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3" r:id="rId17"/>
    <p:sldId id="270" r:id="rId18"/>
    <p:sldId id="274" r:id="rId19"/>
    <p:sldId id="271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BDFF8-39A1-440F-AC04-62F1FB6BF95A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D9331-EE5D-49E6-8904-04F25C21D8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D9331-EE5D-49E6-8904-04F25C21D89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FF73FF-C27F-43EE-A12C-0377AFD729FC}" type="datetimeFigureOut">
              <a:rPr lang="en-US" smtClean="0"/>
              <a:pPr/>
              <a:t>4/21/2010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93EA17B-6A0E-435A-99DA-ED470F17B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C. Kohn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Botany Basics - 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Figure 7, Example 2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286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igure 7, Example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667000"/>
            <a:ext cx="4419600" cy="392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Below-ground 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Potato-tubers, iris rhizomes, and tulip bulbs are actually underground stems that store food for the plant </a:t>
            </a:r>
          </a:p>
          <a:p>
            <a:pPr lvl="1"/>
            <a:r>
              <a:rPr lang="en-US" dirty="0" smtClean="0"/>
              <a:t>The nodes of these structures are what make them stems and not roots</a:t>
            </a:r>
          </a:p>
          <a:p>
            <a:pPr lvl="1"/>
            <a:r>
              <a:rPr lang="en-US" dirty="0" smtClean="0"/>
              <a:t>E.g. the eyes of a potato are actually the stems nodes; each eye contains a cluster of buds</a:t>
            </a:r>
          </a:p>
          <a:p>
            <a:pPr lvl="1"/>
            <a:r>
              <a:rPr lang="en-US" dirty="0" smtClean="0"/>
              <a:t>When growing potatoes from seed, it is important that each piece contain at least one eye and be </a:t>
            </a:r>
            <a:br>
              <a:rPr lang="en-US" dirty="0" smtClean="0"/>
            </a:br>
            <a:r>
              <a:rPr lang="en-US" dirty="0" smtClean="0"/>
              <a:t>about the size of a golf balls so that </a:t>
            </a:r>
            <a:br>
              <a:rPr lang="en-US" dirty="0" smtClean="0"/>
            </a:br>
            <a:r>
              <a:rPr lang="en-US" dirty="0" smtClean="0"/>
              <a:t>there will be early energy from </a:t>
            </a:r>
            <a:br>
              <a:rPr lang="en-US" dirty="0" smtClean="0"/>
            </a:br>
            <a:r>
              <a:rPr lang="en-US" dirty="0" smtClean="0"/>
              <a:t>shoot and root growth </a:t>
            </a:r>
            <a:br>
              <a:rPr lang="en-US" dirty="0" smtClean="0"/>
            </a:br>
            <a:r>
              <a:rPr lang="en-US" dirty="0" smtClean="0"/>
              <a:t>and development </a:t>
            </a:r>
            <a:endParaRPr lang="en-US" dirty="0"/>
          </a:p>
        </p:txBody>
      </p:sp>
      <p:pic>
        <p:nvPicPr>
          <p:cNvPr id="5" name="Picture 4" descr="Tuber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0148" y="4114800"/>
            <a:ext cx="259346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Rhizomes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Rhizomes resemble </a:t>
            </a:r>
            <a:r>
              <a:rPr lang="en-US" dirty="0" err="1" smtClean="0"/>
              <a:t>stolons</a:t>
            </a:r>
            <a:r>
              <a:rPr lang="en-US" dirty="0" smtClean="0"/>
              <a:t> because </a:t>
            </a:r>
            <a:br>
              <a:rPr lang="en-US" dirty="0" smtClean="0"/>
            </a:br>
            <a:r>
              <a:rPr lang="en-US" dirty="0" smtClean="0"/>
              <a:t>they grow horizontally from plant to plant </a:t>
            </a:r>
          </a:p>
          <a:p>
            <a:r>
              <a:rPr lang="en-US" dirty="0" smtClean="0"/>
              <a:t>Rhizomes can make some invasive weeds </a:t>
            </a:r>
            <a:br>
              <a:rPr lang="en-US" dirty="0" smtClean="0"/>
            </a:br>
            <a:r>
              <a:rPr lang="en-US" dirty="0" smtClean="0"/>
              <a:t>especially hard to fight</a:t>
            </a:r>
          </a:p>
          <a:p>
            <a:pPr lvl="1"/>
            <a:r>
              <a:rPr lang="en-US" dirty="0" smtClean="0"/>
              <a:t>E.g. Canadian thistle can literally spread underground, sending up new plants at random intervals from its rhizomes </a:t>
            </a:r>
          </a:p>
          <a:p>
            <a:pPr lvl="1"/>
            <a:r>
              <a:rPr lang="en-US" dirty="0" err="1" smtClean="0"/>
              <a:t>Johnsongrass</a:t>
            </a:r>
            <a:r>
              <a:rPr lang="en-US" dirty="0" smtClean="0"/>
              <a:t> is an insidious weed as well because of its rhizomes </a:t>
            </a:r>
          </a:p>
          <a:p>
            <a:pPr lvl="1"/>
            <a:r>
              <a:rPr lang="en-US" dirty="0" smtClean="0"/>
              <a:t>Few options short of Roundup and manual digging are effective in fighting these types of nuisances </a:t>
            </a:r>
          </a:p>
          <a:p>
            <a:r>
              <a:rPr lang="en-US" dirty="0" smtClean="0"/>
              <a:t>In some cases, Rhizomes can be effective methods of increasing the size of perennials such as irises </a:t>
            </a:r>
            <a:endParaRPr lang="en-US" dirty="0"/>
          </a:p>
        </p:txBody>
      </p:sp>
      <p:pic>
        <p:nvPicPr>
          <p:cNvPr id="4" name="Picture 3" descr="Rhizom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28600"/>
            <a:ext cx="3043555" cy="2774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rhizomesystems.com/images/rhizome_examp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0"/>
            <a:ext cx="6870700" cy="67860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Tulips, lilies, daffodils, and onions produce bulbs</a:t>
            </a:r>
          </a:p>
          <a:p>
            <a:r>
              <a:rPr lang="en-US" dirty="0" smtClean="0"/>
              <a:t>Bulbs are shortened, compressed, underground stems surrounded by fleshy scales (leaves) that envelop a central bud at the tip of the stem </a:t>
            </a:r>
          </a:p>
          <a:p>
            <a:pPr lvl="1"/>
            <a:r>
              <a:rPr lang="en-US" dirty="0" smtClean="0"/>
              <a:t>A tulip bulb cut in half in November will have all the flower parts in miniature </a:t>
            </a:r>
          </a:p>
          <a:p>
            <a:r>
              <a:rPr lang="en-US" dirty="0" smtClean="0"/>
              <a:t>After a bulb-producing plant flowers, its phloem transports food reserves from its leaves to the bulb’s scales</a:t>
            </a:r>
          </a:p>
          <a:p>
            <a:pPr lvl="1"/>
            <a:r>
              <a:rPr lang="en-US" dirty="0" smtClean="0"/>
              <a:t>When the bulb begins growing in spring, it utilizes the stored food</a:t>
            </a:r>
          </a:p>
          <a:p>
            <a:pPr lvl="1"/>
            <a:r>
              <a:rPr lang="en-US" dirty="0" smtClean="0"/>
              <a:t>For this reason, it is important not to remove the leaves from daffodils and other bulb-producing plants until after they have turned yellow and withered</a:t>
            </a:r>
          </a:p>
          <a:p>
            <a:pPr lvl="1"/>
            <a:r>
              <a:rPr lang="en-US" dirty="0" smtClean="0"/>
              <a:t>When yellowing/withering occurs,  the plant has completed food production and storage necessary for next year’s flowering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Bulbs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two types of bulbs – tunicate and </a:t>
            </a:r>
            <a:r>
              <a:rPr lang="en-US" dirty="0" err="1" smtClean="0"/>
              <a:t>nontunicate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Tunicate bulbs (e.g. daffodils, tulips, onions) have a thin, papery covering (modified leaves) </a:t>
            </a:r>
          </a:p>
          <a:p>
            <a:pPr lvl="1"/>
            <a:r>
              <a:rPr lang="en-US" dirty="0" smtClean="0"/>
              <a:t>These help protect the bulb </a:t>
            </a:r>
            <a:br>
              <a:rPr lang="en-US" dirty="0" smtClean="0"/>
            </a:br>
            <a:r>
              <a:rPr lang="en-US" dirty="0" smtClean="0"/>
              <a:t>from damage during digging </a:t>
            </a:r>
            <a:br>
              <a:rPr lang="en-US" dirty="0" smtClean="0"/>
            </a:br>
            <a:r>
              <a:rPr lang="en-US" dirty="0" smtClean="0"/>
              <a:t>and from drying out when it is </a:t>
            </a:r>
            <a:br>
              <a:rPr lang="en-US" dirty="0" smtClean="0"/>
            </a:br>
            <a:r>
              <a:rPr lang="en-US" dirty="0" smtClean="0"/>
              <a:t>out of the soil</a:t>
            </a:r>
          </a:p>
          <a:p>
            <a:r>
              <a:rPr lang="en-US" dirty="0" err="1" smtClean="0"/>
              <a:t>Nontunicate</a:t>
            </a:r>
            <a:r>
              <a:rPr lang="en-US" dirty="0" smtClean="0"/>
              <a:t> bulbs (e.g. lilies) lack </a:t>
            </a:r>
            <a:br>
              <a:rPr lang="en-US" dirty="0" smtClean="0"/>
            </a:br>
            <a:r>
              <a:rPr lang="en-US" dirty="0" smtClean="0"/>
              <a:t>the paper covering (think </a:t>
            </a:r>
            <a:r>
              <a:rPr lang="en-US" i="1" dirty="0" smtClean="0"/>
              <a:t>tunicate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like what the Romans would wear)</a:t>
            </a:r>
          </a:p>
          <a:p>
            <a:pPr lvl="1"/>
            <a:r>
              <a:rPr lang="en-US" dirty="0" smtClean="0"/>
              <a:t>More care must be used with </a:t>
            </a:r>
            <a:r>
              <a:rPr lang="en-US" dirty="0" err="1" smtClean="0"/>
              <a:t>nontunicate</a:t>
            </a:r>
            <a:r>
              <a:rPr lang="en-US" dirty="0" smtClean="0"/>
              <a:t> bulbs since they are so much more susceptible to damage and drying out </a:t>
            </a:r>
            <a:endParaRPr lang="en-US" dirty="0"/>
          </a:p>
        </p:txBody>
      </p:sp>
      <p:pic>
        <p:nvPicPr>
          <p:cNvPr id="4" name="Picture 3" descr="Tunicate Bulb &amp; Nontunicate Bulb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743200"/>
            <a:ext cx="3429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0178" name="Picture 2" descr="http://www.extension.uiuc.edu/IPLANT/plant_select/bulbs/images/Image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295400"/>
            <a:ext cx="3634099" cy="4800600"/>
          </a:xfrm>
          <a:prstGeom prst="rect">
            <a:avLst/>
          </a:prstGeom>
          <a:noFill/>
        </p:spPr>
      </p:pic>
      <p:pic>
        <p:nvPicPr>
          <p:cNvPr id="50180" name="Picture 4" descr="http://missybrandt.files.wordpress.com/2008/04/tulipbulb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457200"/>
            <a:ext cx="4596848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990600"/>
            <a:ext cx="253042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Corms &amp; Tuberous 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Corms are another kind of below-ground stem</a:t>
            </a:r>
          </a:p>
          <a:p>
            <a:r>
              <a:rPr lang="en-US" dirty="0" smtClean="0"/>
              <a:t>While both bulbs and corms are </a:t>
            </a:r>
            <a:br>
              <a:rPr lang="en-US" dirty="0" smtClean="0"/>
            </a:br>
            <a:r>
              <a:rPr lang="en-US" dirty="0" smtClean="0"/>
              <a:t>composed of stem tissue, corms </a:t>
            </a:r>
            <a:br>
              <a:rPr lang="en-US" dirty="0" smtClean="0"/>
            </a:br>
            <a:r>
              <a:rPr lang="en-US" dirty="0" smtClean="0"/>
              <a:t>lack fleshy leaf-scales </a:t>
            </a:r>
          </a:p>
          <a:p>
            <a:pPr lvl="1"/>
            <a:r>
              <a:rPr lang="en-US" dirty="0" smtClean="0"/>
              <a:t>Gladiolus and crocuses produce corms </a:t>
            </a:r>
            <a:br>
              <a:rPr lang="en-US" dirty="0" smtClean="0"/>
            </a:br>
            <a:r>
              <a:rPr lang="en-US" dirty="0" smtClean="0"/>
              <a:t>instead of bulbs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Plants such as tuberous begonias and cyclamen produce a modified underground stem called a tuberous stem</a:t>
            </a:r>
          </a:p>
          <a:p>
            <a:pPr lvl="1"/>
            <a:r>
              <a:rPr lang="en-US" dirty="0" smtClean="0"/>
              <a:t>These stems are short, flat, and enlarged</a:t>
            </a:r>
          </a:p>
          <a:p>
            <a:pPr lvl="1"/>
            <a:r>
              <a:rPr lang="en-US" dirty="0" smtClean="0"/>
              <a:t>Buds and shoots arise from the top (crown) </a:t>
            </a:r>
            <a:br>
              <a:rPr lang="en-US" dirty="0" smtClean="0"/>
            </a:br>
            <a:r>
              <a:rPr lang="en-US" dirty="0" smtClean="0"/>
              <a:t>and fibrous roots grow from the bottom </a:t>
            </a:r>
          </a:p>
          <a:p>
            <a:pPr lvl="1"/>
            <a:r>
              <a:rPr lang="en-US" dirty="0" smtClean="0"/>
              <a:t>Tuberous stems should not be confused with </a:t>
            </a:r>
            <a:br>
              <a:rPr lang="en-US" dirty="0" smtClean="0"/>
            </a:br>
            <a:r>
              <a:rPr lang="en-US" dirty="0" smtClean="0"/>
              <a:t>the tuberous roots of plants like sweet potatoes; </a:t>
            </a:r>
            <a:br>
              <a:rPr lang="en-US" dirty="0" smtClean="0"/>
            </a:br>
            <a:r>
              <a:rPr lang="en-US" dirty="0" smtClean="0"/>
              <a:t> these structures lack nodes and internodes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Tuberous Stem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962400"/>
            <a:ext cx="2514600" cy="2659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2226" name="Picture 2" descr="http://plantpropagation.com/PlantPropagatePics/CormFreesia3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99" y="-136525"/>
            <a:ext cx="6552887" cy="4175125"/>
          </a:xfrm>
          <a:prstGeom prst="rect">
            <a:avLst/>
          </a:prstGeom>
          <a:noFill/>
        </p:spPr>
      </p:pic>
      <p:pic>
        <p:nvPicPr>
          <p:cNvPr id="52228" name="Picture 4" descr="http://content.answers.com/main/content/img/Gardeners/f026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2009" y="3581400"/>
            <a:ext cx="5577191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Stems and </a:t>
            </a:r>
            <a:r>
              <a:rPr lang="en-US" dirty="0" err="1" smtClean="0"/>
              <a:t>Propogation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Stems often are used for vegetative plant propagation. </a:t>
            </a:r>
          </a:p>
          <a:p>
            <a:pPr lvl="1"/>
            <a:r>
              <a:rPr lang="en-US" dirty="0" smtClean="0"/>
              <a:t>Using sections of aboveground stems that contain nodes and internodes is an effective way to propagate many ornamental plants. </a:t>
            </a:r>
          </a:p>
          <a:p>
            <a:pPr lvl="1"/>
            <a:r>
              <a:rPr lang="en-US" dirty="0" smtClean="0"/>
              <a:t>These stem cuttings produce roots and, eventually, new plants.</a:t>
            </a:r>
          </a:p>
          <a:p>
            <a:r>
              <a:rPr lang="en-US" dirty="0" smtClean="0"/>
              <a:t>Below-ground stems also are good </a:t>
            </a:r>
            <a:r>
              <a:rPr lang="en-US" dirty="0" err="1" smtClean="0"/>
              <a:t>propagative</a:t>
            </a:r>
            <a:r>
              <a:rPr lang="en-US" dirty="0" smtClean="0"/>
              <a:t> tissues. </a:t>
            </a:r>
          </a:p>
          <a:p>
            <a:pPr lvl="1"/>
            <a:r>
              <a:rPr lang="en-US" dirty="0" smtClean="0"/>
              <a:t>You can divide rhizomes into pieces; remove small </a:t>
            </a:r>
            <a:r>
              <a:rPr lang="en-US" dirty="0" err="1" smtClean="0"/>
              <a:t>bulblets</a:t>
            </a:r>
            <a:r>
              <a:rPr lang="en-US" dirty="0" smtClean="0"/>
              <a:t> or </a:t>
            </a:r>
            <a:r>
              <a:rPr lang="en-US" dirty="0" err="1" smtClean="0"/>
              <a:t>cormels</a:t>
            </a:r>
            <a:r>
              <a:rPr lang="en-US" dirty="0" smtClean="0"/>
              <a:t> from their parent; and cut tubers into pieces containing eyes and nodes. </a:t>
            </a:r>
          </a:p>
          <a:p>
            <a:pPr lvl="1"/>
            <a:r>
              <a:rPr lang="en-US" dirty="0" smtClean="0"/>
              <a:t>All of these tissues will produce new plants.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Stems are a crucial part of plant physiology and perform the following functions for plants </a:t>
            </a:r>
          </a:p>
          <a:p>
            <a:pPr lvl="1"/>
            <a:r>
              <a:rPr lang="en-US" sz="3600" dirty="0" smtClean="0"/>
              <a:t>Offer physical support for the leaves</a:t>
            </a:r>
          </a:p>
          <a:p>
            <a:pPr lvl="1"/>
            <a:r>
              <a:rPr lang="en-US" sz="3600" dirty="0" smtClean="0"/>
              <a:t>Serve as conduits for moving water, minerals, and food throughout the plant</a:t>
            </a:r>
          </a:p>
          <a:p>
            <a:pPr lvl="1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4572000"/>
          </a:xfrm>
        </p:spPr>
        <p:txBody>
          <a:bodyPr/>
          <a:lstStyle/>
          <a:p>
            <a:r>
              <a:rPr lang="en-US" dirty="0" smtClean="0"/>
              <a:t>After a gladiolus corm has been planted, a new corm begins to grow from the top of the old one. A corm lasts only one year. </a:t>
            </a:r>
          </a:p>
          <a:p>
            <a:r>
              <a:rPr lang="en-US" dirty="0" smtClean="0"/>
              <a:t>In addition to the new corm, smaller corms or "</a:t>
            </a:r>
            <a:r>
              <a:rPr lang="en-US" dirty="0" err="1" smtClean="0"/>
              <a:t>cormels</a:t>
            </a:r>
            <a:r>
              <a:rPr lang="en-US" dirty="0" smtClean="0"/>
              <a:t>" usually develop at the new corm base. </a:t>
            </a:r>
          </a:p>
          <a:p>
            <a:r>
              <a:rPr lang="en-US" dirty="0" smtClean="0"/>
              <a:t>These </a:t>
            </a:r>
            <a:r>
              <a:rPr lang="en-US" dirty="0" err="1" smtClean="0"/>
              <a:t>cormels</a:t>
            </a:r>
            <a:r>
              <a:rPr lang="en-US" dirty="0" smtClean="0"/>
              <a:t> can be removed and stored for planting the next spring. </a:t>
            </a:r>
          </a:p>
          <a:p>
            <a:r>
              <a:rPr lang="en-US" dirty="0" smtClean="0"/>
              <a:t>They will be identical to the mother corm in color and flower type. </a:t>
            </a:r>
          </a:p>
          <a:p>
            <a:endParaRPr lang="en-US" dirty="0"/>
          </a:p>
        </p:txBody>
      </p:sp>
      <p:pic>
        <p:nvPicPr>
          <p:cNvPr id="54274" name="Picture 2" descr="http://www.ag.ndsu.edu/pubs/plantsci/landscap/h812-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7642" y="4038600"/>
            <a:ext cx="5982708" cy="2532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Stems as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edible portion of several cultivated plants, such as asparagus and kohlrabi, is an enlarged, succulent stem. </a:t>
            </a:r>
          </a:p>
          <a:p>
            <a:r>
              <a:rPr lang="en-US" dirty="0" smtClean="0"/>
              <a:t>The edible parts of broccoli are composed of stem tissue, flower buds, and a few small leaves. </a:t>
            </a:r>
          </a:p>
          <a:p>
            <a:r>
              <a:rPr lang="en-US" dirty="0" smtClean="0"/>
              <a:t>The edible tuber of a potato is a fleshy underground stem. </a:t>
            </a:r>
          </a:p>
          <a:p>
            <a:r>
              <a:rPr lang="en-US" dirty="0" smtClean="0"/>
              <a:t>Although the name suggests otherwise, the edible part of cauliflower actually is proliferated stem tissue.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Terminology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Shoot – a young stem (1 year old or less) with leaves</a:t>
            </a:r>
          </a:p>
          <a:p>
            <a:r>
              <a:rPr lang="en-US" dirty="0" smtClean="0"/>
              <a:t>Twig – A young stem (1 year old or less) that is in the dormant winter stage (no leaves)</a:t>
            </a:r>
          </a:p>
          <a:p>
            <a:r>
              <a:rPr lang="en-US" dirty="0" smtClean="0"/>
              <a:t>Branch – A stem that is more than 1 year old typically with lateral stems radiating from it</a:t>
            </a:r>
          </a:p>
          <a:p>
            <a:r>
              <a:rPr lang="en-US" dirty="0" smtClean="0"/>
              <a:t>Trunk – A woody plant’s main 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Vasculature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vasculature system of a stem includes 3 main components – </a:t>
            </a:r>
          </a:p>
          <a:p>
            <a:pPr lvl="1"/>
            <a:r>
              <a:rPr lang="en-US" dirty="0" smtClean="0"/>
              <a:t>Xylem – carries water and dissolved minerals up the plant</a:t>
            </a:r>
          </a:p>
          <a:p>
            <a:pPr lvl="1"/>
            <a:r>
              <a:rPr lang="en-US" dirty="0" smtClean="0"/>
              <a:t>Phloem – carries food down the plant</a:t>
            </a:r>
          </a:p>
          <a:p>
            <a:pPr lvl="1"/>
            <a:r>
              <a:rPr lang="en-US" dirty="0" smtClean="0"/>
              <a:t>Vascular Cambium – the cambium is a layer of </a:t>
            </a:r>
            <a:r>
              <a:rPr lang="en-US" dirty="0" err="1" smtClean="0"/>
              <a:t>meristematic</a:t>
            </a:r>
            <a:r>
              <a:rPr lang="en-US" dirty="0" smtClean="0"/>
              <a:t> tissue that separates xylem and phloem</a:t>
            </a:r>
          </a:p>
          <a:p>
            <a:pPr lvl="2"/>
            <a:r>
              <a:rPr lang="en-US" dirty="0" smtClean="0"/>
              <a:t>The Cambium also produces the xylem and phloem tubes and creates the new tissue that is responsible for the change in girth of a stem</a:t>
            </a:r>
          </a:p>
          <a:p>
            <a:pPr lvl="2"/>
            <a:r>
              <a:rPr lang="en-US" dirty="0" smtClean="0"/>
              <a:t>E.g. cambium would create the rings of a tree trunk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to Gardeners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vascular cambium is important to gardeners</a:t>
            </a:r>
          </a:p>
          <a:p>
            <a:r>
              <a:rPr lang="en-US" dirty="0" smtClean="0"/>
              <a:t>For example, in grafting, the tissues must line up so that phloem is to phloem and cambium is to cambium</a:t>
            </a:r>
          </a:p>
          <a:p>
            <a:r>
              <a:rPr lang="en-US" dirty="0" err="1" smtClean="0"/>
              <a:t>Addtionally</a:t>
            </a:r>
            <a:r>
              <a:rPr lang="en-US" dirty="0" smtClean="0"/>
              <a:t>, careless weed trimming can strip the bark off of a tree, injuring the cambium and causing tree or shrub death </a:t>
            </a:r>
          </a:p>
          <a:p>
            <a:endParaRPr lang="en-US" dirty="0"/>
          </a:p>
        </p:txBody>
      </p:sp>
      <p:pic>
        <p:nvPicPr>
          <p:cNvPr id="4" name="Picture 3" descr="Figure 5 - Cross sections of stem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810000"/>
            <a:ext cx="5181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Monocots vs. </a:t>
            </a:r>
            <a:r>
              <a:rPr lang="en-US" dirty="0" err="1" smtClean="0"/>
              <a:t>Dicots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 monocot, the xylem and phloem are arranged in bundles and dispersed throughout the stem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dicots</a:t>
            </a:r>
            <a:r>
              <a:rPr lang="en-US" dirty="0" smtClean="0"/>
              <a:t>, the vascular system forms continuous rings inside the system</a:t>
            </a:r>
          </a:p>
          <a:p>
            <a:pPr lvl="1"/>
            <a:r>
              <a:rPr lang="en-US" dirty="0" smtClean="0"/>
              <a:t>The ring of phloem is near the bark and eventually becomes part of the bark in mature woody stems </a:t>
            </a:r>
          </a:p>
          <a:p>
            <a:pPr lvl="1"/>
            <a:r>
              <a:rPr lang="en-US" dirty="0" smtClean="0"/>
              <a:t>The xylem forms the inner ring; in woody plants, it becomes the sapwood and heartwood</a:t>
            </a:r>
          </a:p>
          <a:p>
            <a:r>
              <a:rPr lang="en-US" dirty="0" smtClean="0"/>
              <a:t>This information is key to gardeners; for example, herbicidal action is specific to monocots and </a:t>
            </a:r>
            <a:r>
              <a:rPr lang="en-US" dirty="0" err="1" smtClean="0"/>
              <a:t>dicots</a:t>
            </a:r>
            <a:endParaRPr lang="en-US" dirty="0" smtClean="0"/>
          </a:p>
          <a:p>
            <a:pPr lvl="1"/>
            <a:r>
              <a:rPr lang="en-US" dirty="0" smtClean="0"/>
              <a:t>E.g. 2 4-D kills only </a:t>
            </a:r>
            <a:r>
              <a:rPr lang="en-US" dirty="0" err="1" smtClean="0"/>
              <a:t>dicots</a:t>
            </a:r>
            <a:r>
              <a:rPr lang="en-US" dirty="0" smtClean="0"/>
              <a:t> by targeting the continuous vascular system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343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node is an area on a stem where the buds are located </a:t>
            </a:r>
          </a:p>
          <a:p>
            <a:r>
              <a:rPr lang="en-US" dirty="0" smtClean="0"/>
              <a:t>Nodes are a site of great cellular activity and growth, where small buds develop into leaves, stems, or flowers</a:t>
            </a:r>
          </a:p>
          <a:p>
            <a:r>
              <a:rPr lang="en-US" dirty="0" smtClean="0"/>
              <a:t>When pruning, it is important to locate a plant’s nodes</a:t>
            </a:r>
          </a:p>
          <a:p>
            <a:pPr lvl="1"/>
            <a:r>
              <a:rPr lang="en-US" dirty="0" smtClean="0"/>
              <a:t>Generally you want to cut just above, but not too close to a node </a:t>
            </a:r>
          </a:p>
          <a:p>
            <a:pPr lvl="1"/>
            <a:r>
              <a:rPr lang="en-US" dirty="0" smtClean="0"/>
              <a:t>This encourages the buds at that node to begin development </a:t>
            </a:r>
          </a:p>
          <a:p>
            <a:r>
              <a:rPr lang="en-US" dirty="0" smtClean="0"/>
              <a:t>The area between two nodes is called an internode </a:t>
            </a:r>
          </a:p>
          <a:p>
            <a:pPr lvl="1"/>
            <a:endParaRPr lang="en-US" dirty="0"/>
          </a:p>
        </p:txBody>
      </p:sp>
      <p:pic>
        <p:nvPicPr>
          <p:cNvPr id="4" name="Picture 3" descr="Figure 6. Stem structu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00200"/>
            <a:ext cx="3956122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Internodal</a:t>
            </a:r>
            <a:r>
              <a:rPr lang="en-US" dirty="0" smtClean="0"/>
              <a:t> length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Internodal</a:t>
            </a:r>
            <a:r>
              <a:rPr lang="en-US" dirty="0" smtClean="0"/>
              <a:t> length can be an easy visible indicator of a plant’s health and productivity </a:t>
            </a:r>
          </a:p>
          <a:p>
            <a:r>
              <a:rPr lang="en-US" dirty="0" smtClean="0"/>
              <a:t>Several factors can affect internode length </a:t>
            </a:r>
          </a:p>
          <a:p>
            <a:pPr lvl="1"/>
            <a:r>
              <a:rPr lang="en-US" dirty="0" smtClean="0"/>
              <a:t>Reduced soil fertility decreases internode length</a:t>
            </a:r>
          </a:p>
          <a:p>
            <a:pPr lvl="1"/>
            <a:r>
              <a:rPr lang="en-US" dirty="0" smtClean="0"/>
              <a:t>Applications of high-nitrogen fertilizer can greatly increase internode length</a:t>
            </a:r>
          </a:p>
          <a:p>
            <a:pPr lvl="1"/>
            <a:r>
              <a:rPr lang="en-US" dirty="0" smtClean="0"/>
              <a:t>Lack of sunlight, or too low intensity of lighting, can increase internode length, causing a spindly stem</a:t>
            </a:r>
          </a:p>
          <a:p>
            <a:pPr lvl="2"/>
            <a:r>
              <a:rPr lang="en-US" dirty="0" smtClean="0"/>
              <a:t>A situation where plants have a spindly stretched stems is called </a:t>
            </a:r>
            <a:r>
              <a:rPr lang="en-US" dirty="0" err="1" smtClean="0"/>
              <a:t>Etiolation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This often occurs in seedlings started indoors and in houseplants that get too little light </a:t>
            </a:r>
          </a:p>
          <a:p>
            <a:pPr lvl="1"/>
            <a:r>
              <a:rPr lang="en-US" dirty="0" smtClean="0"/>
              <a:t>Internode length varies with the season</a:t>
            </a:r>
          </a:p>
          <a:p>
            <a:pPr lvl="2"/>
            <a:r>
              <a:rPr lang="en-US" dirty="0" smtClean="0"/>
              <a:t>Early-season growth has long internodes; late season growth has longer internodes</a:t>
            </a:r>
          </a:p>
          <a:p>
            <a:pPr lvl="1"/>
            <a:r>
              <a:rPr lang="en-US" dirty="0" smtClean="0"/>
              <a:t>If a stem’s energy is divided among three or four side stems, or is diverted into fruit growth and development, internode length is shortened</a:t>
            </a:r>
          </a:p>
          <a:p>
            <a:pPr lvl="1"/>
            <a:r>
              <a:rPr lang="en-US" dirty="0" smtClean="0"/>
              <a:t>Plant growth regulators and herbicides will also change internode length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All stems must have buds to be classified as stem tissue</a:t>
            </a:r>
          </a:p>
          <a:p>
            <a:pPr lvl="1"/>
            <a:r>
              <a:rPr lang="en-US" dirty="0" smtClean="0"/>
              <a:t>This distinction is important because stems can run underground, making them sometimes easy to confuse with roots</a:t>
            </a:r>
          </a:p>
          <a:p>
            <a:r>
              <a:rPr lang="en-US" dirty="0" smtClean="0"/>
              <a:t>Some plants have specialized aboveground stems known as crowns, spurs, or </a:t>
            </a:r>
            <a:r>
              <a:rPr lang="en-US" dirty="0" err="1" smtClean="0"/>
              <a:t>stolons</a:t>
            </a:r>
            <a:endParaRPr lang="en-US" dirty="0" smtClean="0"/>
          </a:p>
          <a:p>
            <a:pPr lvl="1"/>
            <a:r>
              <a:rPr lang="en-US" dirty="0" smtClean="0"/>
              <a:t>Crowns are compressed stems with leaves and flowers on short internodes</a:t>
            </a:r>
          </a:p>
          <a:p>
            <a:pPr lvl="1"/>
            <a:r>
              <a:rPr lang="en-US" dirty="0" smtClean="0"/>
              <a:t>Spurs are short, stubby side stems that arise from the main stem</a:t>
            </a:r>
          </a:p>
          <a:p>
            <a:pPr lvl="2"/>
            <a:r>
              <a:rPr lang="en-US" dirty="0" smtClean="0"/>
              <a:t>These are the fruit bearing stems on a pear, apple, and cherry tree</a:t>
            </a:r>
          </a:p>
          <a:p>
            <a:pPr lvl="2"/>
            <a:r>
              <a:rPr lang="en-US" dirty="0" smtClean="0"/>
              <a:t>If major pruning is done close to the fruit bearing spurs, they can revert to non-fruiting stems, eliminating that year’s crop </a:t>
            </a:r>
          </a:p>
          <a:p>
            <a:pPr lvl="1"/>
            <a:r>
              <a:rPr lang="en-US" dirty="0" err="1" smtClean="0"/>
              <a:t>Stolons</a:t>
            </a:r>
            <a:r>
              <a:rPr lang="en-US" dirty="0" smtClean="0"/>
              <a:t> are elongated horizontal stems that often lie along the soil surface.</a:t>
            </a:r>
          </a:p>
          <a:p>
            <a:pPr lvl="2"/>
            <a:r>
              <a:rPr lang="en-US" dirty="0" smtClean="0"/>
              <a:t>E.g. the runners of a strawberry are </a:t>
            </a:r>
            <a:r>
              <a:rPr lang="en-US" dirty="0" err="1" smtClean="0"/>
              <a:t>stolons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Roots often develop from these </a:t>
            </a:r>
            <a:r>
              <a:rPr lang="en-US" dirty="0" err="1" smtClean="0"/>
              <a:t>stolons</a:t>
            </a:r>
            <a:r>
              <a:rPr lang="en-US" dirty="0" smtClean="0"/>
              <a:t>, creating daughter plants </a:t>
            </a:r>
          </a:p>
          <a:p>
            <a:pPr lvl="2"/>
            <a:r>
              <a:rPr lang="en-US" dirty="0" smtClean="0"/>
              <a:t>If left unchecked, this is an easy way to increase the size of a strawberry patch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286</TotalTime>
  <Words>1239</Words>
  <Application>Microsoft Office PowerPoint</Application>
  <PresentationFormat>On-screen Show (4:3)</PresentationFormat>
  <Paragraphs>131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Botany Basics - Stems</vt:lpstr>
      <vt:lpstr>Stems</vt:lpstr>
      <vt:lpstr>Stem Terminology </vt:lpstr>
      <vt:lpstr>Stem Vasculature </vt:lpstr>
      <vt:lpstr>Importance to Gardeners</vt:lpstr>
      <vt:lpstr>Monocots vs. Dicots</vt:lpstr>
      <vt:lpstr>Nodes</vt:lpstr>
      <vt:lpstr>Internodal length </vt:lpstr>
      <vt:lpstr>Types of Stems</vt:lpstr>
      <vt:lpstr>Slide 10</vt:lpstr>
      <vt:lpstr>Below-ground Stems</vt:lpstr>
      <vt:lpstr>Rhizomes</vt:lpstr>
      <vt:lpstr>Slide 13</vt:lpstr>
      <vt:lpstr>Bulbs</vt:lpstr>
      <vt:lpstr>Types of Bulbs </vt:lpstr>
      <vt:lpstr>Slide 16</vt:lpstr>
      <vt:lpstr>Corms &amp; Tuberous Stems</vt:lpstr>
      <vt:lpstr>Slide 18</vt:lpstr>
      <vt:lpstr>Stems and Propogation</vt:lpstr>
      <vt:lpstr>Slide 20</vt:lpstr>
      <vt:lpstr>Stems as Food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Botany Basics - Stems</dc:title>
  <dc:creator>Mr. Craig Kohn</dc:creator>
  <cp:lastModifiedBy>Mr. Craig Kohn</cp:lastModifiedBy>
  <cp:revision>16</cp:revision>
  <dcterms:created xsi:type="dcterms:W3CDTF">2010-04-05T10:17:02Z</dcterms:created>
  <dcterms:modified xsi:type="dcterms:W3CDTF">2010-04-21T11:19:51Z</dcterms:modified>
</cp:coreProperties>
</file>