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616C8-042C-4795-BC1D-466301074346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2E82C-B353-40B4-961A-EE60D6207A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D196B-B7CD-4E86-9860-AB660A6202F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D196B-B7CD-4E86-9860-AB660A6202F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D196B-B7CD-4E86-9860-AB660A6202F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D196B-B7CD-4E86-9860-AB660A6202F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D196B-B7CD-4E86-9860-AB660A6202F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D196B-B7CD-4E86-9860-AB660A6202F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D196B-B7CD-4E86-9860-AB660A6202F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D196B-B7CD-4E86-9860-AB660A6202F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D196B-B7CD-4E86-9860-AB660A6202F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D196B-B7CD-4E86-9860-AB660A6202F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D196B-B7CD-4E86-9860-AB660A6202F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D196B-B7CD-4E86-9860-AB660A6202F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D196B-B7CD-4E86-9860-AB660A6202F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D196B-B7CD-4E86-9860-AB660A6202F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D196B-B7CD-4E86-9860-AB660A6202F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BBDDCB0-9B47-42AA-8F17-4881847EAAE2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5AD7B50-D1FF-49C1-A004-5FB4EF3FE7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DDCB0-9B47-42AA-8F17-4881847EAAE2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D7B50-D1FF-49C1-A004-5FB4EF3FE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DDCB0-9B47-42AA-8F17-4881847EAAE2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D7B50-D1FF-49C1-A004-5FB4EF3FE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DDCB0-9B47-42AA-8F17-4881847EAAE2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D7B50-D1FF-49C1-A004-5FB4EF3FE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BBDDCB0-9B47-42AA-8F17-4881847EAAE2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5AD7B50-D1FF-49C1-A004-5FB4EF3FE7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DDCB0-9B47-42AA-8F17-4881847EAAE2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5AD7B50-D1FF-49C1-A004-5FB4EF3FE7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DDCB0-9B47-42AA-8F17-4881847EAAE2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5AD7B50-D1FF-49C1-A004-5FB4EF3FE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DDCB0-9B47-42AA-8F17-4881847EAAE2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D7B50-D1FF-49C1-A004-5FB4EF3FE7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BDDCB0-9B47-42AA-8F17-4881847EAAE2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D7B50-D1FF-49C1-A004-5FB4EF3FE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BBDDCB0-9B47-42AA-8F17-4881847EAAE2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5AD7B50-D1FF-49C1-A004-5FB4EF3FE7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BBDDCB0-9B47-42AA-8F17-4881847EAAE2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5AD7B50-D1FF-49C1-A004-5FB4EF3FE7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BBDDCB0-9B47-42AA-8F17-4881847EAAE2}" type="datetimeFigureOut">
              <a:rPr lang="en-US" smtClean="0"/>
              <a:pPr/>
              <a:t>3/31/2010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35AD7B50-D1FF-49C1-A004-5FB4EF3FE7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xtension.oregonstate.edu/mg/botany/glossary.html#meriste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xtension.oregonstate.edu/mg/botany/images/fig3-big.gi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xtension.oregonstate.edu/mg/botany/glossary.html#epidermis" TargetMode="External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xtension.oregonstate.edu/mg/botany/images/fig3-big.gif" TargetMode="External"/><Relationship Id="rId5" Type="http://schemas.openxmlformats.org/officeDocument/2006/relationships/hyperlink" Target="http://extension.oregonstate.edu/mg/botany/glossary.html#vascular" TargetMode="External"/><Relationship Id="rId4" Type="http://schemas.openxmlformats.org/officeDocument/2006/relationships/hyperlink" Target="http://extension.oregonstate.edu/mg/botany/glossary.html#corte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External Plant Plants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C. Kohn, WUHS</a:t>
            </a:r>
          </a:p>
          <a:p>
            <a:r>
              <a:rPr lang="en-US" dirty="0" smtClean="0"/>
              <a:t>Based on “Botany Basics”, a module by Oregon State Univ.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Roots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T</a:t>
            </a:r>
            <a:r>
              <a:rPr lang="en-US" dirty="0" smtClean="0"/>
              <a:t>here are two major types of roots: </a:t>
            </a:r>
            <a:r>
              <a:rPr lang="en-US" b="1" dirty="0" smtClean="0"/>
              <a:t>primary</a:t>
            </a:r>
            <a:r>
              <a:rPr lang="en-US" dirty="0" smtClean="0"/>
              <a:t> and </a:t>
            </a:r>
            <a:r>
              <a:rPr lang="en-US" b="1" dirty="0" smtClean="0"/>
              <a:t>lateral.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smtClean="0"/>
              <a:t>primary</a:t>
            </a:r>
            <a:r>
              <a:rPr lang="en-US" dirty="0" smtClean="0"/>
              <a:t> root originates at the lower end of a seedling's embryo. </a:t>
            </a:r>
          </a:p>
          <a:p>
            <a:pPr lvl="2"/>
            <a:r>
              <a:rPr lang="en-US" dirty="0" smtClean="0"/>
              <a:t>If the primary root continues to elongate downward, becomes the central feature of the root system, and has limited secondary branching, it is called a </a:t>
            </a:r>
            <a:r>
              <a:rPr lang="en-US" b="1" dirty="0" smtClean="0"/>
              <a:t>taproot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Hickory and pecan trees, as well as carrots, have taproots.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smtClean="0"/>
              <a:t>lateral</a:t>
            </a:r>
            <a:r>
              <a:rPr lang="en-US" dirty="0" smtClean="0"/>
              <a:t>, or secondary, root is a side or branch root that arises from another root. 	</a:t>
            </a:r>
          </a:p>
          <a:p>
            <a:pPr lvl="2"/>
            <a:r>
              <a:rPr lang="en-US" dirty="0" smtClean="0"/>
              <a:t>If the primary root ceases to elongate, and numerous lateral roots develop, a fibrous root system is formed. </a:t>
            </a:r>
          </a:p>
          <a:p>
            <a:pPr lvl="2"/>
            <a:r>
              <a:rPr lang="en-US" dirty="0" smtClean="0"/>
              <a:t>These lateral roots branch repeatedly to form the network of feeding roots found on most plants.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Taproots vs. Fibrous Roots</a:t>
            </a:r>
            <a:endParaRPr lang="en-US" dirty="0"/>
          </a:p>
        </p:txBody>
      </p:sp>
      <p:pic>
        <p:nvPicPr>
          <p:cNvPr id="5" name="Picture 4" descr="Figure 4b. Fibrous roots of gras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200400"/>
            <a:ext cx="5029200" cy="2934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Figure 4a. Taproot of a carrot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1600200"/>
            <a:ext cx="504940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Taproot </a:t>
            </a:r>
            <a:r>
              <a:rPr lang="en-US" dirty="0" smtClean="0">
                <a:sym typeface="Wingdings" pitchFamily="2" charset="2"/>
              </a:rPr>
              <a:t> Fibrous Root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Some plants, such as grasses, naturally produce a </a:t>
            </a:r>
            <a:r>
              <a:rPr lang="en-US" b="1" dirty="0" smtClean="0"/>
              <a:t>fibrous</a:t>
            </a:r>
            <a:r>
              <a:rPr lang="en-US" dirty="0" smtClean="0"/>
              <a:t> root system. </a:t>
            </a:r>
          </a:p>
          <a:p>
            <a:r>
              <a:rPr lang="en-US" dirty="0" smtClean="0"/>
              <a:t>In other cases, severing a plant's taproot by undercutting it can encourage the plant to produce a fibrous root system. </a:t>
            </a:r>
          </a:p>
          <a:p>
            <a:r>
              <a:rPr lang="en-US" dirty="0" smtClean="0"/>
              <a:t>Nurseries use this technique with trees that </a:t>
            </a:r>
            <a:r>
              <a:rPr lang="en-US" i="1" dirty="0" smtClean="0"/>
              <a:t>naturally</a:t>
            </a:r>
            <a:r>
              <a:rPr lang="en-US" dirty="0" smtClean="0"/>
              <a:t> produce a taproot because trees with a compact, fibrous root system are transplanted more successfully.	</a:t>
            </a:r>
          </a:p>
          <a:p>
            <a:pPr lvl="1"/>
            <a:r>
              <a:rPr lang="en-US" dirty="0" smtClean="0"/>
              <a:t>I.e. a taproot plant can become a fibrous root plant with proper severing techniques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How Roots Grow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During early development, a seedling absorbs nutrients and moisture from the soil around the sprouting seed. </a:t>
            </a:r>
          </a:p>
          <a:p>
            <a:pPr lvl="1"/>
            <a:r>
              <a:rPr lang="en-US" dirty="0" smtClean="0"/>
              <a:t>A band of fertilizer several inches to each side and slightly below newly planted seeds helps early growth of most row crops.</a:t>
            </a:r>
          </a:p>
          <a:p>
            <a:r>
              <a:rPr lang="en-US" dirty="0" smtClean="0"/>
              <a:t>As a plant becomes well established, its ability to absorb moisture and nutrients is most dependent on…</a:t>
            </a:r>
          </a:p>
          <a:p>
            <a:pPr lvl="1"/>
            <a:r>
              <a:rPr lang="en-US" dirty="0" smtClean="0"/>
              <a:t>The quantity of roots it has</a:t>
            </a:r>
          </a:p>
          <a:p>
            <a:pPr lvl="1"/>
            <a:r>
              <a:rPr lang="en-US" dirty="0" smtClean="0"/>
              <a:t>How the roots are distributed </a:t>
            </a:r>
          </a:p>
          <a:p>
            <a:r>
              <a:rPr lang="en-US" dirty="0" smtClean="0"/>
              <a:t>For most plants, the majority of the absorbing (feeder) roots are located in the top 12 inches of soil. </a:t>
            </a:r>
          </a:p>
          <a:p>
            <a:pPr lvl="1"/>
            <a:r>
              <a:rPr lang="en-US" dirty="0" smtClean="0"/>
              <a:t>The soil environment in this region generally is best for root growth, with a good balance of fertility, moisture, and air spaces.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Growth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following factors are important in root growth:</a:t>
            </a:r>
          </a:p>
          <a:p>
            <a:pPr lvl="1"/>
            <a:r>
              <a:rPr lang="en-US" dirty="0" smtClean="0"/>
              <a:t>Roots in water-saturated soil do not grow well and ultimately may die due to lack of oxygen. </a:t>
            </a:r>
          </a:p>
          <a:p>
            <a:pPr lvl="1"/>
            <a:r>
              <a:rPr lang="en-US" dirty="0" smtClean="0"/>
              <a:t>Roots penetrate much deeper in loose, well-drained soil than in heavy, poorly drained soil. </a:t>
            </a:r>
          </a:p>
          <a:p>
            <a:pPr lvl="1"/>
            <a:r>
              <a:rPr lang="en-US" dirty="0" smtClean="0"/>
              <a:t>A dense, compacted soil layer can restrict or terminate root growth. </a:t>
            </a:r>
          </a:p>
          <a:p>
            <a:pPr lvl="1"/>
            <a:r>
              <a:rPr lang="en-US" dirty="0" smtClean="0"/>
              <a:t>Container plants not only have a restricted area for root growth, but also are susceptible to cold damage because the limited amount of soil surrounding their roots may not provide adequate insulation. </a:t>
            </a:r>
          </a:p>
          <a:p>
            <a:pPr lvl="1"/>
            <a:r>
              <a:rPr lang="en-US" dirty="0" smtClean="0"/>
              <a:t>In addition to growing downward, roots grow laterally and often extend well beyond a plant's </a:t>
            </a:r>
            <a:r>
              <a:rPr lang="en-US" dirty="0" err="1" smtClean="0"/>
              <a:t>dripline</a:t>
            </a:r>
            <a:r>
              <a:rPr lang="en-US" dirty="0" smtClean="0"/>
              <a:t>. </a:t>
            </a:r>
          </a:p>
          <a:p>
            <a:pPr lvl="2"/>
            <a:r>
              <a:rPr lang="en-US" dirty="0" smtClean="0"/>
              <a:t>Keep this extensive root system in mind when disturbing the soil around existing trees and shrubs.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Roots as Food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enlarged root is the edible portion of several vegetable crops. </a:t>
            </a:r>
          </a:p>
          <a:p>
            <a:r>
              <a:rPr lang="en-US" dirty="0" smtClean="0"/>
              <a:t>Sweet potatoes are a swollen tuberous root</a:t>
            </a:r>
          </a:p>
          <a:p>
            <a:r>
              <a:rPr lang="en-US" dirty="0" smtClean="0"/>
              <a:t>Carrots</a:t>
            </a:r>
            <a:r>
              <a:rPr lang="en-US" smtClean="0"/>
              <a:t>, parsnips, </a:t>
            </a:r>
            <a:r>
              <a:rPr lang="en-US" dirty="0" smtClean="0"/>
              <a:t>and radishes are elongated taproots.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 Organs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E</a:t>
            </a:r>
            <a:r>
              <a:rPr lang="en-US" dirty="0" smtClean="0"/>
              <a:t>xternal plant structures such as leaves, stems, roots, flowers, fruits, and seeds are known as plant </a:t>
            </a:r>
            <a:r>
              <a:rPr lang="en-US" b="1" dirty="0" smtClean="0"/>
              <a:t>organs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organ is an organized group of tissues that works together to perform a specific function</a:t>
            </a:r>
          </a:p>
          <a:p>
            <a:r>
              <a:rPr lang="en-US" dirty="0" smtClean="0"/>
              <a:t>These structures can be divided into two groups: </a:t>
            </a:r>
            <a:r>
              <a:rPr lang="en-US" b="1" dirty="0" smtClean="0"/>
              <a:t>sexual reproductive</a:t>
            </a:r>
            <a:r>
              <a:rPr lang="en-US" dirty="0" smtClean="0"/>
              <a:t> and </a:t>
            </a:r>
            <a:r>
              <a:rPr lang="en-US" b="1" dirty="0" smtClean="0"/>
              <a:t>vegetative.</a:t>
            </a:r>
            <a:r>
              <a:rPr lang="en-US" dirty="0" smtClean="0"/>
              <a:t> </a:t>
            </a:r>
          </a:p>
          <a:p>
            <a:pPr lvl="1"/>
            <a:r>
              <a:rPr lang="en-US" b="1" dirty="0" smtClean="0"/>
              <a:t>Sexual reproductive</a:t>
            </a:r>
            <a:r>
              <a:rPr lang="en-US" dirty="0" smtClean="0"/>
              <a:t> parts produce seed</a:t>
            </a:r>
          </a:p>
          <a:p>
            <a:pPr lvl="2"/>
            <a:r>
              <a:rPr lang="en-US" dirty="0" smtClean="0"/>
              <a:t>They include flower buds, flowers, fruit, and seeds. </a:t>
            </a:r>
          </a:p>
          <a:p>
            <a:pPr lvl="1"/>
            <a:r>
              <a:rPr lang="en-US" b="1" dirty="0" smtClean="0"/>
              <a:t>Vegetative</a:t>
            </a:r>
            <a:r>
              <a:rPr lang="en-US" dirty="0" smtClean="0"/>
              <a:t> parts include roots, stems, shoot buds, and leaves</a:t>
            </a:r>
          </a:p>
          <a:p>
            <a:pPr lvl="2"/>
            <a:r>
              <a:rPr lang="en-US" dirty="0" smtClean="0"/>
              <a:t>They are not directly involved in sexual reproduction. </a:t>
            </a:r>
          </a:p>
          <a:p>
            <a:pPr lvl="2"/>
            <a:r>
              <a:rPr lang="en-US" dirty="0" smtClean="0"/>
              <a:t>Vegetative parts often are used in asexual forms of reproduction such as cuttings, budding, or grafting.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It is important to understand plant root systems because they have a pronounced effect on a plant's size and vigor, method of propagation, adaptation to soil types, and response to cultural practices and irrigation.</a:t>
            </a:r>
          </a:p>
          <a:p>
            <a:r>
              <a:rPr lang="en-US" dirty="0" smtClean="0"/>
              <a:t>Their principal functions are to…</a:t>
            </a:r>
          </a:p>
          <a:p>
            <a:pPr lvl="1"/>
            <a:r>
              <a:rPr lang="en-US" dirty="0" smtClean="0"/>
              <a:t>absorb nutrients and moisture</a:t>
            </a:r>
          </a:p>
          <a:p>
            <a:pPr lvl="1"/>
            <a:r>
              <a:rPr lang="en-US" dirty="0" smtClean="0"/>
              <a:t>anchor the plant in the soil</a:t>
            </a:r>
          </a:p>
          <a:p>
            <a:pPr lvl="1"/>
            <a:r>
              <a:rPr lang="en-US" dirty="0" smtClean="0"/>
              <a:t>support the stem</a:t>
            </a:r>
          </a:p>
          <a:p>
            <a:pPr lvl="1"/>
            <a:r>
              <a:rPr lang="en-US" dirty="0" smtClean="0"/>
              <a:t>store food. </a:t>
            </a:r>
          </a:p>
          <a:p>
            <a:r>
              <a:rPr lang="en-US" dirty="0" smtClean="0"/>
              <a:t>In some plants</a:t>
            </a:r>
            <a:r>
              <a:rPr lang="en-US" smtClean="0"/>
              <a:t>, roots can </a:t>
            </a:r>
            <a:r>
              <a:rPr lang="en-US" dirty="0" smtClean="0"/>
              <a:t>be used for propagation.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Figure 2. Root structu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066800"/>
            <a:ext cx="791522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527048"/>
            <a:ext cx="8503920" cy="274015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Internally, there are three major parts of a root (Figure 2):</a:t>
            </a:r>
          </a:p>
          <a:p>
            <a:pPr lvl="0"/>
            <a:r>
              <a:rPr lang="en-US" dirty="0" smtClean="0"/>
              <a:t>The </a:t>
            </a:r>
            <a:r>
              <a:rPr lang="en-US" b="1" u="sng" dirty="0" err="1" smtClean="0">
                <a:hlinkClick r:id="rId3"/>
              </a:rPr>
              <a:t>meristem</a:t>
            </a:r>
            <a:r>
              <a:rPr lang="en-US" dirty="0" smtClean="0"/>
              <a:t> is at the tip and manufactures new cells; it is an area of cell division and growth. </a:t>
            </a:r>
          </a:p>
          <a:p>
            <a:pPr lvl="0"/>
            <a:r>
              <a:rPr lang="en-US" dirty="0" smtClean="0"/>
              <a:t>Behind the </a:t>
            </a:r>
            <a:r>
              <a:rPr lang="en-US" dirty="0" err="1" smtClean="0"/>
              <a:t>meristem</a:t>
            </a:r>
            <a:r>
              <a:rPr lang="en-US" dirty="0" smtClean="0"/>
              <a:t> is the </a:t>
            </a:r>
            <a:r>
              <a:rPr lang="en-US" b="1" dirty="0" smtClean="0"/>
              <a:t>zone of elongation</a:t>
            </a:r>
            <a:r>
              <a:rPr lang="en-US" dirty="0" smtClean="0"/>
              <a:t>. In this area, cells increase in size through food and water absorption. As they grow, they push the root through the soil. </a:t>
            </a:r>
          </a:p>
          <a:p>
            <a:pPr lvl="0"/>
            <a:r>
              <a:rPr lang="en-US" dirty="0" smtClean="0"/>
              <a:t>The </a:t>
            </a:r>
            <a:r>
              <a:rPr lang="en-US" b="1" dirty="0" smtClean="0"/>
              <a:t>zone of maturation</a:t>
            </a:r>
            <a:r>
              <a:rPr lang="en-US" dirty="0" smtClean="0"/>
              <a:t> is directly beneath the stem. Here, cells become specific tissues such as epidermis, cortex, or vascular tissue. </a:t>
            </a:r>
          </a:p>
          <a:p>
            <a:endParaRPr lang="en-US" dirty="0"/>
          </a:p>
        </p:txBody>
      </p:sp>
      <p:pic>
        <p:nvPicPr>
          <p:cNvPr id="4" name="Picture 3" descr="Figure 2. Root structure"/>
          <p:cNvPicPr/>
          <p:nvPr/>
        </p:nvPicPr>
        <p:blipFill>
          <a:blip r:embed="rId4" cstate="print"/>
          <a:srcRect t="17774" b="17773"/>
          <a:stretch>
            <a:fillRect/>
          </a:stretch>
        </p:blipFill>
        <p:spPr bwMode="auto">
          <a:xfrm>
            <a:off x="1676400" y="4069074"/>
            <a:ext cx="5879812" cy="240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Section of a Root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Figure 3. Cross section of a root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2364" y="1639689"/>
            <a:ext cx="7489636" cy="5042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Cross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527048"/>
            <a:ext cx="8613648" cy="251155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 root's </a:t>
            </a:r>
            <a:r>
              <a:rPr lang="en-US" b="1" u="sng" dirty="0" smtClean="0">
                <a:hlinkClick r:id="rId3"/>
              </a:rPr>
              <a:t>epidermis</a:t>
            </a:r>
            <a:r>
              <a:rPr lang="en-US" dirty="0" smtClean="0"/>
              <a:t> is its outermost layer of cells </a:t>
            </a:r>
          </a:p>
          <a:p>
            <a:r>
              <a:rPr lang="en-US" dirty="0" smtClean="0"/>
              <a:t>These cells are responsible for absorbing water and minerals dissolved in water. </a:t>
            </a:r>
          </a:p>
          <a:p>
            <a:r>
              <a:rPr lang="en-US" b="1" u="sng" dirty="0" smtClean="0">
                <a:hlinkClick r:id="rId4"/>
              </a:rPr>
              <a:t>Cortex</a:t>
            </a:r>
            <a:r>
              <a:rPr lang="en-US" dirty="0" smtClean="0"/>
              <a:t> cells are involved in moving water from the epidermis to the </a:t>
            </a:r>
            <a:r>
              <a:rPr lang="en-US" b="1" u="sng" dirty="0" smtClean="0">
                <a:hlinkClick r:id="rId5"/>
              </a:rPr>
              <a:t>vascular tissue</a:t>
            </a:r>
            <a:r>
              <a:rPr lang="en-US" dirty="0" smtClean="0"/>
              <a:t> (xylem and phloem) and in storing food. </a:t>
            </a:r>
          </a:p>
          <a:p>
            <a:r>
              <a:rPr lang="en-US" dirty="0" smtClean="0"/>
              <a:t>Vascular tissue is located in the center of the root and conducts food and water.</a:t>
            </a:r>
          </a:p>
          <a:p>
            <a:endParaRPr lang="en-US" dirty="0"/>
          </a:p>
        </p:txBody>
      </p:sp>
      <p:pic>
        <p:nvPicPr>
          <p:cNvPr id="5" name="Picture 4" descr="Figure 3. Cross section of a root">
            <a:hlinkClick r:id="rId6"/>
          </p:cNvPr>
          <p:cNvPicPr/>
          <p:nvPr/>
        </p:nvPicPr>
        <p:blipFill>
          <a:blip r:embed="rId7" cstate="print"/>
          <a:srcRect t="18269" b="14303"/>
          <a:stretch>
            <a:fillRect/>
          </a:stretch>
        </p:blipFill>
        <p:spPr bwMode="auto">
          <a:xfrm>
            <a:off x="990600" y="3733800"/>
            <a:ext cx="6881874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Root Sections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Externally, there are two areas of importance: the root cap and the root hairs 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root cap</a:t>
            </a:r>
            <a:r>
              <a:rPr lang="en-US" dirty="0" smtClean="0"/>
              <a:t> is the root's outermost tip. </a:t>
            </a:r>
          </a:p>
          <a:p>
            <a:pPr lvl="1"/>
            <a:r>
              <a:rPr lang="en-US" dirty="0" smtClean="0"/>
              <a:t>It consists of cells that are sloughed off as the root grows through the soil. </a:t>
            </a:r>
          </a:p>
          <a:p>
            <a:pPr lvl="1"/>
            <a:r>
              <a:rPr lang="en-US" dirty="0" smtClean="0"/>
              <a:t>Its function is to protect the root </a:t>
            </a:r>
            <a:r>
              <a:rPr lang="en-US" dirty="0" err="1" smtClean="0"/>
              <a:t>meristem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Root hairs</a:t>
            </a:r>
            <a:r>
              <a:rPr lang="en-US" dirty="0" smtClean="0"/>
              <a:t> are delicate, elongated epidermal cells that occur in a small zone just behind the root's growing tip. </a:t>
            </a:r>
          </a:p>
          <a:p>
            <a:pPr lvl="1"/>
            <a:r>
              <a:rPr lang="en-US" dirty="0" smtClean="0"/>
              <a:t>They generally appear as fine down to the naked eye. </a:t>
            </a:r>
          </a:p>
          <a:p>
            <a:pPr lvl="1"/>
            <a:r>
              <a:rPr lang="en-US" dirty="0" smtClean="0"/>
              <a:t>Their function is to increase the root's surface area and absorptive capacity. </a:t>
            </a:r>
          </a:p>
          <a:p>
            <a:pPr lvl="1"/>
            <a:r>
              <a:rPr lang="en-US" dirty="0" smtClean="0"/>
              <a:t>Root hairs usually live 1 or 2 days. </a:t>
            </a:r>
          </a:p>
          <a:p>
            <a:pPr lvl="1"/>
            <a:r>
              <a:rPr lang="en-US" dirty="0" smtClean="0"/>
              <a:t>When a plant is transplanted, they are easily torn off or may dry out in the sun.  This will severely disrupt the plant’s absorption abilities.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Hairs and Mycorrhizae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527048"/>
            <a:ext cx="2746248" cy="4572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Many roots have a naturally occurring </a:t>
            </a:r>
            <a:r>
              <a:rPr lang="en-US" b="1" dirty="0" smtClean="0"/>
              <a:t>symbiotic</a:t>
            </a:r>
            <a:r>
              <a:rPr lang="en-US" dirty="0" smtClean="0"/>
              <a:t> (mutually beneficial) relationship with certain fungi, </a:t>
            </a:r>
          </a:p>
          <a:p>
            <a:r>
              <a:rPr lang="en-US" dirty="0" smtClean="0"/>
              <a:t>This improves the plant's ability to absorb water and nutrients. </a:t>
            </a:r>
          </a:p>
          <a:p>
            <a:r>
              <a:rPr lang="en-US" dirty="0" smtClean="0"/>
              <a:t>This beneficial association is called </a:t>
            </a:r>
            <a:r>
              <a:rPr lang="en-US" b="1" dirty="0" smtClean="0"/>
              <a:t>mycorrhizae</a:t>
            </a:r>
            <a:endParaRPr lang="en-US" dirty="0"/>
          </a:p>
        </p:txBody>
      </p:sp>
      <p:pic>
        <p:nvPicPr>
          <p:cNvPr id="4" name="Picture 3" descr="Figure 3b. root hair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1600200"/>
            <a:ext cx="5791200" cy="4572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</TotalTime>
  <Words>1006</Words>
  <Application>Microsoft Office PowerPoint</Application>
  <PresentationFormat>On-screen Show (4:3)</PresentationFormat>
  <Paragraphs>95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Foundry</vt:lpstr>
      <vt:lpstr>External Plant Plants</vt:lpstr>
      <vt:lpstr>Plant Organs</vt:lpstr>
      <vt:lpstr>Roots</vt:lpstr>
      <vt:lpstr>Root Structure</vt:lpstr>
      <vt:lpstr>Root Structure</vt:lpstr>
      <vt:lpstr>Cross Section of a Root</vt:lpstr>
      <vt:lpstr>Root Cross Section</vt:lpstr>
      <vt:lpstr>External Root Sections </vt:lpstr>
      <vt:lpstr>Root Hairs and Mycorrhizae </vt:lpstr>
      <vt:lpstr>Types of Roots</vt:lpstr>
      <vt:lpstr>Taproots vs. Fibrous Roots</vt:lpstr>
      <vt:lpstr>Taproot  Fibrous Root</vt:lpstr>
      <vt:lpstr>How Roots Grow</vt:lpstr>
      <vt:lpstr>Root Growth Factors</vt:lpstr>
      <vt:lpstr>Roots as Food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External Plant Plants</dc:title>
  <dc:creator>Mr. Craig Kohn</dc:creator>
  <cp:lastModifiedBy>Mr. Craig A. Kohn</cp:lastModifiedBy>
  <cp:revision>3</cp:revision>
  <dcterms:created xsi:type="dcterms:W3CDTF">2010-03-15T11:56:57Z</dcterms:created>
  <dcterms:modified xsi:type="dcterms:W3CDTF">2010-03-31T11:40:04Z</dcterms:modified>
</cp:coreProperties>
</file>