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80" r:id="rId4"/>
    <p:sldId id="258" r:id="rId5"/>
    <p:sldId id="261" r:id="rId6"/>
    <p:sldId id="260" r:id="rId7"/>
    <p:sldId id="263" r:id="rId8"/>
    <p:sldId id="262" r:id="rId9"/>
    <p:sldId id="264" r:id="rId10"/>
    <p:sldId id="275" r:id="rId11"/>
    <p:sldId id="276" r:id="rId12"/>
    <p:sldId id="277" r:id="rId13"/>
    <p:sldId id="278" r:id="rId14"/>
    <p:sldId id="279" r:id="rId15"/>
    <p:sldId id="265" r:id="rId16"/>
    <p:sldId id="266" r:id="rId17"/>
    <p:sldId id="267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E2AA8-4732-42DC-A690-D3CFF58E8504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4D2AB-E1B7-449C-81DC-567EE6389E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56514-EE6C-4E00-98CA-32F3B3069BF7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D2AB-E1B7-449C-81DC-567EE6389EB0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3AB36-64A8-488B-BAEE-A0CAA18610F2}" type="slidenum">
              <a:rPr lang="en-US"/>
              <a:pPr/>
              <a:t>9</a:t>
            </a:fld>
            <a:endParaRPr 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D3007E-7BBF-4037-86F0-D143169A1A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41E397-F552-498E-BE73-0CDD51799FE6}" type="datetimeFigureOut">
              <a:rPr lang="en-US" smtClean="0"/>
              <a:t>3/8/2010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9BE8A1C-9FC3-4894-B99B-85DA2BE8DF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saburchill.com/IBbiology/bio_hp.html" TargetMode="External"/><Relationship Id="rId4" Type="http://schemas.openxmlformats.org/officeDocument/2006/relationships/hyperlink" Target="http://www.rbgsyd.nsw.gov.au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burchill.com/IBbiology/bio_hp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Seed Germination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C. Kohn, Waterford WI</a:t>
            </a:r>
            <a:endParaRPr lang="en-US" dirty="0"/>
          </a:p>
        </p:txBody>
      </p:sp>
      <p:pic>
        <p:nvPicPr>
          <p:cNvPr id="27650" name="Picture 2" descr="http://www.sfrba.org/images/sprout.jpg"/>
          <p:cNvPicPr>
            <a:picLocks noChangeAspect="1" noChangeArrowheads="1"/>
          </p:cNvPicPr>
          <p:nvPr/>
        </p:nvPicPr>
        <p:blipFill>
          <a:blip r:embed="rId3" cstate="print"/>
          <a:srcRect l="1538"/>
          <a:stretch>
            <a:fillRect/>
          </a:stretch>
        </p:blipFill>
        <p:spPr bwMode="auto">
          <a:xfrm>
            <a:off x="2057400" y="457200"/>
            <a:ext cx="4876800" cy="46007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Germination Factors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Water is clearly the most important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factor in germination; an adequate continuous supply of water is necessary for complete emergence.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Water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functions a triggering enzyme for starch conversion into sugar, turgor pressure for moving the radicle root down and the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cotelydons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up, and for transporting nutrients and </a:t>
            </a:r>
            <a:r>
              <a:rPr lang="en-US" sz="2600" smtClean="0"/>
              <a:t>enzymes </a:t>
            </a:r>
            <a:r>
              <a:rPr kumimoji="0" lang="en-US" sz="26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within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seed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Germination Factors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Light is another key germination factor; light can either stimulate or inhibit seed germination</a:t>
            </a:r>
          </a:p>
          <a:p>
            <a:r>
              <a:rPr lang="en-US" dirty="0" smtClean="0"/>
              <a:t>Some crops have a requirement for light to assist seed germination (e.g. begonias, impatiens, lettuce)</a:t>
            </a:r>
          </a:p>
          <a:p>
            <a:r>
              <a:rPr lang="en-US" dirty="0" smtClean="0"/>
              <a:t>Others germinate best in the dark</a:t>
            </a:r>
          </a:p>
          <a:p>
            <a:r>
              <a:rPr lang="en-US" dirty="0" smtClean="0"/>
              <a:t>This is determined by how the seed would naturally be sown</a:t>
            </a:r>
          </a:p>
          <a:p>
            <a:pPr lvl="1"/>
            <a:r>
              <a:rPr lang="en-US" dirty="0" smtClean="0"/>
              <a:t>Small seeds must sprout on the surface of soil because they lack a suitable endosperm to supply the needed nutrients; these are typically aided by light exposure</a:t>
            </a:r>
          </a:p>
          <a:p>
            <a:pPr lvl="1"/>
            <a:r>
              <a:rPr lang="en-US" dirty="0" smtClean="0"/>
              <a:t>Large seeds contain enough nutrition to grow underground when photosynthesis is not possible.  These seeds are more likely to germinate in dark conditions. 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Germination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Oxygen is a third factor</a:t>
            </a:r>
          </a:p>
          <a:p>
            <a:r>
              <a:rPr lang="en-US" dirty="0" smtClean="0"/>
              <a:t>Cellular respiration is necessary for plants to grow; oxygen is necessary to complete respiration</a:t>
            </a:r>
          </a:p>
          <a:p>
            <a:pPr lvl="1"/>
            <a:r>
              <a:rPr lang="en-US" dirty="0" smtClean="0"/>
              <a:t>Oxygen removes metabolic waste from the cell</a:t>
            </a:r>
          </a:p>
          <a:p>
            <a:pPr lvl="1"/>
            <a:r>
              <a:rPr lang="en-US" dirty="0" smtClean="0"/>
              <a:t>Without oxygen, waste is not removed and the cellular metabolism is slowed. </a:t>
            </a:r>
          </a:p>
          <a:p>
            <a:r>
              <a:rPr lang="en-US" dirty="0" smtClean="0"/>
              <a:t>If oxygen supply is limited during germination, emergence may not occur due to inhibited growth.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Germination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favorable temperature is necessary to allow for plant growth</a:t>
            </a:r>
          </a:p>
          <a:p>
            <a:r>
              <a:rPr lang="en-US" dirty="0" smtClean="0"/>
              <a:t>Temperature not only affects the germination percentage but also the rate of germination</a:t>
            </a:r>
          </a:p>
          <a:p>
            <a:r>
              <a:rPr lang="en-US" dirty="0" smtClean="0"/>
              <a:t>For every species of seed, there is an optimal soil temperature for </a:t>
            </a:r>
            <a:r>
              <a:rPr lang="en-US" dirty="0" smtClean="0"/>
              <a:t>germination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t </a:t>
            </a:r>
            <a:r>
              <a:rPr lang="en-US" dirty="0" smtClean="0"/>
              <a:t>that temperature, the maximum number of seeds will germinate and in less time than at any other temperature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Many seeds germinate best around room temp.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Germination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Germination is a complex process</a:t>
            </a:r>
          </a:p>
          <a:p>
            <a:r>
              <a:rPr lang="en-US" dirty="0" smtClean="0"/>
              <a:t>A pre-formed plant (embryo) inside of the seed coat must turn the endosperm (starch) into sugar</a:t>
            </a:r>
          </a:p>
          <a:p>
            <a:r>
              <a:rPr lang="en-US" dirty="0" smtClean="0"/>
              <a:t>This sugar powers cell division (mitosis); the addition of cells will cause the embryonic roots, leaves, and stems to grow, expand, and develop. 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Germination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germination, the </a:t>
            </a:r>
            <a:r>
              <a:rPr kumimoji="0" lang="en-US" sz="29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radicle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(embryonic root) emerges due to mitosis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fueled by the breakdown of starch into sugar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baseline="0" dirty="0" smtClean="0"/>
              <a:t>Under</a:t>
            </a:r>
            <a:r>
              <a:rPr lang="en-US" sz="2600" dirty="0" smtClean="0"/>
              <a:t> warm conditions, this process will take 4-5 days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Under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cool conditions, this process</a:t>
            </a:r>
            <a:r>
              <a:rPr lang="en-US" sz="2600" dirty="0" smtClean="0"/>
              <a:t> takes longer 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Initially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radicle grows in what direction the kernel tip is pointing.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baseline="0" dirty="0" smtClean="0"/>
              <a:t>Later,</a:t>
            </a:r>
            <a:r>
              <a:rPr lang="en-US" sz="2600" dirty="0" smtClean="0"/>
              <a:t> smaller roots will emerge from the radicle at varying angles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roots will absorb the nutrients necessary for growth and development when the endosperm is completely consumed.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</p:sp>
      <p:pic>
        <p:nvPicPr>
          <p:cNvPr id="35844" name="Picture 4" descr="http://hawaii.hawaii.edu/laurab/generalbotany/images/seed%20germin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36000" cy="6477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9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coleoptile</a:t>
            </a:r>
            <a:r>
              <a:rPr lang="en-US" sz="2900" dirty="0" smtClean="0"/>
              <a:t>, a protective sheath covering the shoot, pushes through the soil until it reaches light.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dirty="0" smtClean="0"/>
              <a:t>Upon reaching light, the </a:t>
            </a:r>
            <a:r>
              <a:rPr lang="en-US" sz="2600" u="sng" dirty="0" err="1" smtClean="0"/>
              <a:t>plumule</a:t>
            </a:r>
            <a:r>
              <a:rPr lang="en-US" sz="2600" dirty="0" smtClean="0"/>
              <a:t> emerges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kernel is planted too deep, emergence will not occur 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noProof="0" dirty="0" smtClean="0"/>
              <a:t>The time between planting and emergence is determined mostly by temperature; warmer temps = reduced emergence time.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dirty="0" smtClean="0"/>
              <a:t>This is only true to an extent; excessively high temps can also increase emergence time.  </a:t>
            </a:r>
            <a:endParaRPr lang="en-US" sz="2600" noProof="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Soil</a:t>
            </a: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compaction can increase the time to emergence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baseline="0" noProof="0" dirty="0" smtClean="0"/>
              <a:t>Lack</a:t>
            </a:r>
            <a:r>
              <a:rPr lang="en-US" sz="2600" noProof="0" dirty="0" smtClean="0"/>
              <a:t> of moisture can also increase emergence time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Germination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Sprouting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Many temperate-zoned species use chemical inhibitors to induce dormancy in seeds</a:t>
            </a:r>
          </a:p>
          <a:p>
            <a:pPr lvl="1"/>
            <a:r>
              <a:rPr lang="en-US" dirty="0" smtClean="0"/>
              <a:t>In fall the seeds are exposed to </a:t>
            </a:r>
            <a:r>
              <a:rPr lang="en-US" u="sng" dirty="0" smtClean="0"/>
              <a:t>abscisic acid </a:t>
            </a:r>
            <a:r>
              <a:rPr lang="en-US" dirty="0" smtClean="0"/>
              <a:t>(ABA) by the plant to prevent the seeds from sprouting before winter</a:t>
            </a:r>
          </a:p>
          <a:p>
            <a:pPr lvl="1"/>
            <a:r>
              <a:rPr lang="en-US" dirty="0" smtClean="0"/>
              <a:t>Over winter, enzymes in the seed degrade the abscisic acid and by spring it is gone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Vernalization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Seeds of </a:t>
            </a:r>
            <a:r>
              <a:rPr lang="en-US" sz="2900" dirty="0" smtClean="0"/>
              <a:t>some species can be caused to sprout earlier by exposure to cool or cold temperatures</a:t>
            </a:r>
            <a:endParaRPr lang="en-US" sz="2900" dirty="0" smtClean="0"/>
          </a:p>
          <a:p>
            <a:r>
              <a:rPr lang="en-US" dirty="0" smtClean="0"/>
              <a:t>Seeds of temperate species that were exposed to the cold will sprout earlier in a greenhouse than those planted directly.  </a:t>
            </a:r>
          </a:p>
          <a:p>
            <a:pPr lvl="1"/>
            <a:r>
              <a:rPr lang="en-US" dirty="0" smtClean="0"/>
              <a:t>This process is called </a:t>
            </a:r>
            <a:r>
              <a:rPr lang="en-US" u="sng" dirty="0" err="1" smtClean="0"/>
              <a:t>vernalization</a:t>
            </a:r>
            <a:endParaRPr lang="en-US" u="sng" dirty="0" smtClean="0"/>
          </a:p>
          <a:p>
            <a:pPr lvl="1"/>
            <a:r>
              <a:rPr lang="en-US" dirty="0" err="1" smtClean="0"/>
              <a:t>Vernalization</a:t>
            </a:r>
            <a:r>
              <a:rPr lang="en-US" dirty="0" smtClean="0"/>
              <a:t> is the intentional exposing of seeds to cool conditions to increase the breakdown of chemical inhibitors and stimulate the production of growth or flowering enzymes. </a:t>
            </a:r>
          </a:p>
          <a:p>
            <a:pPr lvl="1"/>
            <a:r>
              <a:rPr lang="en-US" dirty="0" smtClean="0"/>
              <a:t>Many annuals are facultative – </a:t>
            </a:r>
            <a:r>
              <a:rPr lang="en-US" dirty="0" err="1" smtClean="0"/>
              <a:t>vernalization</a:t>
            </a:r>
            <a:r>
              <a:rPr lang="en-US" dirty="0" smtClean="0"/>
              <a:t> is not necessary for development but does speed it up 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Outside,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you look at a seed, what you are actually seeing is the </a:t>
            </a:r>
            <a:r>
              <a:rPr lang="en-US" i="1" dirty="0" smtClean="0"/>
              <a:t>seed coat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seed coat performs much of the same work that your own coat performs …</a:t>
            </a:r>
          </a:p>
          <a:p>
            <a:pPr lvl="1"/>
            <a:r>
              <a:rPr lang="en-US" dirty="0" smtClean="0"/>
              <a:t>It provides protection against entry of parasites, </a:t>
            </a:r>
          </a:p>
          <a:p>
            <a:pPr lvl="1"/>
            <a:r>
              <a:rPr lang="en-US" dirty="0" smtClean="0"/>
              <a:t>It protects against </a:t>
            </a:r>
            <a:r>
              <a:rPr lang="en-US" dirty="0" smtClean="0"/>
              <a:t>mechanical injury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some seeds, </a:t>
            </a:r>
            <a:r>
              <a:rPr lang="en-US" dirty="0" smtClean="0"/>
              <a:t>it buffers against </a:t>
            </a:r>
            <a:r>
              <a:rPr lang="en-US" dirty="0" smtClean="0"/>
              <a:t>unfavorably high or low temperatures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stops germination until the right time</a:t>
            </a:r>
          </a:p>
          <a:p>
            <a:pPr lvl="1"/>
            <a:r>
              <a:rPr lang="en-US" dirty="0" smtClean="0"/>
              <a:t>What would happen if the seed coat failed in fall?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climate </a:t>
            </a:r>
            <a:r>
              <a:rPr lang="en-US" dirty="0" err="1" smtClean="0"/>
              <a:t>vernalization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vernalization</a:t>
            </a:r>
            <a:r>
              <a:rPr lang="en-US" dirty="0" smtClean="0"/>
              <a:t>, or exposure to cold, is necessary or helpful for seed growth and development, how does </a:t>
            </a:r>
            <a:r>
              <a:rPr lang="en-US" dirty="0" err="1" smtClean="0"/>
              <a:t>vernalization</a:t>
            </a:r>
            <a:r>
              <a:rPr lang="en-US" dirty="0" smtClean="0"/>
              <a:t> work in warmer climates?</a:t>
            </a:r>
          </a:p>
          <a:p>
            <a:endParaRPr lang="en-US" dirty="0" smtClean="0"/>
          </a:p>
          <a:p>
            <a:r>
              <a:rPr lang="en-US" dirty="0" smtClean="0"/>
              <a:t>TPS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Phenolic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Desert plants typically have long dry seasons and short wet seasons</a:t>
            </a:r>
          </a:p>
          <a:p>
            <a:r>
              <a:rPr lang="en-US" dirty="0" smtClean="0"/>
              <a:t>When the rains come, </a:t>
            </a:r>
            <a:r>
              <a:rPr lang="en-US" u="sng" dirty="0" smtClean="0"/>
              <a:t>phenolic compounds </a:t>
            </a:r>
            <a:r>
              <a:rPr lang="en-US" dirty="0" smtClean="0"/>
              <a:t>are leached from seeds</a:t>
            </a:r>
          </a:p>
          <a:p>
            <a:r>
              <a:rPr lang="en-US" dirty="0" smtClean="0"/>
              <a:t>Phenolic compounds inhibit growth and development in the seed</a:t>
            </a:r>
          </a:p>
          <a:p>
            <a:r>
              <a:rPr lang="en-US" dirty="0" smtClean="0"/>
              <a:t>Because they are water soluble, phenolic compounds are washed out of the seed when growth is most likely – after a rain.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seed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1748" name="Picture 4" descr="http://www.cactus-art.biz/note-book/Dictionary/aaa_Dictionary_pictures/Seed_parts.jpg"/>
          <p:cNvPicPr>
            <a:picLocks noChangeAspect="1" noChangeArrowheads="1"/>
          </p:cNvPicPr>
          <p:nvPr/>
        </p:nvPicPr>
        <p:blipFill>
          <a:blip r:embed="rId3" cstate="print"/>
          <a:srcRect t="45818"/>
          <a:stretch>
            <a:fillRect/>
          </a:stretch>
        </p:blipFill>
        <p:spPr bwMode="auto">
          <a:xfrm>
            <a:off x="457200" y="1327068"/>
            <a:ext cx="8260404" cy="50420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Inside of the </a:t>
            </a:r>
            <a:r>
              <a:rPr lang="en-US" u="sng" dirty="0" smtClean="0"/>
              <a:t>seed coat</a:t>
            </a:r>
            <a:r>
              <a:rPr lang="en-US" dirty="0" smtClean="0"/>
              <a:t>, an embryo is protected.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embryo</a:t>
            </a:r>
            <a:r>
              <a:rPr lang="en-US" dirty="0" smtClean="0"/>
              <a:t> is an immature plant with all of the parts of an adult plant.</a:t>
            </a:r>
          </a:p>
          <a:p>
            <a:pPr lvl="1"/>
            <a:r>
              <a:rPr lang="en-US" dirty="0" smtClean="0"/>
              <a:t>A close looks shows leaves and roots, albeit very small leaves and roots </a:t>
            </a:r>
          </a:p>
          <a:p>
            <a:pPr lvl="1"/>
            <a:r>
              <a:rPr lang="en-US" dirty="0" smtClean="0"/>
              <a:t>The leaves of the embryo are called </a:t>
            </a:r>
            <a:r>
              <a:rPr lang="en-US" u="sng" dirty="0" err="1" smtClean="0"/>
              <a:t>plumules</a:t>
            </a:r>
            <a:r>
              <a:rPr lang="en-US" u="sng" dirty="0" smtClean="0"/>
              <a:t> </a:t>
            </a:r>
          </a:p>
          <a:p>
            <a:pPr lvl="1"/>
            <a:r>
              <a:rPr lang="en-US" dirty="0" smtClean="0"/>
              <a:t>The leaves are sheathed by a </a:t>
            </a:r>
            <a:r>
              <a:rPr lang="en-US" u="sng" dirty="0" smtClean="0"/>
              <a:t>cotyledon</a:t>
            </a:r>
          </a:p>
          <a:p>
            <a:pPr lvl="1"/>
            <a:r>
              <a:rPr lang="en-US" dirty="0" smtClean="0"/>
              <a:t>The embryonic roots are called </a:t>
            </a:r>
            <a:r>
              <a:rPr lang="en-US" u="sng" dirty="0" err="1" smtClean="0"/>
              <a:t>radicles</a:t>
            </a:r>
            <a:r>
              <a:rPr lang="en-US" u="sng" dirty="0" smtClean="0"/>
              <a:t> </a:t>
            </a:r>
          </a:p>
          <a:p>
            <a:pPr lvl="1"/>
            <a:r>
              <a:rPr lang="en-US" dirty="0" smtClean="0"/>
              <a:t>The embryonic stem is called the </a:t>
            </a:r>
            <a:r>
              <a:rPr lang="en-US" u="sng" dirty="0" err="1" smtClean="0"/>
              <a:t>hypocotyl</a:t>
            </a:r>
            <a:endParaRPr lang="en-US" dirty="0" smtClean="0"/>
          </a:p>
          <a:p>
            <a:r>
              <a:rPr lang="en-US" dirty="0" smtClean="0"/>
              <a:t>The seed is filled with nourishment for the new plant; this source of nutrition is called the </a:t>
            </a:r>
            <a:r>
              <a:rPr lang="en-US" u="sng" dirty="0" smtClean="0"/>
              <a:t>endosperm</a:t>
            </a:r>
            <a:r>
              <a:rPr lang="en-US" dirty="0" smtClean="0"/>
              <a:t>. 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seed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1748" name="Picture 4" descr="http://www.cactus-art.biz/note-book/Dictionary/aaa_Dictionary_pictures/Seed_parts.jpg"/>
          <p:cNvPicPr>
            <a:picLocks noChangeAspect="1" noChangeArrowheads="1"/>
          </p:cNvPicPr>
          <p:nvPr/>
        </p:nvPicPr>
        <p:blipFill>
          <a:blip r:embed="rId3" cstate="print"/>
          <a:srcRect t="45818"/>
          <a:stretch>
            <a:fillRect/>
          </a:stretch>
        </p:blipFill>
        <p:spPr bwMode="auto">
          <a:xfrm>
            <a:off x="280481" y="1219200"/>
            <a:ext cx="8613842" cy="5257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first step of germination is the absorption of water – a lot of water</a:t>
            </a:r>
          </a:p>
          <a:p>
            <a:r>
              <a:rPr lang="en-US" dirty="0" smtClean="0"/>
              <a:t>Absorption of water activates enzymes in the seed that stimulate growth. </a:t>
            </a:r>
          </a:p>
          <a:p>
            <a:pPr lvl="1"/>
            <a:r>
              <a:rPr lang="en-US" dirty="0" smtClean="0"/>
              <a:t>These enzymes break down starches in the endosperm into sugars that can be used for energy</a:t>
            </a:r>
          </a:p>
          <a:p>
            <a:r>
              <a:rPr lang="en-US" dirty="0" smtClean="0"/>
              <a:t>The deciding factor in whether or not a seed germinates is whether or not energy is available for growth and cell division. 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60438"/>
          </a:xfrm>
        </p:spPr>
        <p:txBody>
          <a:bodyPr/>
          <a:lstStyle/>
          <a:p>
            <a:r>
              <a:rPr lang="en-GB" b="1"/>
              <a:t>Stages leading to cell division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530475" y="2451100"/>
            <a:ext cx="1103313" cy="7683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3886200" y="3597275"/>
            <a:ext cx="2225675" cy="13779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508750" y="5397500"/>
            <a:ext cx="1354138" cy="78898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76200" y="1949450"/>
            <a:ext cx="1727200" cy="74295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000" dirty="0" err="1"/>
              <a:t>Mitchondria</a:t>
            </a:r>
            <a:r>
              <a:rPr lang="fr-FR" sz="2000" dirty="0"/>
              <a:t> </a:t>
            </a:r>
            <a:r>
              <a:rPr lang="fr-FR" sz="2000" dirty="0" err="1"/>
              <a:t>reconstituted</a:t>
            </a:r>
            <a:endParaRPr lang="en-GB" sz="2000" dirty="0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4229100" y="1905000"/>
            <a:ext cx="1844675" cy="660401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000"/>
              <a:t>Soluble sugars</a:t>
            </a:r>
          </a:p>
          <a:p>
            <a:pPr algn="ctr"/>
            <a:endParaRPr lang="en-GB" sz="2000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1920875" y="1758950"/>
            <a:ext cx="2041525" cy="903288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b="1"/>
              <a:t>Respiration</a:t>
            </a:r>
          </a:p>
          <a:p>
            <a:pPr algn="ctr"/>
            <a:r>
              <a:rPr lang="fr-FR"/>
              <a:t>Initially anaerobic</a:t>
            </a:r>
          </a:p>
          <a:p>
            <a:pPr algn="ctr"/>
            <a:r>
              <a:rPr lang="fr-FR"/>
              <a:t>Later aerobic</a:t>
            </a:r>
            <a:endParaRPr lang="en-GB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2633663" y="2792413"/>
            <a:ext cx="823912" cy="34925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000" b="1"/>
              <a:t>ATP</a:t>
            </a:r>
            <a:endParaRPr lang="en-GB" sz="2000" b="1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849563" y="3241675"/>
            <a:ext cx="1800225" cy="40957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000"/>
              <a:t>RNA activated</a:t>
            </a:r>
            <a:endParaRPr lang="en-GB" sz="2000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424238" y="3765550"/>
            <a:ext cx="1824037" cy="39052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000"/>
              <a:t>Polysomes</a:t>
            </a:r>
            <a:endParaRPr lang="en-GB" sz="2000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4189412" y="4351338"/>
            <a:ext cx="3201987" cy="42227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000"/>
              <a:t>Protein synthesis (0.5h)</a:t>
            </a:r>
            <a:endParaRPr lang="en-GB" sz="2000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965700" y="4999038"/>
            <a:ext cx="3111500" cy="4191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000" b="1"/>
              <a:t>Enzymes (proteins)</a:t>
            </a:r>
            <a:endParaRPr lang="en-GB" sz="2000" b="1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7007225" y="6208713"/>
            <a:ext cx="1801813" cy="4095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000" b="1"/>
              <a:t>Mitosis (70h)</a:t>
            </a:r>
            <a:endParaRPr lang="en-GB" sz="2000" b="1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5830888" y="5554663"/>
            <a:ext cx="2932112" cy="4191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000" dirty="0"/>
              <a:t>DNA </a:t>
            </a:r>
            <a:r>
              <a:rPr lang="fr-FR" sz="2000" dirty="0" err="1"/>
              <a:t>synthesis</a:t>
            </a:r>
            <a:r>
              <a:rPr lang="fr-FR" sz="2000" dirty="0"/>
              <a:t> (45h)</a:t>
            </a:r>
            <a:endParaRPr lang="en-GB" sz="2000" dirty="0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1473200" y="2286000"/>
            <a:ext cx="531813" cy="476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>
            <a:off x="3735388" y="2341563"/>
            <a:ext cx="603250" cy="190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58750" y="3938588"/>
            <a:ext cx="6172200" cy="2395537"/>
            <a:chOff x="280" y="2698"/>
            <a:chExt cx="3888" cy="1509"/>
          </a:xfrm>
        </p:grpSpPr>
        <p:pic>
          <p:nvPicPr>
            <p:cNvPr id="19478" name="Picture 22" descr="Seed_germination_6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0" y="2698"/>
              <a:ext cx="1986" cy="1489"/>
            </a:xfrm>
            <a:prstGeom prst="rect">
              <a:avLst/>
            </a:prstGeom>
            <a:noFill/>
          </p:spPr>
        </p:pic>
        <p:sp>
          <p:nvSpPr>
            <p:cNvPr id="19479" name="Text Box 23"/>
            <p:cNvSpPr txBox="1">
              <a:spLocks noChangeArrowheads="1"/>
            </p:cNvSpPr>
            <p:nvPr/>
          </p:nvSpPr>
          <p:spPr bwMode="auto">
            <a:xfrm>
              <a:off x="2263" y="4053"/>
              <a:ext cx="19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Arial" charset="0"/>
                  <a:hlinkClick r:id="rId4"/>
                </a:rPr>
                <a:t>http://www.rbgsyd.nsw.gov.au/</a:t>
              </a:r>
              <a:endParaRPr lang="en-GB" sz="1000">
                <a:latin typeface="Arial" charset="0"/>
              </a:endParaRPr>
            </a:p>
          </p:txBody>
        </p:sp>
      </p:grp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171450" y="6503988"/>
            <a:ext cx="2171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Arial" charset="0"/>
              </a:rPr>
              <a:t>© 2008 Paul Billiet </a:t>
            </a:r>
            <a:r>
              <a:rPr lang="en-US" sz="1200">
                <a:latin typeface="Arial" charset="0"/>
                <a:hlinkClick r:id="rId5"/>
              </a:rPr>
              <a:t>ODWS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97168" presetClass="entr" presetSubtype="695365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0" presetClass="entr" presetSubtype="6954150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entr" presetSubtype="695415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0" presetClass="entr" presetSubtype="6957069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0" presetClass="entr" presetSubtype="6954480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0" presetClass="entr" presetSubtype="695524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0" presetClass="entr" presetSubtype="6955082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0" presetClass="entr" presetSubtype="6955154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animBg="1"/>
      <p:bldP spid="19463" grpId="0" animBg="1"/>
      <p:bldP spid="19464" grpId="0" animBg="1"/>
      <p:bldP spid="19465" grpId="0" animBg="1" autoUpdateAnimBg="0"/>
      <p:bldP spid="19466" grpId="0" animBg="1" autoUpdateAnimBg="0"/>
      <p:bldP spid="19467" grpId="0" animBg="1" autoUpdateAnimBg="0"/>
      <p:bldP spid="19468" grpId="0" animBg="1" autoUpdateAnimBg="0"/>
      <p:bldP spid="19469" grpId="0" animBg="1" autoUpdateAnimBg="0"/>
      <p:bldP spid="19470" grpId="0" animBg="1" autoUpdateAnimBg="0"/>
      <p:bldP spid="19471" grpId="0" animBg="1" autoUpdateAnimBg="0"/>
      <p:bldP spid="19472" grpId="0" animBg="1" autoUpdateAnimBg="0"/>
      <p:bldP spid="19473" grpId="0" animBg="1" autoUpdateAnimBg="0"/>
      <p:bldP spid="19474" grpId="0" animBg="1" autoUpdateAnimBg="0"/>
      <p:bldP spid="19475" grpId="0" animBg="1"/>
      <p:bldP spid="194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Dormancy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moisture is the key to starting seed germination, it should be clear what is necessary for seed dormancy</a:t>
            </a:r>
          </a:p>
          <a:p>
            <a:pPr lvl="1"/>
            <a:r>
              <a:rPr lang="en-US" dirty="0" smtClean="0"/>
              <a:t>A waterproof seed coat</a:t>
            </a:r>
          </a:p>
          <a:p>
            <a:pPr lvl="1"/>
            <a:r>
              <a:rPr lang="en-US" dirty="0" smtClean="0"/>
              <a:t>No oxygen</a:t>
            </a:r>
          </a:p>
          <a:p>
            <a:pPr lvl="1"/>
            <a:r>
              <a:rPr lang="en-US" dirty="0" smtClean="0"/>
              <a:t>Chemical inhibitors </a:t>
            </a:r>
          </a:p>
          <a:p>
            <a:r>
              <a:rPr lang="en-US" dirty="0" smtClean="0"/>
              <a:t>For germination to occur, these must be negated</a:t>
            </a:r>
          </a:p>
          <a:p>
            <a:pPr lvl="1"/>
            <a:r>
              <a:rPr lang="en-US" dirty="0" smtClean="0"/>
              <a:t>Coat broken down; oxygen available </a:t>
            </a:r>
          </a:p>
          <a:p>
            <a:pPr lvl="1"/>
            <a:r>
              <a:rPr lang="en-US" dirty="0" smtClean="0"/>
              <a:t>Water absorbed</a:t>
            </a:r>
          </a:p>
          <a:p>
            <a:pPr lvl="1"/>
            <a:r>
              <a:rPr lang="en-US" dirty="0" smtClean="0"/>
              <a:t>Growth promoters activated, inhibitors are inhibited. 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8" name="Rectangle 56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28688"/>
          </a:xfrm>
        </p:spPr>
        <p:txBody>
          <a:bodyPr/>
          <a:lstStyle/>
          <a:p>
            <a:r>
              <a:rPr lang="en-GB" b="1"/>
              <a:t>Germination</a:t>
            </a:r>
          </a:p>
        </p:txBody>
      </p:sp>
      <p:graphicFrame>
        <p:nvGraphicFramePr>
          <p:cNvPr id="18500" name="Group 68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434388" cy="4830128"/>
        </p:xfrm>
        <a:graphic>
          <a:graphicData uri="http://schemas.openxmlformats.org/drawingml/2006/table">
            <a:tbl>
              <a:tblPr/>
              <a:tblGrid>
                <a:gridCol w="2867025"/>
                <a:gridCol w="5567363"/>
              </a:tblGrid>
              <a:tr h="4254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STAGE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EVENTS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PREGERMINATION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Rehydration – imbibition of water.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RNA &amp; protein synthesis stimulated.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Increased metabolism – increased respiration.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Hydrolysis (digestion) of food reserves by enzymes.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Changes in cell ultrastructure.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Induction of cell division &amp; cell growth.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GERMINATION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Rupture of seed coat.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Emergence of seedling, usually radicle first.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374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 GERMINATION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Controlled growth of root and shoot axis.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Controlled transport of materials from food stores to growing axis.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>
                          <a:tab pos="315913" algn="l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Senescence (aging) of food storage tissues.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</a:tbl>
          </a:graphicData>
        </a:graphic>
      </p:graphicFrame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500063" y="6378575"/>
            <a:ext cx="2171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Arial" charset="0"/>
              </a:rPr>
              <a:t>© 2008 Paul Billiet </a:t>
            </a:r>
            <a:r>
              <a:rPr lang="en-US" sz="1200">
                <a:latin typeface="Arial" charset="0"/>
                <a:hlinkClick r:id="rId3"/>
              </a:rPr>
              <a:t>ODWS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1221</Words>
  <Application>Microsoft Office PowerPoint</Application>
  <PresentationFormat>On-screen Show (4:3)</PresentationFormat>
  <Paragraphs>149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Seed Germination</vt:lpstr>
      <vt:lpstr>Outside, In</vt:lpstr>
      <vt:lpstr>Parts of a seed </vt:lpstr>
      <vt:lpstr>Inside…</vt:lpstr>
      <vt:lpstr>Parts of a seed </vt:lpstr>
      <vt:lpstr>Germination</vt:lpstr>
      <vt:lpstr>Stages leading to cell division</vt:lpstr>
      <vt:lpstr>Seed Dormancy</vt:lpstr>
      <vt:lpstr>Germination</vt:lpstr>
      <vt:lpstr>Germination Factors</vt:lpstr>
      <vt:lpstr>Germination Factors</vt:lpstr>
      <vt:lpstr>Germination Factors</vt:lpstr>
      <vt:lpstr>Germination Factors</vt:lpstr>
      <vt:lpstr>The Process of Germination </vt:lpstr>
      <vt:lpstr>Germination </vt:lpstr>
      <vt:lpstr>Slide 16</vt:lpstr>
      <vt:lpstr>Slide 17</vt:lpstr>
      <vt:lpstr>Sprouting Time</vt:lpstr>
      <vt:lpstr>Vernalization </vt:lpstr>
      <vt:lpstr>Hot climate vernalization</vt:lpstr>
      <vt:lpstr>Phenolic Compounds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Seed Germination</dc:title>
  <dc:creator>Mr. Craig Kohn</dc:creator>
  <cp:lastModifiedBy>Mr. Craig Kohn</cp:lastModifiedBy>
  <cp:revision>23</cp:revision>
  <dcterms:created xsi:type="dcterms:W3CDTF">2010-03-08T19:12:14Z</dcterms:created>
  <dcterms:modified xsi:type="dcterms:W3CDTF">2010-03-08T22:17:00Z</dcterms:modified>
</cp:coreProperties>
</file>