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8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6" r:id="rId22"/>
    <p:sldId id="276" r:id="rId23"/>
    <p:sldId id="277" r:id="rId24"/>
    <p:sldId id="278" r:id="rId25"/>
    <p:sldId id="279" r:id="rId26"/>
    <p:sldId id="284" r:id="rId27"/>
    <p:sldId id="280" r:id="rId28"/>
    <p:sldId id="281" r:id="rId29"/>
    <p:sldId id="282" r:id="rId30"/>
    <p:sldId id="285" r:id="rId31"/>
    <p:sldId id="283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33" autoAdjust="0"/>
  </p:normalViewPr>
  <p:slideViewPr>
    <p:cSldViewPr>
      <p:cViewPr varScale="1">
        <p:scale>
          <a:sx n="81" d="100"/>
          <a:sy n="81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C5CBD4-1401-4677-BF16-3AA49AC3A4EC}" type="datetimeFigureOut">
              <a:rPr lang="en-US" smtClean="0"/>
              <a:pPr/>
              <a:t>2/14/2010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BC0EC-3341-43AD-8F4A-5BE8D164BB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C0EC-3341-43AD-8F4A-5BE8D164BBC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AACC3D5-6096-43FA-91BB-C22F336C2CED}" type="datetimeFigureOut">
              <a:rPr lang="en-US" smtClean="0"/>
              <a:pPr/>
              <a:t>2/14/2010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D4B73BC-00E3-4753-B99D-B585E74A6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C3D5-6096-43FA-91BB-C22F336C2CED}" type="datetimeFigureOut">
              <a:rPr lang="en-US" smtClean="0"/>
              <a:pPr/>
              <a:t>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73BC-00E3-4753-B99D-B585E74A6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C3D5-6096-43FA-91BB-C22F336C2CED}" type="datetimeFigureOut">
              <a:rPr lang="en-US" smtClean="0"/>
              <a:pPr/>
              <a:t>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73BC-00E3-4753-B99D-B585E74A6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ACC3D5-6096-43FA-91BB-C22F336C2CED}" type="datetimeFigureOut">
              <a:rPr lang="en-US" smtClean="0"/>
              <a:pPr/>
              <a:t>2/14/2010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D4B73BC-00E3-4753-B99D-B585E74A69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AACC3D5-6096-43FA-91BB-C22F336C2CED}" type="datetimeFigureOut">
              <a:rPr lang="en-US" smtClean="0"/>
              <a:pPr/>
              <a:t>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D4B73BC-00E3-4753-B99D-B585E74A6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C3D5-6096-43FA-91BB-C22F336C2CED}" type="datetimeFigureOut">
              <a:rPr lang="en-US" smtClean="0"/>
              <a:pPr/>
              <a:t>2/14/2010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73BC-00E3-4753-B99D-B585E74A69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C3D5-6096-43FA-91BB-C22F336C2CED}" type="datetimeFigureOut">
              <a:rPr lang="en-US" smtClean="0"/>
              <a:pPr/>
              <a:t>2/14/2010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73BC-00E3-4753-B99D-B585E74A69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ACC3D5-6096-43FA-91BB-C22F336C2CED}" type="datetimeFigureOut">
              <a:rPr lang="en-US" smtClean="0"/>
              <a:pPr/>
              <a:t>2/14/2010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D4B73BC-00E3-4753-B99D-B585E74A69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C3D5-6096-43FA-91BB-C22F336C2CED}" type="datetimeFigureOut">
              <a:rPr lang="en-US" smtClean="0"/>
              <a:pPr/>
              <a:t>2/14/2010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73BC-00E3-4753-B99D-B585E74A6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ACC3D5-6096-43FA-91BB-C22F336C2CED}" type="datetimeFigureOut">
              <a:rPr lang="en-US" smtClean="0"/>
              <a:pPr/>
              <a:t>2/14/2010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D4B73BC-00E3-4753-B99D-B585E74A69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ACC3D5-6096-43FA-91BB-C22F336C2CED}" type="datetimeFigureOut">
              <a:rPr lang="en-US" smtClean="0"/>
              <a:pPr/>
              <a:t>2/14/2010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D4B73BC-00E3-4753-B99D-B585E74A69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ACC3D5-6096-43FA-91BB-C22F336C2CED}" type="datetimeFigureOut">
              <a:rPr lang="en-US" smtClean="0"/>
              <a:pPr/>
              <a:t>2/14/2010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D4B73BC-00E3-4753-B99D-B585E74A6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Soil Chemistry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C. Kohn, Waterford, WI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Origins of Soil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.ehow.com/images/GlobalPhoto/Articles/5163996/266167-main_Fu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6100" y="381000"/>
            <a:ext cx="2247900" cy="5181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sort of Renewable Resource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6934200" cy="4873752"/>
          </a:xfrm>
        </p:spPr>
        <p:txBody>
          <a:bodyPr/>
          <a:lstStyle/>
          <a:p>
            <a:r>
              <a:rPr lang="en-US" dirty="0" smtClean="0"/>
              <a:t>Soil is constantly being made, but it is being made awfully slowly </a:t>
            </a:r>
          </a:p>
          <a:p>
            <a:r>
              <a:rPr lang="en-US" dirty="0" smtClean="0"/>
              <a:t>Soil conservation is about ensuring that soil is not lost more quickly than it can be made</a:t>
            </a:r>
          </a:p>
          <a:p>
            <a:r>
              <a:rPr lang="en-US" dirty="0" smtClean="0"/>
              <a:t>So where does soil come from?</a:t>
            </a:r>
          </a:p>
          <a:p>
            <a:pPr lvl="1"/>
            <a:r>
              <a:rPr lang="en-US" dirty="0" smtClean="0"/>
              <a:t>Many people mistakenly assume that it came from the planet </a:t>
            </a:r>
            <a:r>
              <a:rPr lang="en-US" dirty="0" err="1" smtClean="0"/>
              <a:t>Zipdon</a:t>
            </a:r>
            <a:r>
              <a:rPr lang="en-US" dirty="0" smtClean="0"/>
              <a:t> in 3041 BC from the alien overlords controlled by Emperor </a:t>
            </a:r>
            <a:r>
              <a:rPr lang="en-US" dirty="0" err="1" smtClean="0"/>
              <a:t>Kronzike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This is simply not true</a:t>
            </a:r>
          </a:p>
          <a:p>
            <a:pPr lvl="1"/>
            <a:r>
              <a:rPr lang="en-US" dirty="0" smtClean="0"/>
              <a:t>This is also a very good thing because if it did, we would have to rely on Emperor </a:t>
            </a:r>
            <a:r>
              <a:rPr lang="en-US" dirty="0" err="1" smtClean="0"/>
              <a:t>Kronzike</a:t>
            </a:r>
            <a:r>
              <a:rPr lang="en-US" dirty="0" smtClean="0"/>
              <a:t> to supply us with more soil each year (and he lives 213 million light years away!)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not from </a:t>
            </a:r>
            <a:r>
              <a:rPr lang="en-US" dirty="0" err="1" smtClean="0"/>
              <a:t>Zipdon</a:t>
            </a:r>
            <a:r>
              <a:rPr lang="en-US" dirty="0" smtClean="0"/>
              <a:t>, then where?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where does topsoil come from?  </a:t>
            </a:r>
          </a:p>
          <a:p>
            <a:r>
              <a:rPr lang="en-US" dirty="0" smtClean="0"/>
              <a:t>Picture a section of bare rock.  Over time, freezing and thawing will cause the rock to break into chunks.  </a:t>
            </a:r>
          </a:p>
          <a:p>
            <a:pPr lvl="1"/>
            <a:r>
              <a:rPr lang="en-US" dirty="0" smtClean="0"/>
              <a:t>Physical weathering, wind, and rain will break apart each rock into smaller and smaller pieces</a:t>
            </a:r>
          </a:p>
          <a:p>
            <a:pPr lvl="1"/>
            <a:r>
              <a:rPr lang="en-US" dirty="0" smtClean="0"/>
              <a:t>Over time, these fragments will become finer and finer and collect on top</a:t>
            </a:r>
          </a:p>
          <a:p>
            <a:pPr lvl="1"/>
            <a:r>
              <a:rPr lang="en-US" dirty="0" smtClean="0"/>
              <a:t>Plants will further break up the rock with their roots, causing even more surface area on which weathering can act</a:t>
            </a:r>
          </a:p>
          <a:p>
            <a:r>
              <a:rPr lang="en-US" u="sng" dirty="0" smtClean="0"/>
              <a:t>Weathering and plants are the major agents responsible for forming soil from rock</a:t>
            </a:r>
            <a:endParaRPr lang="en-US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Weathering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Physical weathering</a:t>
            </a:r>
            <a:r>
              <a:rPr lang="en-US" dirty="0" smtClean="0"/>
              <a:t> refers to the effects of climatic factors on rock.  </a:t>
            </a:r>
          </a:p>
          <a:p>
            <a:pPr lvl="1"/>
            <a:r>
              <a:rPr lang="en-US" dirty="0" smtClean="0"/>
              <a:t>As rocks heat during the day they expand; they then cool and shrink at night – this can cause fractures</a:t>
            </a:r>
          </a:p>
          <a:p>
            <a:pPr lvl="1"/>
            <a:r>
              <a:rPr lang="en-US" dirty="0" smtClean="0"/>
              <a:t>When water goes into cracks and freezes, it expands, breaking apart rock</a:t>
            </a:r>
          </a:p>
          <a:p>
            <a:pPr lvl="1"/>
            <a:r>
              <a:rPr lang="en-US" dirty="0" smtClean="0"/>
              <a:t>Windblown dust, running water, and rain also wear away at rock</a:t>
            </a:r>
          </a:p>
          <a:p>
            <a:r>
              <a:rPr lang="en-US" u="sng" dirty="0" smtClean="0"/>
              <a:t>Chemical weathering</a:t>
            </a:r>
            <a:r>
              <a:rPr lang="en-US" dirty="0" smtClean="0"/>
              <a:t> changes the chemical makeup of rock </a:t>
            </a:r>
          </a:p>
          <a:p>
            <a:pPr lvl="1"/>
            <a:r>
              <a:rPr lang="en-US" dirty="0" smtClean="0"/>
              <a:t>E.g. some minerals dissolve in water; others react to form softer, more easily weathered compounds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Weather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Biological weathering</a:t>
            </a:r>
            <a:r>
              <a:rPr lang="en-US" dirty="0" smtClean="0"/>
              <a:t> mostly occurs because of plants</a:t>
            </a:r>
          </a:p>
          <a:p>
            <a:pPr lvl="1"/>
            <a:r>
              <a:rPr lang="en-US" dirty="0" smtClean="0"/>
              <a:t>E.g. lichens form mild acids that react with the minerals to break down the rock; when the lichen dies, the dissolve rock and the organic debris add to topsoil</a:t>
            </a:r>
          </a:p>
          <a:p>
            <a:pPr lvl="1"/>
            <a:r>
              <a:rPr lang="en-US" dirty="0" smtClean="0"/>
              <a:t>Plants will begin to grow in the crevices and their roots will widen cracks and fissures in the rock, enabling more chemical, physical, and biological weathering to occur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Creating Soil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formation of soil begins with rock in the earths crust</a:t>
            </a:r>
          </a:p>
          <a:p>
            <a:r>
              <a:rPr lang="en-US" dirty="0" smtClean="0"/>
              <a:t>Rocks can be formed in 3 ways</a:t>
            </a:r>
          </a:p>
          <a:p>
            <a:pPr lvl="1"/>
            <a:r>
              <a:rPr lang="en-US" dirty="0" smtClean="0"/>
              <a:t>Igneous – created by cooling and hardening of the molten mantle under the earth’s crust</a:t>
            </a:r>
          </a:p>
          <a:p>
            <a:pPr lvl="2"/>
            <a:r>
              <a:rPr lang="en-US" dirty="0" smtClean="0"/>
              <a:t>Examples: granite, quartz</a:t>
            </a:r>
          </a:p>
          <a:p>
            <a:pPr lvl="1"/>
            <a:r>
              <a:rPr lang="en-US" dirty="0" smtClean="0"/>
              <a:t>Sedimentary – formed when loose materials like mud or sand become cemented by chemical agents and/or pressure </a:t>
            </a:r>
          </a:p>
          <a:p>
            <a:pPr lvl="2"/>
            <a:r>
              <a:rPr lang="en-US" dirty="0" smtClean="0"/>
              <a:t>Examples: limestone; sandstone</a:t>
            </a:r>
          </a:p>
          <a:p>
            <a:pPr lvl="1"/>
            <a:r>
              <a:rPr lang="en-US" dirty="0" smtClean="0"/>
              <a:t>Metamorphic – if igneous and sedimentary rocks undergo great changes in heat and pressure, they can become new kinds of rock</a:t>
            </a:r>
          </a:p>
          <a:p>
            <a:pPr lvl="2"/>
            <a:r>
              <a:rPr lang="en-US" dirty="0" smtClean="0"/>
              <a:t>Examples: marble (formerly sandstone that is heated to extreme temperatures under extraordinary pressure)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 Material of Soils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7467600" cy="487375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Soils can come from two sources – </a:t>
            </a:r>
          </a:p>
          <a:p>
            <a:pPr lvl="1"/>
            <a:r>
              <a:rPr lang="en-US" dirty="0" smtClean="0"/>
              <a:t>1. Residual Soils: From currently existing bedrock (less common)</a:t>
            </a:r>
          </a:p>
          <a:p>
            <a:pPr lvl="1"/>
            <a:r>
              <a:rPr lang="en-US" dirty="0" smtClean="0"/>
              <a:t>2. Transported Soils: From another area(more common)</a:t>
            </a:r>
          </a:p>
          <a:p>
            <a:r>
              <a:rPr lang="en-US" dirty="0" smtClean="0"/>
              <a:t>Residual soils form very slowly because they must first be weathered from the existing rocks</a:t>
            </a:r>
          </a:p>
          <a:p>
            <a:r>
              <a:rPr lang="en-US" dirty="0" smtClean="0"/>
              <a:t>Transported soils grow from rock that has already been weathered and then carried somewhere else</a:t>
            </a:r>
          </a:p>
          <a:p>
            <a:pPr lvl="1"/>
            <a:r>
              <a:rPr lang="en-US" dirty="0" smtClean="0"/>
              <a:t>E.g. glacial ice carried parent materials from northern Canada and deposited them in the Midwest (it’s no accident that much of the world’s farming occurs in glacial regions)</a:t>
            </a:r>
          </a:p>
          <a:p>
            <a:r>
              <a:rPr lang="en-US" dirty="0" smtClean="0"/>
              <a:t>For one area to gain transported soils, another area has to lose.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Soil Horizons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5562600" cy="54833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 soils develop and age, they form layers. </a:t>
            </a:r>
          </a:p>
          <a:p>
            <a:r>
              <a:rPr lang="en-US" dirty="0" smtClean="0"/>
              <a:t>6 soil layers are identified by the USDA; 5 will be considered here – O, A, B, C, and D (or R)</a:t>
            </a:r>
          </a:p>
          <a:p>
            <a:pPr lvl="1"/>
            <a:r>
              <a:rPr lang="en-US" dirty="0" smtClean="0"/>
              <a:t>O = </a:t>
            </a:r>
            <a:r>
              <a:rPr lang="en-US" u="sng" dirty="0" smtClean="0"/>
              <a:t>organic layer</a:t>
            </a:r>
            <a:r>
              <a:rPr lang="en-US" dirty="0" smtClean="0"/>
              <a:t>; decayed plant and animal debris</a:t>
            </a:r>
          </a:p>
          <a:p>
            <a:pPr lvl="1"/>
            <a:r>
              <a:rPr lang="en-US" dirty="0" smtClean="0"/>
              <a:t>A = </a:t>
            </a:r>
            <a:r>
              <a:rPr lang="en-US" u="sng" dirty="0" smtClean="0"/>
              <a:t>topsoil</a:t>
            </a:r>
            <a:r>
              <a:rPr lang="en-US" dirty="0" smtClean="0"/>
              <a:t>; mixture of mineral and organic matter</a:t>
            </a:r>
          </a:p>
          <a:p>
            <a:pPr lvl="1"/>
            <a:r>
              <a:rPr lang="en-US" dirty="0" smtClean="0"/>
              <a:t>B = </a:t>
            </a:r>
            <a:r>
              <a:rPr lang="en-US" u="sng" dirty="0" smtClean="0"/>
              <a:t>subsoil</a:t>
            </a:r>
            <a:r>
              <a:rPr lang="en-US" dirty="0" smtClean="0"/>
              <a:t>; low in organic matter and high in minerals; area of most root growth</a:t>
            </a:r>
          </a:p>
          <a:p>
            <a:pPr lvl="1"/>
            <a:r>
              <a:rPr lang="en-US" dirty="0" smtClean="0"/>
              <a:t>C = </a:t>
            </a:r>
            <a:r>
              <a:rPr lang="en-US" u="sng" dirty="0" smtClean="0"/>
              <a:t>parent material; </a:t>
            </a:r>
            <a:r>
              <a:rPr lang="en-US" dirty="0" smtClean="0"/>
              <a:t>weathered, fragmented rock</a:t>
            </a:r>
          </a:p>
          <a:p>
            <a:pPr lvl="1"/>
            <a:r>
              <a:rPr lang="en-US" dirty="0" smtClean="0"/>
              <a:t>D/R = </a:t>
            </a:r>
            <a:r>
              <a:rPr lang="en-US" u="sng" dirty="0" smtClean="0"/>
              <a:t>Bedrock</a:t>
            </a:r>
            <a:r>
              <a:rPr lang="en-US" dirty="0" smtClean="0"/>
              <a:t> (limestone, sandstone, etc.)</a:t>
            </a:r>
          </a:p>
          <a:p>
            <a:endParaRPr lang="en-US" dirty="0"/>
          </a:p>
        </p:txBody>
      </p:sp>
      <p:pic>
        <p:nvPicPr>
          <p:cNvPr id="37890" name="Picture 2" descr="http://www.factmonster.com/images/ency048soilay001.jpg"/>
          <p:cNvPicPr>
            <a:picLocks noChangeAspect="1" noChangeArrowheads="1"/>
          </p:cNvPicPr>
          <p:nvPr/>
        </p:nvPicPr>
        <p:blipFill>
          <a:blip r:embed="rId3" cstate="print"/>
          <a:srcRect l="4268" r="8864"/>
          <a:stretch>
            <a:fillRect/>
          </a:stretch>
        </p:blipFill>
        <p:spPr bwMode="auto">
          <a:xfrm>
            <a:off x="5722434" y="914400"/>
            <a:ext cx="3421566" cy="5162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Soil Chemistry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Soil – The Interface of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texture is the most important physical property of soil, pH is the most important chemical property of soil</a:t>
            </a:r>
          </a:p>
          <a:p>
            <a:r>
              <a:rPr lang="en-US" dirty="0" smtClean="0"/>
              <a:t>pH is the most important determinant of the growing capabilities of a soil sample</a:t>
            </a:r>
          </a:p>
          <a:p>
            <a:r>
              <a:rPr lang="en-US" dirty="0" smtClean="0"/>
              <a:t>pH indicates the acidity or alkalinity of soil </a:t>
            </a:r>
          </a:p>
          <a:p>
            <a:pPr lvl="1"/>
            <a:r>
              <a:rPr lang="en-US" dirty="0" smtClean="0"/>
              <a:t>The pH scale goes from 0-14, with 7 being neutral</a:t>
            </a:r>
          </a:p>
          <a:p>
            <a:pPr lvl="1"/>
            <a:r>
              <a:rPr lang="en-US" dirty="0" smtClean="0"/>
              <a:t>The further from 7 a pH sample is, the more reactive it is; below 7 is acidic and above 7 is basic, or alkaline</a:t>
            </a:r>
          </a:p>
          <a:p>
            <a:pPr lvl="1"/>
            <a:r>
              <a:rPr lang="en-US" dirty="0" smtClean="0"/>
              <a:t>For example, the acid in your stomach has a pH of 2; it could dissolve a metal razor blade because it is extremely acidic</a:t>
            </a:r>
          </a:p>
          <a:p>
            <a:pPr lvl="1"/>
            <a:r>
              <a:rPr lang="en-US" dirty="0" smtClean="0"/>
              <a:t>Lye has a pH of 13 and would dissolve the skin off your finger; it is extremely alkaline.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7467600" cy="838200"/>
          </a:xfrm>
        </p:spPr>
        <p:txBody>
          <a:bodyPr/>
          <a:lstStyle/>
          <a:p>
            <a:r>
              <a:rPr lang="en-US" dirty="0" smtClean="0"/>
              <a:t>Basic Chemistry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90600"/>
            <a:ext cx="6477000" cy="54833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chemical </a:t>
            </a:r>
            <a:r>
              <a:rPr lang="en-US" u="sng" dirty="0" smtClean="0"/>
              <a:t>element</a:t>
            </a:r>
            <a:r>
              <a:rPr lang="en-US" dirty="0" smtClean="0"/>
              <a:t> is the building block of all matter.  </a:t>
            </a:r>
          </a:p>
          <a:p>
            <a:pPr lvl="1"/>
            <a:r>
              <a:rPr lang="en-US" dirty="0" smtClean="0"/>
              <a:t>Examples: nitrogen, oxygen, carbon, hydrogen</a:t>
            </a:r>
          </a:p>
          <a:p>
            <a:r>
              <a:rPr lang="en-US" dirty="0" smtClean="0"/>
              <a:t>The smallest indivisible unit of matter is an </a:t>
            </a:r>
            <a:r>
              <a:rPr lang="en-US" u="sng" dirty="0" smtClean="0"/>
              <a:t>atom</a:t>
            </a:r>
          </a:p>
          <a:p>
            <a:r>
              <a:rPr lang="en-US" u="sng" dirty="0" smtClean="0"/>
              <a:t>Atomic structure </a:t>
            </a:r>
            <a:r>
              <a:rPr lang="en-US" dirty="0" smtClean="0"/>
              <a:t>is universal among all atoms – atoms are comprised of…</a:t>
            </a:r>
          </a:p>
          <a:p>
            <a:pPr lvl="1"/>
            <a:r>
              <a:rPr lang="en-US" dirty="0" smtClean="0"/>
              <a:t>a negatively charged </a:t>
            </a:r>
            <a:r>
              <a:rPr lang="en-US" u="sng" dirty="0" smtClean="0"/>
              <a:t>electron</a:t>
            </a:r>
            <a:r>
              <a:rPr lang="en-US" dirty="0" smtClean="0"/>
              <a:t> that </a:t>
            </a:r>
            <a:br>
              <a:rPr lang="en-US" dirty="0" smtClean="0"/>
            </a:br>
            <a:r>
              <a:rPr lang="en-US" dirty="0" smtClean="0"/>
              <a:t>orbit the inner nucleus</a:t>
            </a:r>
          </a:p>
          <a:p>
            <a:pPr lvl="1"/>
            <a:r>
              <a:rPr lang="en-US" dirty="0" smtClean="0"/>
              <a:t>An inner </a:t>
            </a:r>
            <a:r>
              <a:rPr lang="en-US" u="sng" dirty="0" smtClean="0"/>
              <a:t>nucleus</a:t>
            </a:r>
            <a:r>
              <a:rPr lang="en-US" dirty="0" smtClean="0"/>
              <a:t> consisting of </a:t>
            </a:r>
          </a:p>
          <a:p>
            <a:pPr lvl="2"/>
            <a:r>
              <a:rPr lang="en-US" dirty="0" smtClean="0"/>
              <a:t>a positively charged </a:t>
            </a:r>
            <a:r>
              <a:rPr lang="en-US" u="sng" dirty="0" smtClean="0"/>
              <a:t>proton</a:t>
            </a:r>
          </a:p>
          <a:p>
            <a:pPr lvl="2"/>
            <a:r>
              <a:rPr lang="en-US" dirty="0" smtClean="0"/>
              <a:t>a neutrally charged </a:t>
            </a:r>
            <a:r>
              <a:rPr lang="en-US" u="sng" dirty="0" smtClean="0"/>
              <a:t>neutron</a:t>
            </a:r>
          </a:p>
          <a:p>
            <a:r>
              <a:rPr lang="en-US" dirty="0" smtClean="0"/>
              <a:t>When atoms combine, </a:t>
            </a:r>
            <a:br>
              <a:rPr lang="en-US" dirty="0" smtClean="0"/>
            </a:br>
            <a:r>
              <a:rPr lang="en-US" dirty="0" smtClean="0"/>
              <a:t>they form </a:t>
            </a:r>
            <a:r>
              <a:rPr lang="en-US" u="sng" dirty="0" smtClean="0"/>
              <a:t>molecules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  <p:pic>
        <p:nvPicPr>
          <p:cNvPr id="16386" name="Picture 2" descr="http://lapse.nerdvana.org.au/comedy/pics/atom-bohr.gif"/>
          <p:cNvPicPr>
            <a:picLocks noChangeAspect="1" noChangeArrowheads="1"/>
          </p:cNvPicPr>
          <p:nvPr/>
        </p:nvPicPr>
        <p:blipFill>
          <a:blip r:embed="rId3" cstate="print"/>
          <a:srcRect l="18705" t="37653" r="9352" b="1346"/>
          <a:stretch>
            <a:fillRect/>
          </a:stretch>
        </p:blipFill>
        <p:spPr bwMode="auto">
          <a:xfrm>
            <a:off x="5029200" y="2971800"/>
            <a:ext cx="3810000" cy="3886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Soil pH </a:t>
            </a:r>
            <a:r>
              <a:rPr lang="en-US" dirty="0" smtClean="0"/>
              <a:t>(or </a:t>
            </a:r>
            <a:r>
              <a:rPr lang="en-US" u="sng" dirty="0" smtClean="0"/>
              <a:t>soil reaction</a:t>
            </a:r>
            <a:r>
              <a:rPr lang="en-US" dirty="0" smtClean="0"/>
              <a:t>) is most responsible for determining the availability of nutrients and minerals. </a:t>
            </a:r>
          </a:p>
          <a:p>
            <a:r>
              <a:rPr lang="en-US" dirty="0" smtClean="0"/>
              <a:t>14 of 17 essential plant nutrients are obtained from the soil – pH determines how available these nutrients are</a:t>
            </a:r>
          </a:p>
          <a:p>
            <a:pPr lvl="1"/>
            <a:r>
              <a:rPr lang="en-US" dirty="0" smtClean="0"/>
              <a:t>These nutrients are most available in a slightly acidic soil as compared to neutral or alkaline (basic)</a:t>
            </a:r>
          </a:p>
          <a:p>
            <a:pPr lvl="1"/>
            <a:r>
              <a:rPr lang="en-US" dirty="0" smtClean="0"/>
              <a:t>A pH between 6 and 7 is usually most ideal for plant growth (although some plants have adapted for different pH’s)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403225"/>
            <a:ext cx="9144000" cy="6454775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 simplified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pH scale is based on the number of hydrogen ions.</a:t>
            </a:r>
          </a:p>
          <a:p>
            <a:r>
              <a:rPr lang="en-US" dirty="0" smtClean="0"/>
              <a:t>A hydrogen ion is a cation – it has a positive charge </a:t>
            </a:r>
          </a:p>
          <a:p>
            <a:pPr lvl="1"/>
            <a:r>
              <a:rPr lang="en-US" dirty="0" smtClean="0"/>
              <a:t>H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pH number is based on the hydrogen concentration </a:t>
            </a:r>
          </a:p>
          <a:p>
            <a:r>
              <a:rPr lang="en-US" dirty="0" smtClean="0"/>
              <a:t>When hydrogen </a:t>
            </a:r>
            <a:r>
              <a:rPr lang="en-US" dirty="0" err="1" smtClean="0"/>
              <a:t>cations</a:t>
            </a:r>
            <a:r>
              <a:rPr lang="en-US" dirty="0" smtClean="0"/>
              <a:t> are completely balanced by hydroxide (OH</a:t>
            </a:r>
            <a:r>
              <a:rPr lang="en-US" baseline="30000" dirty="0" smtClean="0"/>
              <a:t>-</a:t>
            </a:r>
            <a:r>
              <a:rPr lang="en-US" dirty="0" smtClean="0"/>
              <a:t>) anions, you have a neutral, </a:t>
            </a:r>
            <a:r>
              <a:rPr lang="en-US" dirty="0" err="1" smtClean="0"/>
              <a:t>unreactive</a:t>
            </a:r>
            <a:r>
              <a:rPr lang="en-US" dirty="0" smtClean="0"/>
              <a:t> </a:t>
            </a:r>
            <a:r>
              <a:rPr lang="en-US" dirty="0" err="1" smtClean="0"/>
              <a:t>subtance</a:t>
            </a:r>
            <a:r>
              <a:rPr lang="en-US" dirty="0" smtClean="0"/>
              <a:t> (such as water)</a:t>
            </a:r>
          </a:p>
          <a:p>
            <a:r>
              <a:rPr lang="en-US" dirty="0" smtClean="0"/>
              <a:t>The more imbalanced the solution, the more reactive it is. 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Soil 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Soil pH results from the interaction of soil minerals, ions, and cation exchange </a:t>
            </a:r>
          </a:p>
          <a:p>
            <a:pPr lvl="1"/>
            <a:r>
              <a:rPr lang="en-US" dirty="0" smtClean="0"/>
              <a:t>A soil with a high, alkaline pH results due to the reaction of water with calcium, magnesium, and sodium</a:t>
            </a:r>
          </a:p>
          <a:p>
            <a:pPr lvl="2"/>
            <a:r>
              <a:rPr lang="en-US" dirty="0" smtClean="0"/>
              <a:t>These minerals “steal” hydrogen ions, leaving hydroxide (OH</a:t>
            </a:r>
            <a:r>
              <a:rPr lang="en-US" baseline="30000" dirty="0" smtClean="0"/>
              <a:t>-</a:t>
            </a:r>
            <a:r>
              <a:rPr lang="en-US" dirty="0" smtClean="0"/>
              <a:t>) ions behind that make the soil alkaline. These kind of soils are very common in areas with large amounts of limestone (such as Wisconsin)</a:t>
            </a:r>
          </a:p>
          <a:p>
            <a:pPr lvl="2"/>
            <a:r>
              <a:rPr lang="en-US" dirty="0" smtClean="0"/>
              <a:t>This situation can also result around roadways, particularly in spring</a:t>
            </a:r>
          </a:p>
          <a:p>
            <a:pPr lvl="1"/>
            <a:r>
              <a:rPr lang="en-US" dirty="0" smtClean="0"/>
              <a:t>A soil with a low, acidic pH is most often caused by acidic rain, carbon dioxide from decomposition, and acidic fertilizers 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pH on Plants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502615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Again, most plants do well at a pH range of 6.0-7.0</a:t>
            </a:r>
          </a:p>
          <a:p>
            <a:pPr lvl="1"/>
            <a:r>
              <a:rPr lang="en-US" dirty="0" smtClean="0"/>
              <a:t>Blueberries and evergreens are among the few that do well in acidic soils</a:t>
            </a:r>
          </a:p>
          <a:p>
            <a:pPr lvl="1"/>
            <a:r>
              <a:rPr lang="en-US" dirty="0" smtClean="0"/>
              <a:t>Alfalfa is one of only a few that does well in basic soils </a:t>
            </a:r>
          </a:p>
          <a:p>
            <a:r>
              <a:rPr lang="en-US" dirty="0" smtClean="0"/>
              <a:t>The actual number of hydrogen </a:t>
            </a:r>
            <a:r>
              <a:rPr lang="en-US" dirty="0" err="1" smtClean="0"/>
              <a:t>cations</a:t>
            </a:r>
            <a:r>
              <a:rPr lang="en-US" dirty="0" smtClean="0"/>
              <a:t> does not actually affect plant growth that much.</a:t>
            </a:r>
          </a:p>
          <a:p>
            <a:pPr lvl="1"/>
            <a:r>
              <a:rPr lang="en-US" dirty="0" smtClean="0"/>
              <a:t>pH itself is usually does not have a direct effect</a:t>
            </a:r>
          </a:p>
          <a:p>
            <a:r>
              <a:rPr lang="en-US" dirty="0" smtClean="0"/>
              <a:t>Rather, other soil conditions can lessen or increase the impact of soil pH on plant growth.  They are…</a:t>
            </a:r>
          </a:p>
          <a:p>
            <a:pPr lvl="1"/>
            <a:r>
              <a:rPr lang="en-US" dirty="0" smtClean="0"/>
              <a:t>Nutrient availability </a:t>
            </a:r>
          </a:p>
          <a:p>
            <a:pPr lvl="1"/>
            <a:r>
              <a:rPr lang="en-US" dirty="0" smtClean="0"/>
              <a:t>Aluminum toxicity</a:t>
            </a:r>
          </a:p>
          <a:p>
            <a:pPr lvl="1"/>
            <a:r>
              <a:rPr lang="en-US" dirty="0" smtClean="0"/>
              <a:t>Soil microbes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 and Nutrients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7772400" cy="49499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good example of soil pH and its impact on nutrients is phosphorus</a:t>
            </a:r>
          </a:p>
          <a:p>
            <a:pPr lvl="1"/>
            <a:r>
              <a:rPr lang="en-US" dirty="0" smtClean="0"/>
              <a:t>Phosphorus is one of three key nutrients for plant growth (NPK), and is a main ingredient of ATP</a:t>
            </a:r>
          </a:p>
          <a:p>
            <a:r>
              <a:rPr lang="en-US" dirty="0" smtClean="0"/>
              <a:t>When soil pH falls below 5.8, </a:t>
            </a:r>
            <a:r>
              <a:rPr lang="en-US" dirty="0" err="1" smtClean="0"/>
              <a:t>phoshphorus</a:t>
            </a:r>
            <a:r>
              <a:rPr lang="en-US" dirty="0" smtClean="0"/>
              <a:t> reacts with iron to produce an insoluble iron compound.</a:t>
            </a:r>
          </a:p>
          <a:p>
            <a:pPr lvl="1"/>
            <a:r>
              <a:rPr lang="en-US" dirty="0" smtClean="0"/>
              <a:t>Plants obtain their nutrients through absorbing groundwater</a:t>
            </a:r>
          </a:p>
          <a:p>
            <a:pPr lvl="1"/>
            <a:r>
              <a:rPr lang="en-US" dirty="0" smtClean="0"/>
              <a:t>If a nutrient is insoluble, it is unobtainable by plants</a:t>
            </a:r>
          </a:p>
          <a:p>
            <a:pPr lvl="1"/>
            <a:r>
              <a:rPr lang="en-US" dirty="0" smtClean="0"/>
              <a:t>When pH rises above 6.0, the reaction reverses and phosphorus dissociates from iron </a:t>
            </a:r>
          </a:p>
          <a:p>
            <a:r>
              <a:rPr lang="en-US" dirty="0" smtClean="0"/>
              <a:t>At a high pH, phosphorus undergoes a similar reaction with calcium </a:t>
            </a:r>
          </a:p>
          <a:p>
            <a:r>
              <a:rPr lang="en-US" dirty="0" smtClean="0"/>
              <a:t>Phosphorus may be present in the soil and may provide a good test result, but will be unavailable because of the pH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0658" name="Picture 2" descr="http://organicgarden.org.uk/blog/wp-content/uploads/2009/02/ph_nutrient_chart.jpg"/>
          <p:cNvPicPr>
            <a:picLocks noChangeAspect="1" noChangeArrowheads="1"/>
          </p:cNvPicPr>
          <p:nvPr/>
        </p:nvPicPr>
        <p:blipFill>
          <a:blip r:embed="rId3" cstate="print"/>
          <a:srcRect t="3133" b="2863"/>
          <a:stretch>
            <a:fillRect/>
          </a:stretch>
        </p:blipFill>
        <p:spPr bwMode="auto">
          <a:xfrm>
            <a:off x="838200" y="0"/>
            <a:ext cx="74041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 and Toxicity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the soil pH drops below 5.5, aluminum begins to dissociate from the soil particles, especially in soils high in clay.</a:t>
            </a:r>
          </a:p>
          <a:p>
            <a:r>
              <a:rPr lang="en-US" dirty="0" smtClean="0"/>
              <a:t>Normally aluminum is “held” by soil particles. </a:t>
            </a:r>
          </a:p>
          <a:p>
            <a:r>
              <a:rPr lang="en-US" dirty="0" smtClean="0"/>
              <a:t>In clay-heavy soils, the clay and humus particles form a structure called a </a:t>
            </a:r>
            <a:r>
              <a:rPr lang="en-US" u="sng" dirty="0" smtClean="0"/>
              <a:t>micelle</a:t>
            </a:r>
            <a:r>
              <a:rPr lang="en-US" i="1" dirty="0" smtClean="0"/>
              <a:t>.  </a:t>
            </a:r>
            <a:endParaRPr lang="en-US" dirty="0" smtClean="0"/>
          </a:p>
          <a:p>
            <a:pPr lvl="1"/>
            <a:r>
              <a:rPr lang="en-US" dirty="0" smtClean="0"/>
              <a:t>The micelle structure has a negative charge</a:t>
            </a:r>
          </a:p>
          <a:p>
            <a:pPr lvl="1"/>
            <a:r>
              <a:rPr lang="en-US" dirty="0" smtClean="0"/>
              <a:t>This negative charge attracts positively charged elements including metals such as aluminum as well as other elements such as hydrogen </a:t>
            </a:r>
            <a:r>
              <a:rPr lang="en-US" dirty="0" err="1" smtClean="0"/>
              <a:t>cations</a:t>
            </a:r>
            <a:r>
              <a:rPr lang="en-US" dirty="0" smtClean="0"/>
              <a:t> and sodium </a:t>
            </a:r>
          </a:p>
          <a:p>
            <a:pPr lvl="1"/>
            <a:r>
              <a:rPr lang="en-US" dirty="0" smtClean="0"/>
              <a:t>This can help negate the impacts of road salt and other environmental assaults.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Cation Exchange Capacity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ability of a soil to negate these often-harmful assaults on the environment is called the soil cation exchange capacity (or Soil CEC)</a:t>
            </a:r>
          </a:p>
          <a:p>
            <a:r>
              <a:rPr lang="en-US" i="1" u="sng" dirty="0" smtClean="0"/>
              <a:t>cation exchange capacity</a:t>
            </a:r>
            <a:r>
              <a:rPr lang="en-US" u="sng" dirty="0" smtClean="0"/>
              <a:t> </a:t>
            </a:r>
            <a:r>
              <a:rPr lang="en-US" dirty="0" smtClean="0"/>
              <a:t>(CEC): ability of a soil particle to attract positively charged ions</a:t>
            </a:r>
          </a:p>
          <a:p>
            <a:r>
              <a:rPr lang="en-US" dirty="0" smtClean="0"/>
              <a:t>If the pH drops too low, the strength of the chemical charge of the micelle is negated by the surrounding environmental conditions </a:t>
            </a:r>
          </a:p>
          <a:p>
            <a:r>
              <a:rPr lang="en-US" dirty="0" smtClean="0"/>
              <a:t>Aluminum becomes soluble; in this case, the solubility is bad because it can form a metal toxicity when absorbed by the roots of a plant </a:t>
            </a:r>
          </a:p>
          <a:p>
            <a:pPr lvl="1"/>
            <a:r>
              <a:rPr lang="en-US" dirty="0" smtClean="0"/>
              <a:t>Iron and manganese can have similar effects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MICELLES AND CEC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micelles</a:t>
            </a:r>
            <a:r>
              <a:rPr lang="en-US" dirty="0" smtClean="0"/>
              <a:t>: clay and humus form a complex together known as the clay-humus micelle. </a:t>
            </a:r>
          </a:p>
          <a:p>
            <a:endParaRPr lang="en-US" dirty="0"/>
          </a:p>
        </p:txBody>
      </p:sp>
      <p:pic>
        <p:nvPicPr>
          <p:cNvPr id="50178" name="Picture 2" descr="Figure of a soil micel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2667000"/>
            <a:ext cx="5283200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utas.edu.au/sciencelinks/chemincon/files/s1_grow/s1_soils/bonding/images/network.gif"/>
          <p:cNvPicPr>
            <a:picLocks noChangeAspect="1" noChangeArrowheads="1"/>
          </p:cNvPicPr>
          <p:nvPr/>
        </p:nvPicPr>
        <p:blipFill>
          <a:blip r:embed="rId3" cstate="print"/>
          <a:srcRect b="13170"/>
          <a:stretch>
            <a:fillRect/>
          </a:stretch>
        </p:blipFill>
        <p:spPr bwMode="auto">
          <a:xfrm>
            <a:off x="2362200" y="4419600"/>
            <a:ext cx="4038600" cy="2286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808038"/>
          </a:xfrm>
        </p:spPr>
        <p:txBody>
          <a:bodyPr/>
          <a:lstStyle/>
          <a:p>
            <a:r>
              <a:rPr lang="en-US" dirty="0" smtClean="0"/>
              <a:t>Molecules, Compounds, etc.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344547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For example, water is a molecule consisting of two hydrogen atoms and one oxygen atom</a:t>
            </a:r>
          </a:p>
          <a:p>
            <a:r>
              <a:rPr lang="en-US" dirty="0" smtClean="0"/>
              <a:t>A collection of similar molecules is a </a:t>
            </a:r>
            <a:r>
              <a:rPr lang="en-US" u="sng" dirty="0" smtClean="0"/>
              <a:t>compound</a:t>
            </a:r>
          </a:p>
          <a:p>
            <a:r>
              <a:rPr lang="en-US" dirty="0" smtClean="0"/>
              <a:t>Pure solid compounds found in the earth’s crust are called </a:t>
            </a:r>
            <a:r>
              <a:rPr lang="en-US" u="sng" dirty="0" smtClean="0"/>
              <a:t>minerals</a:t>
            </a:r>
          </a:p>
          <a:p>
            <a:pPr lvl="1"/>
            <a:r>
              <a:rPr lang="en-US" dirty="0" smtClean="0"/>
              <a:t>For example, the most abundant mineral in soil is quartz, a mineral compound consisting of silicon dioxide</a:t>
            </a:r>
          </a:p>
          <a:p>
            <a:pPr lvl="1"/>
            <a:r>
              <a:rPr lang="en-US" dirty="0" smtClean="0"/>
              <a:t>As you can see, quartz is a mineral compound because it is made of repeating units of the SiO</a:t>
            </a:r>
            <a:r>
              <a:rPr lang="en-US" baseline="-25000" dirty="0" smtClean="0"/>
              <a:t>2</a:t>
            </a:r>
            <a:r>
              <a:rPr lang="en-US" dirty="0" smtClean="0"/>
              <a:t> molecule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Word on Soil CEC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CEC can be thought of as the ability of soil to hold on to nutrients. </a:t>
            </a:r>
          </a:p>
          <a:p>
            <a:r>
              <a:rPr lang="en-US" dirty="0" smtClean="0"/>
              <a:t>Clay-based soils have a very high CEC</a:t>
            </a:r>
          </a:p>
          <a:p>
            <a:r>
              <a:rPr lang="en-US" dirty="0" smtClean="0"/>
              <a:t>Sand has a very low CEC</a:t>
            </a:r>
          </a:p>
          <a:p>
            <a:r>
              <a:rPr lang="en-US" dirty="0" smtClean="0"/>
              <a:t>The more cation exchange a soil has the more likely the soil will have a higher fertility level.</a:t>
            </a:r>
          </a:p>
          <a:p>
            <a:r>
              <a:rPr lang="en-US" dirty="0" smtClean="0"/>
              <a:t>Could CEC be too high?</a:t>
            </a:r>
          </a:p>
          <a:p>
            <a:r>
              <a:rPr lang="en-US" dirty="0" smtClean="0"/>
              <a:t>Why do you suppose manure pits must be clay-lined?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 and Soil Organisms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we discussed last week, the biodiversity of the soil is the most important biological property of the soil</a:t>
            </a:r>
          </a:p>
          <a:p>
            <a:pPr lvl="1"/>
            <a:r>
              <a:rPr lang="en-US" dirty="0" smtClean="0"/>
              <a:t>Again, soil pH is the most important chemical property and texture is the most important physical property</a:t>
            </a:r>
          </a:p>
          <a:p>
            <a:r>
              <a:rPr lang="en-US" dirty="0" smtClean="0"/>
              <a:t>Soil organisms grow best in near-neutral soil</a:t>
            </a:r>
          </a:p>
          <a:p>
            <a:r>
              <a:rPr lang="en-US" dirty="0" smtClean="0"/>
              <a:t>Acidic soil mostly inhibits the growth of organisms at the base of a soil food chain, particularly microbes and earthworms </a:t>
            </a:r>
          </a:p>
          <a:p>
            <a:r>
              <a:rPr lang="en-US" dirty="0" smtClean="0"/>
              <a:t>This reduces their crucial activities, including nitrogen fixation and decomposition 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Soil Acidification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Soil Acidification is a natural process that is a part of all landscapes</a:t>
            </a:r>
          </a:p>
          <a:p>
            <a:r>
              <a:rPr lang="en-US" dirty="0" smtClean="0"/>
              <a:t>Clearing land and replacing native vegetation with crops and pasture accelerates acidification </a:t>
            </a:r>
          </a:p>
          <a:p>
            <a:r>
              <a:rPr lang="en-US" dirty="0" smtClean="0"/>
              <a:t>The addition of lime can raise the pH to more productive levels</a:t>
            </a:r>
          </a:p>
          <a:p>
            <a:r>
              <a:rPr lang="en-US" dirty="0" smtClean="0"/>
              <a:t>The addition of sulfur can lower pH is the soil is too alkaline; ashes can also work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Minerals, Rocks, and Organic Compounds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Minerals are pure compounds</a:t>
            </a:r>
          </a:p>
          <a:p>
            <a:r>
              <a:rPr lang="en-US" dirty="0" smtClean="0"/>
              <a:t>Pure solid compounds are rare; usually minerals are found in a mixture</a:t>
            </a:r>
          </a:p>
          <a:p>
            <a:r>
              <a:rPr lang="en-US" u="sng" dirty="0" smtClean="0"/>
              <a:t>Rocks</a:t>
            </a:r>
            <a:r>
              <a:rPr lang="en-US" dirty="0" smtClean="0"/>
              <a:t> are mixtures of minerals </a:t>
            </a:r>
          </a:p>
          <a:p>
            <a:pPr lvl="1"/>
            <a:r>
              <a:rPr lang="en-US" dirty="0" smtClean="0"/>
              <a:t>E.g. granite consists of feldspar, quarts, and others</a:t>
            </a:r>
          </a:p>
          <a:p>
            <a:r>
              <a:rPr lang="en-US" dirty="0" smtClean="0"/>
              <a:t>Minerals are </a:t>
            </a:r>
            <a:r>
              <a:rPr lang="en-US" u="sng" dirty="0" smtClean="0"/>
              <a:t>inorganic</a:t>
            </a:r>
          </a:p>
          <a:p>
            <a:r>
              <a:rPr lang="en-US" u="sng" dirty="0" smtClean="0"/>
              <a:t>Organic</a:t>
            </a:r>
            <a:r>
              <a:rPr lang="en-US" dirty="0" smtClean="0"/>
              <a:t> compounds must contain carbon and hydrogen and make up the chemical structure of living tissues </a:t>
            </a:r>
          </a:p>
          <a:p>
            <a:r>
              <a:rPr lang="en-US" dirty="0" smtClean="0"/>
              <a:t>Organic compounds are not necessarily alive; they may have been a part of something living at one time.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en-US" dirty="0" smtClean="0"/>
              <a:t>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848600" cy="5483352"/>
          </a:xfrm>
        </p:spPr>
        <p:txBody>
          <a:bodyPr>
            <a:normAutofit/>
          </a:bodyPr>
          <a:lstStyle/>
          <a:p>
            <a:r>
              <a:rPr lang="en-US" dirty="0" smtClean="0"/>
              <a:t>A normal atom or molecule has an equal number of negative electrons and positive protons. </a:t>
            </a:r>
          </a:p>
          <a:p>
            <a:r>
              <a:rPr lang="en-US" dirty="0" smtClean="0"/>
              <a:t>Imbalances can occur; when this does, the results atom/molecule is called an </a:t>
            </a:r>
            <a:r>
              <a:rPr lang="en-US" u="sng" dirty="0" smtClean="0"/>
              <a:t>ion</a:t>
            </a:r>
          </a:p>
          <a:p>
            <a:r>
              <a:rPr lang="en-US" dirty="0" smtClean="0"/>
              <a:t>For example, if we take salt (</a:t>
            </a:r>
            <a:r>
              <a:rPr lang="en-US" dirty="0" err="1" smtClean="0"/>
              <a:t>NaCl</a:t>
            </a:r>
            <a:r>
              <a:rPr lang="en-US" dirty="0" smtClean="0"/>
              <a:t>) and dissolve it in water, the molecule will break apart</a:t>
            </a:r>
          </a:p>
          <a:p>
            <a:pPr lvl="1"/>
            <a:r>
              <a:rPr lang="en-US" dirty="0" smtClean="0"/>
              <a:t>The sodium ions will be short one positive charge, giving the ion a positive charge (Na</a:t>
            </a:r>
            <a:r>
              <a:rPr lang="en-US" baseline="30000" dirty="0" smtClean="0"/>
              <a:t>+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The chloride ions will have a negative charge (</a:t>
            </a:r>
            <a:r>
              <a:rPr lang="en-US" dirty="0" err="1" smtClean="0"/>
              <a:t>Cl</a:t>
            </a:r>
            <a:r>
              <a:rPr lang="en-US" baseline="30000" dirty="0" smtClean="0"/>
              <a:t>-</a:t>
            </a:r>
            <a:r>
              <a:rPr lang="en-US" dirty="0" smtClean="0"/>
              <a:t>)</a:t>
            </a:r>
          </a:p>
          <a:p>
            <a:r>
              <a:rPr lang="en-US" dirty="0" smtClean="0"/>
              <a:t>An ion is classified by its charge</a:t>
            </a:r>
          </a:p>
          <a:p>
            <a:pPr lvl="1"/>
            <a:r>
              <a:rPr lang="en-US" dirty="0" smtClean="0"/>
              <a:t>Positive ions are called </a:t>
            </a:r>
            <a:r>
              <a:rPr lang="en-US" u="sng" dirty="0" err="1" smtClean="0"/>
              <a:t>cations</a:t>
            </a:r>
            <a:endParaRPr lang="en-US" u="sng" dirty="0" smtClean="0"/>
          </a:p>
          <a:p>
            <a:pPr lvl="2"/>
            <a:r>
              <a:rPr lang="en-US" i="1" dirty="0" smtClean="0"/>
              <a:t>Having a cat was a positive experience </a:t>
            </a:r>
          </a:p>
          <a:p>
            <a:pPr lvl="1"/>
            <a:r>
              <a:rPr lang="en-US" dirty="0" smtClean="0"/>
              <a:t>Negative ions are called </a:t>
            </a:r>
            <a:r>
              <a:rPr lang="en-US" u="sng" dirty="0" smtClean="0"/>
              <a:t>anions</a:t>
            </a:r>
            <a:r>
              <a:rPr lang="en-US" dirty="0" smtClean="0"/>
              <a:t> </a:t>
            </a:r>
          </a:p>
          <a:p>
            <a:pPr lvl="2"/>
            <a:r>
              <a:rPr lang="en-US" i="1" dirty="0" smtClean="0"/>
              <a:t>Smelling the onion was a negative experience</a:t>
            </a:r>
            <a:endParaRPr lang="en-US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and Physical Reactions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Chemical reactions </a:t>
            </a:r>
            <a:r>
              <a:rPr lang="en-US" dirty="0" smtClean="0"/>
              <a:t>involve the rearrangement of atoms to form new molecules and compounds</a:t>
            </a:r>
          </a:p>
          <a:p>
            <a:pPr lvl="1"/>
            <a:r>
              <a:rPr lang="en-US" dirty="0" smtClean="0"/>
              <a:t>E.g. Na</a:t>
            </a:r>
            <a:r>
              <a:rPr lang="en-US" baseline="30000" dirty="0" smtClean="0"/>
              <a:t>+</a:t>
            </a:r>
            <a:r>
              <a:rPr lang="en-US" dirty="0" smtClean="0"/>
              <a:t> and </a:t>
            </a:r>
            <a:r>
              <a:rPr lang="en-US" dirty="0" err="1" smtClean="0"/>
              <a:t>Cl</a:t>
            </a:r>
            <a:r>
              <a:rPr lang="en-US" baseline="30000" dirty="0" smtClean="0"/>
              <a:t>-</a:t>
            </a:r>
            <a:r>
              <a:rPr lang="en-US" dirty="0" smtClean="0"/>
              <a:t> combine to create salt, a molecule with entirely new properties</a:t>
            </a:r>
          </a:p>
          <a:p>
            <a:r>
              <a:rPr lang="en-US" u="sng" dirty="0" smtClean="0"/>
              <a:t>Physical reactions </a:t>
            </a:r>
            <a:r>
              <a:rPr lang="en-US" dirty="0" smtClean="0"/>
              <a:t>cause the physical properties to change, but the chemical components remain the same.	</a:t>
            </a:r>
          </a:p>
          <a:p>
            <a:pPr lvl="1"/>
            <a:r>
              <a:rPr lang="en-US" dirty="0" smtClean="0"/>
              <a:t>E.g. solid quartz must be broken down by weathering to create topsoil; the chemical components are the same</a:t>
            </a:r>
          </a:p>
          <a:p>
            <a:pPr lvl="1"/>
            <a:r>
              <a:rPr lang="en-US" dirty="0" smtClean="0"/>
              <a:t>E.g. water freezes to become ice, but it is still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Oxidation-Reduction Reactions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u="sng" dirty="0" smtClean="0"/>
              <a:t>oxidation</a:t>
            </a:r>
            <a:r>
              <a:rPr lang="en-US" dirty="0" smtClean="0"/>
              <a:t> occurs when an element loses an electron in a chemical reaction</a:t>
            </a:r>
          </a:p>
          <a:p>
            <a:r>
              <a:rPr lang="en-US" dirty="0" smtClean="0"/>
              <a:t>A </a:t>
            </a:r>
            <a:r>
              <a:rPr lang="en-US" u="sng" dirty="0" smtClean="0"/>
              <a:t>reduction</a:t>
            </a:r>
            <a:r>
              <a:rPr lang="en-US" dirty="0" smtClean="0"/>
              <a:t> occurs when an element gains an electron during a chemical reaction </a:t>
            </a:r>
          </a:p>
          <a:p>
            <a:pPr lvl="1"/>
            <a:r>
              <a:rPr lang="en-US" i="1" dirty="0" smtClean="0"/>
              <a:t>The Reds won last night, beating the </a:t>
            </a:r>
            <a:r>
              <a:rPr lang="en-US" i="1" dirty="0" err="1" smtClean="0"/>
              <a:t>Oxens</a:t>
            </a:r>
            <a:r>
              <a:rPr lang="en-US" i="1" dirty="0" smtClean="0"/>
              <a:t> by a narrow score of one electron </a:t>
            </a:r>
          </a:p>
          <a:p>
            <a:r>
              <a:rPr lang="en-US" dirty="0" smtClean="0"/>
              <a:t>The best-known </a:t>
            </a:r>
            <a:r>
              <a:rPr lang="en-US" dirty="0" err="1" smtClean="0"/>
              <a:t>Redox</a:t>
            </a:r>
            <a:r>
              <a:rPr lang="en-US" dirty="0" smtClean="0"/>
              <a:t> reaction is the formation of rust from iron and oxygen.</a:t>
            </a:r>
          </a:p>
          <a:p>
            <a:pPr lvl="1"/>
            <a:r>
              <a:rPr lang="en-US" dirty="0" smtClean="0"/>
              <a:t>4 Fe + 3 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2Fe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O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</a:t>
            </a:r>
          </a:p>
          <a:p>
            <a:r>
              <a:rPr lang="en-US" dirty="0" smtClean="0">
                <a:sym typeface="Wingdings" pitchFamily="2" charset="2"/>
              </a:rPr>
              <a:t>In soil, key oxidized elements include carbon dioxide, nitrogen, sulfur, and iron. 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Energy</a:t>
            </a:r>
            <a:r>
              <a:rPr lang="en-US" dirty="0" smtClean="0"/>
              <a:t> is the capacity to do work; the greater the energy, the more work that can be done</a:t>
            </a:r>
          </a:p>
          <a:p>
            <a:r>
              <a:rPr lang="en-US" dirty="0" smtClean="0"/>
              <a:t>Everything that happens in soil (growth, decomposition, aeration) cannot happen without energy</a:t>
            </a:r>
          </a:p>
          <a:p>
            <a:r>
              <a:rPr lang="en-US" dirty="0" smtClean="0"/>
              <a:t>Energy has many forms – heat, light, motion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Energy has some rules – </a:t>
            </a:r>
          </a:p>
          <a:p>
            <a:pPr lvl="1"/>
            <a:r>
              <a:rPr lang="en-US" dirty="0" smtClean="0"/>
              <a:t>1. energy can change forms – radiant photons in light can be transformed into chemical energy in sugar through photosynthesis</a:t>
            </a:r>
          </a:p>
          <a:p>
            <a:pPr lvl="1"/>
            <a:r>
              <a:rPr lang="en-US" dirty="0" smtClean="0"/>
              <a:t>2. matter tries to achieve the lowest possible energy state </a:t>
            </a:r>
          </a:p>
          <a:p>
            <a:pPr lvl="2"/>
            <a:r>
              <a:rPr lang="en-US" dirty="0" smtClean="0"/>
              <a:t>e.g. water always runs downhill – it will never run uphill unless additional energy is added to its system</a:t>
            </a:r>
          </a:p>
          <a:p>
            <a:pPr lvl="1"/>
            <a:r>
              <a:rPr lang="en-US" dirty="0" smtClean="0"/>
              <a:t>3. energy can neither be created nor destroyed, only changed</a:t>
            </a:r>
          </a:p>
          <a:p>
            <a:r>
              <a:rPr lang="en-US" dirty="0" smtClean="0"/>
              <a:t>These rules control all the physical and chemical processes of the soil.  They are particularly important in regards to hydrological cycles and erosion.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1633</TotalTime>
  <Words>2368</Words>
  <Application>Microsoft Office PowerPoint</Application>
  <PresentationFormat>On-screen Show (4:3)</PresentationFormat>
  <Paragraphs>223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Oriel</vt:lpstr>
      <vt:lpstr>Soil Chemistry</vt:lpstr>
      <vt:lpstr>Basic Chemistry</vt:lpstr>
      <vt:lpstr>Molecules, Compounds, etc.</vt:lpstr>
      <vt:lpstr>Minerals, Rocks, and Organic Compounds </vt:lpstr>
      <vt:lpstr>Ions</vt:lpstr>
      <vt:lpstr>Chemical and Physical Reactions </vt:lpstr>
      <vt:lpstr>Oxidation-Reduction Reactions </vt:lpstr>
      <vt:lpstr>Energy</vt:lpstr>
      <vt:lpstr>Rules of Energy</vt:lpstr>
      <vt:lpstr>Origins of Soil</vt:lpstr>
      <vt:lpstr>A sort of Renewable Resource</vt:lpstr>
      <vt:lpstr>If not from Zipdon, then where?</vt:lpstr>
      <vt:lpstr>Weathering</vt:lpstr>
      <vt:lpstr>Weather (cont.)</vt:lpstr>
      <vt:lpstr>Steps in Creating Soil</vt:lpstr>
      <vt:lpstr>Parent Material of Soils</vt:lpstr>
      <vt:lpstr>Soil Horizons</vt:lpstr>
      <vt:lpstr>Soil Chemistry</vt:lpstr>
      <vt:lpstr>Soil – The Interface of Life</vt:lpstr>
      <vt:lpstr>Effects of pH</vt:lpstr>
      <vt:lpstr>Slide 21</vt:lpstr>
      <vt:lpstr>pH simplified </vt:lpstr>
      <vt:lpstr>Soil pH</vt:lpstr>
      <vt:lpstr>Effect of pH on Plants</vt:lpstr>
      <vt:lpstr>pH and Nutrients</vt:lpstr>
      <vt:lpstr>Slide 26</vt:lpstr>
      <vt:lpstr>pH and Toxicity</vt:lpstr>
      <vt:lpstr>Cation Exchange Capacity</vt:lpstr>
      <vt:lpstr>MICELLES AND CEC</vt:lpstr>
      <vt:lpstr>A Word on Soil CEC</vt:lpstr>
      <vt:lpstr>pH and Soil Organisms</vt:lpstr>
      <vt:lpstr>Soil Acidification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Soil Chemistry</dc:title>
  <dc:creator>Mr. Craig Kohn</dc:creator>
  <cp:lastModifiedBy>Mr. Craig A. Kohn</cp:lastModifiedBy>
  <cp:revision>45</cp:revision>
  <dcterms:created xsi:type="dcterms:W3CDTF">2010-02-13T21:27:27Z</dcterms:created>
  <dcterms:modified xsi:type="dcterms:W3CDTF">2010-02-15T00:46:52Z</dcterms:modified>
</cp:coreProperties>
</file>