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gif" ContentType="image/gif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4"/>
  </p:notesMasterIdLst>
  <p:sldIdLst>
    <p:sldId id="256" r:id="rId2"/>
    <p:sldId id="257" r:id="rId3"/>
    <p:sldId id="27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1" r:id="rId16"/>
    <p:sldId id="268" r:id="rId17"/>
    <p:sldId id="270" r:id="rId18"/>
    <p:sldId id="272" r:id="rId19"/>
    <p:sldId id="273" r:id="rId20"/>
    <p:sldId id="274" r:id="rId21"/>
    <p:sldId id="275" r:id="rId22"/>
    <p:sldId id="276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78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B4C52-23D8-43BF-BA2E-364F76DA8FDB}" type="datetimeFigureOut">
              <a:rPr lang="en-US" smtClean="0"/>
              <a:pPr/>
              <a:t>2/7/2010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C420E-52D5-4A09-B172-A82F9E0C0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C420E-52D5-4A09-B172-A82F9E0C0D7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C420E-52D5-4A09-B172-A82F9E0C0D7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C420E-52D5-4A09-B172-A82F9E0C0D7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C420E-52D5-4A09-B172-A82F9E0C0D7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C420E-52D5-4A09-B172-A82F9E0C0D7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C420E-52D5-4A09-B172-A82F9E0C0D7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C420E-52D5-4A09-B172-A82F9E0C0D7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C420E-52D5-4A09-B172-A82F9E0C0D7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C420E-52D5-4A09-B172-A82F9E0C0D7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C420E-52D5-4A09-B172-A82F9E0C0D75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C420E-52D5-4A09-B172-A82F9E0C0D75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C420E-52D5-4A09-B172-A82F9E0C0D7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C420E-52D5-4A09-B172-A82F9E0C0D7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C420E-52D5-4A09-B172-A82F9E0C0D7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C420E-52D5-4A09-B172-A82F9E0C0D75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C420E-52D5-4A09-B172-A82F9E0C0D7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C420E-52D5-4A09-B172-A82F9E0C0D75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C420E-52D5-4A09-B172-A82F9E0C0D75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C420E-52D5-4A09-B172-A82F9E0C0D75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C420E-52D5-4A09-B172-A82F9E0C0D75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C420E-52D5-4A09-B172-A82F9E0C0D75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C420E-52D5-4A09-B172-A82F9E0C0D75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C420E-52D5-4A09-B172-A82F9E0C0D7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C420E-52D5-4A09-B172-A82F9E0C0D75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C420E-52D5-4A09-B172-A82F9E0C0D75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C420E-52D5-4A09-B172-A82F9E0C0D75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C420E-52D5-4A09-B172-A82F9E0C0D7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C420E-52D5-4A09-B172-A82F9E0C0D7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C420E-52D5-4A09-B172-A82F9E0C0D7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C420E-52D5-4A09-B172-A82F9E0C0D7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C420E-52D5-4A09-B172-A82F9E0C0D7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C420E-52D5-4A09-B172-A82F9E0C0D7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832F0-8AA2-4CD5-A550-A75F29C9C3EF}" type="datetimeFigureOut">
              <a:rPr lang="en-US" smtClean="0"/>
              <a:pPr/>
              <a:t>2/7/2010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A209C24-66FD-4916-9FE0-ED9290CA78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832F0-8AA2-4CD5-A550-A75F29C9C3EF}" type="datetimeFigureOut">
              <a:rPr lang="en-US" smtClean="0"/>
              <a:pPr/>
              <a:t>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9C24-66FD-4916-9FE0-ED9290CA78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832F0-8AA2-4CD5-A550-A75F29C9C3EF}" type="datetimeFigureOut">
              <a:rPr lang="en-US" smtClean="0"/>
              <a:pPr/>
              <a:t>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9C24-66FD-4916-9FE0-ED9290CA78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832F0-8AA2-4CD5-A550-A75F29C9C3EF}" type="datetimeFigureOut">
              <a:rPr lang="en-US" smtClean="0"/>
              <a:pPr/>
              <a:t>2/7/2010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A209C24-66FD-4916-9FE0-ED9290CA78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832F0-8AA2-4CD5-A550-A75F29C9C3EF}" type="datetimeFigureOut">
              <a:rPr lang="en-US" smtClean="0"/>
              <a:pPr/>
              <a:t>2/7/2010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9C24-66FD-4916-9FE0-ED9290CA78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832F0-8AA2-4CD5-A550-A75F29C9C3EF}" type="datetimeFigureOut">
              <a:rPr lang="en-US" smtClean="0"/>
              <a:pPr/>
              <a:t>2/7/2010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9C24-66FD-4916-9FE0-ED9290CA78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832F0-8AA2-4CD5-A550-A75F29C9C3EF}" type="datetimeFigureOut">
              <a:rPr lang="en-US" smtClean="0"/>
              <a:pPr/>
              <a:t>2/7/2010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A209C24-66FD-4916-9FE0-ED9290CA78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832F0-8AA2-4CD5-A550-A75F29C9C3EF}" type="datetimeFigureOut">
              <a:rPr lang="en-US" smtClean="0"/>
              <a:pPr/>
              <a:t>2/7/2010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9C24-66FD-4916-9FE0-ED9290CA78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832F0-8AA2-4CD5-A550-A75F29C9C3EF}" type="datetimeFigureOut">
              <a:rPr lang="en-US" smtClean="0"/>
              <a:pPr/>
              <a:t>2/7/2010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9C24-66FD-4916-9FE0-ED9290CA78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832F0-8AA2-4CD5-A550-A75F29C9C3EF}" type="datetimeFigureOut">
              <a:rPr lang="en-US" smtClean="0"/>
              <a:pPr/>
              <a:t>2/7/2010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9C24-66FD-4916-9FE0-ED9290CA78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832F0-8AA2-4CD5-A550-A75F29C9C3EF}" type="datetimeFigureOut">
              <a:rPr lang="en-US" smtClean="0"/>
              <a:pPr/>
              <a:t>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9C24-66FD-4916-9FE0-ED9290CA78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F9832F0-8AA2-4CD5-A550-A75F29C9C3EF}" type="datetimeFigureOut">
              <a:rPr lang="en-US" smtClean="0"/>
              <a:pPr/>
              <a:t>2/7/2010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A209C24-66FD-4916-9FE0-ED9290CA78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Soils and Gardening</a:t>
            </a:r>
            <a:br>
              <a:rPr lang="en-US" dirty="0" smtClean="0"/>
            </a:br>
            <a:r>
              <a:rPr lang="en-US" sz="1900" i="1" cap="none" dirty="0" smtClean="0"/>
              <a:t>Based on “Sustainable Soil Management” from the National Sustainable Ag. Information Service </a:t>
            </a:r>
            <a:endParaRPr lang="en-US" sz="19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C. Kohn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Soil Texture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Soil Texture</a:t>
            </a:r>
            <a:r>
              <a:rPr lang="en-US" dirty="0" smtClean="0"/>
              <a:t> refers to the percentages of sand, silt, and clay in the soil</a:t>
            </a:r>
          </a:p>
          <a:p>
            <a:r>
              <a:rPr lang="en-US" dirty="0" smtClean="0"/>
              <a:t>A </a:t>
            </a:r>
            <a:r>
              <a:rPr lang="en-US" u="sng" dirty="0" smtClean="0"/>
              <a:t>loam</a:t>
            </a:r>
            <a:r>
              <a:rPr lang="en-US" dirty="0" smtClean="0"/>
              <a:t> soil contains all three kinds of minerals in similar proportions</a:t>
            </a:r>
          </a:p>
          <a:p>
            <a:r>
              <a:rPr lang="en-US" dirty="0" smtClean="0"/>
              <a:t>A </a:t>
            </a:r>
            <a:r>
              <a:rPr lang="en-US" u="sng" dirty="0" smtClean="0"/>
              <a:t>sandy loam</a:t>
            </a:r>
            <a:r>
              <a:rPr lang="en-US" dirty="0" smtClean="0"/>
              <a:t> would contain all three but slightly more sand than the rest; ditto for </a:t>
            </a:r>
            <a:r>
              <a:rPr lang="en-US" u="sng" dirty="0" smtClean="0"/>
              <a:t>clay loam</a:t>
            </a:r>
            <a:r>
              <a:rPr lang="en-US" dirty="0" smtClean="0"/>
              <a:t> and </a:t>
            </a:r>
            <a:r>
              <a:rPr lang="en-US" u="sng" dirty="0" smtClean="0"/>
              <a:t>silt loam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Soil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Soil Structure</a:t>
            </a:r>
            <a:r>
              <a:rPr lang="en-US" dirty="0" smtClean="0"/>
              <a:t> refers to the “clumping”  ability of soil.  </a:t>
            </a:r>
          </a:p>
          <a:p>
            <a:r>
              <a:rPr lang="en-US" dirty="0" smtClean="0"/>
              <a:t>If you grab a handful of soil and it holds no shape, that soil is mostly sand</a:t>
            </a:r>
          </a:p>
          <a:p>
            <a:r>
              <a:rPr lang="en-US" dirty="0" smtClean="0"/>
              <a:t>If you grab a handful of soil and it doesn’t fall apart easily, that soil is mostly clay</a:t>
            </a:r>
          </a:p>
          <a:p>
            <a:r>
              <a:rPr lang="en-US" dirty="0" smtClean="0"/>
              <a:t>If you grab a handful of soil and it crumbles, that soil is mostly silt.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13125" t="37000" r="51875" b="15000"/>
          <a:stretch>
            <a:fillRect/>
          </a:stretch>
        </p:blipFill>
        <p:spPr bwMode="auto">
          <a:xfrm>
            <a:off x="1143000" y="457200"/>
            <a:ext cx="6934200" cy="5943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Texture and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Texture = percentages of sand, silt, and clay</a:t>
            </a:r>
          </a:p>
          <a:p>
            <a:r>
              <a:rPr lang="en-US" dirty="0" smtClean="0"/>
              <a:t>Structure = clumping ability of soil</a:t>
            </a:r>
          </a:p>
          <a:p>
            <a:r>
              <a:rPr lang="en-US" dirty="0" smtClean="0"/>
              <a:t>Texture and structure together determine the pore space for water and air circulation, as well as erosion, ease of tillage, and root penetration.</a:t>
            </a:r>
          </a:p>
          <a:p>
            <a:pPr lvl="1"/>
            <a:r>
              <a:rPr lang="en-US" dirty="0" smtClean="0"/>
              <a:t>Texture cannot be changed; this makes site selection a key priority. </a:t>
            </a:r>
          </a:p>
          <a:p>
            <a:pPr lvl="1"/>
            <a:r>
              <a:rPr lang="en-US" dirty="0" smtClean="0"/>
              <a:t>Structure can be improved by proper practices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Describe your Garden 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were to plant a garden, what would the soil be like?  </a:t>
            </a:r>
          </a:p>
          <a:p>
            <a:pPr lvl="1"/>
            <a:r>
              <a:rPr lang="en-US" dirty="0" smtClean="0"/>
              <a:t>Describe your garden plot. </a:t>
            </a:r>
          </a:p>
          <a:p>
            <a:pPr lvl="1"/>
            <a:r>
              <a:rPr lang="en-US" dirty="0" smtClean="0"/>
              <a:t>Be sure to describe how you know the soil is good soil</a:t>
            </a:r>
          </a:p>
          <a:p>
            <a:pPr lvl="1"/>
            <a:r>
              <a:rPr lang="en-US" dirty="0" smtClean="0"/>
              <a:t>Explain what you are looking for in your soil.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Soil – Alive or Inorganic?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 of you would classify soil as “alive”?</a:t>
            </a:r>
          </a:p>
          <a:p>
            <a:pPr lvl="1"/>
            <a:r>
              <a:rPr lang="en-US" dirty="0" smtClean="0"/>
              <a:t>Show of hands, how many think “alive”?</a:t>
            </a:r>
          </a:p>
          <a:p>
            <a:pPr lvl="1"/>
            <a:r>
              <a:rPr lang="en-US" dirty="0" smtClean="0"/>
              <a:t>Show of hands, how many think “not alive”</a:t>
            </a:r>
          </a:p>
          <a:p>
            <a:r>
              <a:rPr lang="en-US" dirty="0" smtClean="0"/>
              <a:t>What is necessary for something to be alive?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Biology of Soil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One acre of topsoil contains – </a:t>
            </a:r>
          </a:p>
          <a:p>
            <a:pPr lvl="1"/>
            <a:r>
              <a:rPr lang="en-US" dirty="0" smtClean="0"/>
              <a:t>900 lbs. of earthworms</a:t>
            </a:r>
          </a:p>
          <a:p>
            <a:pPr lvl="1"/>
            <a:r>
              <a:rPr lang="en-US" dirty="0" smtClean="0"/>
              <a:t>2400 lbs. fungi</a:t>
            </a:r>
          </a:p>
          <a:p>
            <a:pPr lvl="1"/>
            <a:r>
              <a:rPr lang="en-US" dirty="0" smtClean="0"/>
              <a:t>1500 lbs. bacteria</a:t>
            </a:r>
          </a:p>
          <a:p>
            <a:pPr lvl="1"/>
            <a:r>
              <a:rPr lang="en-US" dirty="0" smtClean="0"/>
              <a:t>133 lbs. protozoa</a:t>
            </a:r>
          </a:p>
          <a:p>
            <a:pPr lvl="1"/>
            <a:r>
              <a:rPr lang="en-US" dirty="0" smtClean="0"/>
              <a:t>890 lbs. arthropods (mostly insects)</a:t>
            </a:r>
          </a:p>
          <a:p>
            <a:pPr lvl="1"/>
            <a:r>
              <a:rPr lang="en-US" dirty="0" smtClean="0"/>
              <a:t>890 lbs. algae</a:t>
            </a:r>
          </a:p>
          <a:p>
            <a:pPr lvl="1"/>
            <a:r>
              <a:rPr lang="en-US" dirty="0" smtClean="0"/>
              <a:t>Various small mammals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Living Soil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Soil is a living community, not a collection of inorganic minerals</a:t>
            </a:r>
          </a:p>
          <a:p>
            <a:pPr lvl="1"/>
            <a:r>
              <a:rPr lang="en-US" dirty="0" smtClean="0"/>
              <a:t>Soil has to have living and organic components in order to sustain plant growth</a:t>
            </a:r>
          </a:p>
          <a:p>
            <a:pPr lvl="1"/>
            <a:r>
              <a:rPr lang="en-US" dirty="0" smtClean="0"/>
              <a:t>You cannot add a mixture of minerals and “create” soil</a:t>
            </a:r>
          </a:p>
          <a:p>
            <a:pPr lvl="1"/>
            <a:r>
              <a:rPr lang="en-US" dirty="0" smtClean="0"/>
              <a:t>Organic material can be alive (e.g. roots), dying (e.g. fallen leaves) and decomposing (manure and waste)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key component in soil health and nutrition is </a:t>
            </a:r>
            <a:r>
              <a:rPr lang="en-US" u="sng" dirty="0" smtClean="0"/>
              <a:t>humus</a:t>
            </a:r>
            <a:r>
              <a:rPr lang="en-US" dirty="0" smtClean="0"/>
              <a:t>. </a:t>
            </a:r>
          </a:p>
          <a:p>
            <a:r>
              <a:rPr lang="en-US" i="1" dirty="0" smtClean="0"/>
              <a:t>Humus</a:t>
            </a:r>
            <a:r>
              <a:rPr lang="en-US" dirty="0" smtClean="0"/>
              <a:t> is the dark colored organic material in soil in the final stages of decomposition </a:t>
            </a:r>
          </a:p>
          <a:p>
            <a:r>
              <a:rPr lang="en-US" dirty="0" smtClean="0"/>
              <a:t>Both organic material and humus serve as reservoirs of plant nutrients </a:t>
            </a:r>
          </a:p>
          <a:p>
            <a:r>
              <a:rPr lang="en-US" dirty="0" smtClean="0"/>
              <a:t>They also help to create soil structure</a:t>
            </a:r>
          </a:p>
          <a:p>
            <a:r>
              <a:rPr lang="en-US" dirty="0" smtClean="0"/>
              <a:t>Typically, the darker the soil, the better</a:t>
            </a:r>
          </a:p>
          <a:p>
            <a:pPr lvl="1"/>
            <a:r>
              <a:rPr lang="en-US" dirty="0" smtClean="0"/>
              <a:t>E.g. Black Earth, Wisconsin 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Soil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Good soil is…</a:t>
            </a:r>
          </a:p>
          <a:p>
            <a:pPr lvl="1"/>
            <a:r>
              <a:rPr lang="en-US" dirty="0" smtClean="0"/>
              <a:t>High in humus</a:t>
            </a:r>
          </a:p>
          <a:p>
            <a:pPr lvl="1"/>
            <a:r>
              <a:rPr lang="en-US" dirty="0" smtClean="0"/>
              <a:t>Balanced in nutrients</a:t>
            </a:r>
          </a:p>
          <a:p>
            <a:pPr lvl="1"/>
            <a:r>
              <a:rPr lang="en-US" dirty="0" smtClean="0"/>
              <a:t>Has high biodiversity of soil organisms</a:t>
            </a:r>
          </a:p>
          <a:p>
            <a:r>
              <a:rPr lang="en-US" dirty="0" smtClean="0"/>
              <a:t>Good soil will…</a:t>
            </a:r>
          </a:p>
          <a:p>
            <a:pPr lvl="1"/>
            <a:r>
              <a:rPr lang="en-US" dirty="0" smtClean="0"/>
              <a:t>Produce healthy, productive plants</a:t>
            </a:r>
          </a:p>
          <a:p>
            <a:pPr lvl="1"/>
            <a:r>
              <a:rPr lang="en-US" dirty="0" smtClean="0"/>
              <a:t>Minimize the success of weed growth</a:t>
            </a:r>
          </a:p>
          <a:p>
            <a:pPr lvl="1"/>
            <a:r>
              <a:rPr lang="en-US" dirty="0" smtClean="0"/>
              <a:t>Minimize susceptibility of plants to disease</a:t>
            </a:r>
          </a:p>
          <a:p>
            <a:pPr lvl="1"/>
            <a:r>
              <a:rPr lang="en-US" dirty="0" smtClean="0"/>
              <a:t>Minimize susceptibility of plants to insect predation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Soil?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a moment and create your own definition of soil.</a:t>
            </a:r>
          </a:p>
          <a:p>
            <a:r>
              <a:rPr lang="en-US" dirty="0" smtClean="0"/>
              <a:t>When instructed, discuss your definition with a partner.  Try to come to a consensus definition that both you and your partner can agree on.</a:t>
            </a:r>
          </a:p>
          <a:p>
            <a:r>
              <a:rPr lang="en-US" dirty="0" smtClean="0"/>
              <a:t>Be prepared to share. 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how </a:t>
            </a:r>
            <a:r>
              <a:rPr lang="en-US" i="1" dirty="0" smtClean="0"/>
              <a:t>DID</a:t>
            </a:r>
            <a:r>
              <a:rPr lang="en-US" dirty="0" smtClean="0"/>
              <a:t> they do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Remember our question about the prairies and forests that existed prior to European settlement?</a:t>
            </a:r>
          </a:p>
          <a:p>
            <a:r>
              <a:rPr lang="en-US" dirty="0" smtClean="0"/>
              <a:t>These soils were tilled and fertilized by natural processes – </a:t>
            </a:r>
          </a:p>
          <a:p>
            <a:pPr lvl="1"/>
            <a:r>
              <a:rPr lang="en-US" dirty="0" smtClean="0"/>
              <a:t>Native soils are covered with a layer of plant litter each fall</a:t>
            </a:r>
          </a:p>
          <a:p>
            <a:pPr lvl="1"/>
            <a:r>
              <a:rPr lang="en-US" dirty="0" smtClean="0"/>
              <a:t>Beneath the surface, soil organisms decompose and stir soil slowly over time. </a:t>
            </a:r>
          </a:p>
          <a:p>
            <a:r>
              <a:rPr lang="en-US" dirty="0" smtClean="0"/>
              <a:t>Soil is the most biologically diverse part of earth!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Life of Soil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Soil-dwelling organisms release bound-up minerals and nutrients when they decompose organic material from plants and other organisms.</a:t>
            </a:r>
          </a:p>
          <a:p>
            <a:r>
              <a:rPr lang="en-US" dirty="0" smtClean="0"/>
              <a:t>Plants absorb these nutrients when they diffuse into the water present in the soil</a:t>
            </a:r>
          </a:p>
          <a:p>
            <a:r>
              <a:rPr lang="en-US" dirty="0" smtClean="0"/>
              <a:t>When plants die and decompose, the nutrients are once again made available. 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Earthworms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Earthworms enhance the abilities of soil to provide water and air to plants through their tunneling </a:t>
            </a:r>
          </a:p>
          <a:p>
            <a:pPr lvl="1"/>
            <a:r>
              <a:rPr lang="en-US" dirty="0" smtClean="0"/>
              <a:t>Soil with earthworms is able to absorb 4-10 times more water, reducing runoff and increasing groundwater supplies </a:t>
            </a:r>
          </a:p>
          <a:p>
            <a:r>
              <a:rPr lang="en-US" dirty="0" smtClean="0"/>
              <a:t>Soil is tilled by earthworm activity </a:t>
            </a:r>
          </a:p>
          <a:p>
            <a:pPr lvl="1"/>
            <a:r>
              <a:rPr lang="en-US" dirty="0" smtClean="0"/>
              <a:t>**This </a:t>
            </a:r>
            <a:r>
              <a:rPr lang="en-US" dirty="0" smtClean="0"/>
              <a:t>increase microbial activity, increasing nutrient cycling and productivity in soil </a:t>
            </a:r>
            <a:r>
              <a:rPr lang="en-US" dirty="0" smtClean="0"/>
              <a:t>while providing aeration and increased water absorption**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Earthworms and Tillage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Tillage reduces the ability of earthworms to thrive </a:t>
            </a:r>
          </a:p>
          <a:p>
            <a:r>
              <a:rPr lang="en-US" dirty="0" smtClean="0"/>
              <a:t>Over-tilled soil can reduce earthworm numbers by as much as 90%</a:t>
            </a:r>
          </a:p>
          <a:p>
            <a:r>
              <a:rPr lang="en-US" dirty="0" smtClean="0"/>
              <a:t>Earthworm numbers can be increased by reducing tillage, using manure, and maintaining near-neutral pH in the soil. 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Arthropods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Soil Arthropods include </a:t>
            </a:r>
            <a:r>
              <a:rPr lang="en-US" dirty="0" err="1" smtClean="0"/>
              <a:t>sowbugs</a:t>
            </a:r>
            <a:r>
              <a:rPr lang="en-US" dirty="0" smtClean="0"/>
              <a:t>, millipedes, centipedes, slugs, and snails. </a:t>
            </a:r>
          </a:p>
          <a:p>
            <a:r>
              <a:rPr lang="en-US" dirty="0" smtClean="0"/>
              <a:t>These insects eat and shred large particles of plant and animal residues </a:t>
            </a:r>
          </a:p>
          <a:p>
            <a:r>
              <a:rPr lang="en-US" dirty="0" smtClean="0"/>
              <a:t>Their waste is rich in plant nutrients and their activities increase the availability of soil nutrients 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Soil Bacteria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Bacteria are the most numerous kind of soil organism</a:t>
            </a:r>
          </a:p>
          <a:p>
            <a:r>
              <a:rPr lang="en-US" dirty="0" smtClean="0"/>
              <a:t>Soil bacteria return minerals and nutrients to their most basic state</a:t>
            </a:r>
          </a:p>
          <a:p>
            <a:r>
              <a:rPr lang="en-US" dirty="0" smtClean="0"/>
              <a:t>Some bacteria also produce plant growth hormones, stimulating root growth and development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Nitrogen-Fixing Bacteria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bacteria play an especially-key role in soil nutrition</a:t>
            </a:r>
          </a:p>
          <a:p>
            <a:r>
              <a:rPr lang="en-US" dirty="0" smtClean="0"/>
              <a:t>Several species of bacteria can “fix” nitrogen from the air (which is not available for plant use), turning it into a form that plants can use for growth and production</a:t>
            </a:r>
          </a:p>
          <a:p>
            <a:pPr lvl="1"/>
            <a:r>
              <a:rPr lang="en-US" dirty="0" smtClean="0"/>
              <a:t>Nitrogen is the most important soil nutrient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Nitrogen-Fixing Bacteria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Some bacteria are </a:t>
            </a:r>
            <a:r>
              <a:rPr lang="en-US" u="sng" dirty="0" smtClean="0"/>
              <a:t>symbiotic</a:t>
            </a:r>
            <a:r>
              <a:rPr lang="en-US" dirty="0" smtClean="0"/>
              <a:t> with plants</a:t>
            </a:r>
          </a:p>
          <a:p>
            <a:pPr lvl="1"/>
            <a:r>
              <a:rPr lang="en-US" dirty="0" smtClean="0"/>
              <a:t>This means that they have an interdependent relationship with another species </a:t>
            </a:r>
          </a:p>
          <a:p>
            <a:pPr lvl="1"/>
            <a:r>
              <a:rPr lang="en-US" dirty="0" smtClean="0"/>
              <a:t>They are housed in the roots of these plants, where they receive nutrition in exchange for fixing nitrogen so that the plant can absorb it for its own </a:t>
            </a:r>
            <a:r>
              <a:rPr lang="en-US" dirty="0" smtClean="0"/>
              <a:t>growth</a:t>
            </a:r>
          </a:p>
          <a:p>
            <a:pPr lvl="1"/>
            <a:r>
              <a:rPr lang="en-US" dirty="0" smtClean="0"/>
              <a:t>For example, </a:t>
            </a:r>
            <a:r>
              <a:rPr lang="en-US" dirty="0" err="1" smtClean="0"/>
              <a:t>Rhizobium</a:t>
            </a:r>
            <a:r>
              <a:rPr lang="en-US" dirty="0" smtClean="0"/>
              <a:t> live in root nodules of bean plants </a:t>
            </a:r>
            <a:endParaRPr lang="en-US" dirty="0" smtClean="0"/>
          </a:p>
          <a:p>
            <a:pPr lvl="1"/>
            <a:r>
              <a:rPr lang="en-US" dirty="0" smtClean="0"/>
              <a:t>Other species of bacteria do this independent of plants </a:t>
            </a:r>
          </a:p>
          <a:p>
            <a:r>
              <a:rPr lang="en-US" dirty="0" smtClean="0"/>
              <a:t>Without these bacteria, plants would have far less available nitrogen for production. </a:t>
            </a:r>
          </a:p>
          <a:p>
            <a:r>
              <a:rPr lang="en-US" dirty="0" smtClean="0"/>
              <a:t>Algae also plays a role in fixing nitrogen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Soil bacteria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benefits provided by soil bacteria</a:t>
            </a:r>
          </a:p>
          <a:p>
            <a:pPr lvl="1"/>
            <a:r>
              <a:rPr lang="en-US" dirty="0" smtClean="0"/>
              <a:t>Increased solubility of nutrients</a:t>
            </a:r>
          </a:p>
          <a:p>
            <a:pPr lvl="1"/>
            <a:r>
              <a:rPr lang="en-US" dirty="0" smtClean="0"/>
              <a:t>Improved soil structure </a:t>
            </a:r>
          </a:p>
          <a:p>
            <a:pPr lvl="1"/>
            <a:r>
              <a:rPr lang="en-US" dirty="0" smtClean="0"/>
              <a:t>Reduced root disease</a:t>
            </a:r>
          </a:p>
          <a:p>
            <a:pPr lvl="1"/>
            <a:r>
              <a:rPr lang="en-US" dirty="0" smtClean="0"/>
              <a:t>Processing of soil toxins from pollution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Soil Fungi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Yeasts, molds, and mushrooms are all fungi</a:t>
            </a:r>
          </a:p>
          <a:p>
            <a:r>
              <a:rPr lang="en-US" dirty="0" smtClean="0"/>
              <a:t>They are a separate kingdom of life (like plants or animals)</a:t>
            </a:r>
          </a:p>
          <a:p>
            <a:r>
              <a:rPr lang="en-US" dirty="0" smtClean="0"/>
              <a:t>Fungi also aid plants by breaking down organic matter</a:t>
            </a:r>
          </a:p>
          <a:p>
            <a:r>
              <a:rPr lang="en-US" dirty="0" smtClean="0"/>
              <a:t>Some fungi produce plant hormones and/or penicillin </a:t>
            </a:r>
          </a:p>
          <a:p>
            <a:r>
              <a:rPr lang="en-US" dirty="0" smtClean="0"/>
              <a:t>Other fungi trap predatory nematodes (microscopic worms that prey on roots)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Soil, Defined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Soil</a:t>
            </a:r>
            <a:r>
              <a:rPr lang="en-US" dirty="0" smtClean="0"/>
              <a:t> is a mixture of minerals and organic material that sustains the growth of plants by providing nutrients and structure needed for root development and cellular function </a:t>
            </a:r>
          </a:p>
          <a:p>
            <a:r>
              <a:rPr lang="en-US" u="sng" dirty="0" smtClean="0"/>
              <a:t>Dirt</a:t>
            </a:r>
            <a:r>
              <a:rPr lang="en-US" dirty="0" smtClean="0"/>
              <a:t> is the inorganic portion of soil</a:t>
            </a:r>
          </a:p>
          <a:p>
            <a:r>
              <a:rPr lang="en-US" u="sng" dirty="0" smtClean="0"/>
              <a:t>Humus</a:t>
            </a:r>
            <a:r>
              <a:rPr lang="en-US" dirty="0" smtClean="0"/>
              <a:t> is the organic portion of soil </a:t>
            </a:r>
          </a:p>
          <a:p>
            <a:r>
              <a:rPr lang="en-US" dirty="0" smtClean="0"/>
              <a:t>Plants need physical support, air, water, and nutrients.  Soil provides all four. 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mycorrhizae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Mycorrhizae are an especially important kind of fungi that live on or in the roots of some plants</a:t>
            </a:r>
          </a:p>
          <a:p>
            <a:r>
              <a:rPr lang="en-US" dirty="0" smtClean="0"/>
              <a:t>Mycorrhizae fungi increase the rate of uptake of water and nutrients, especially phosphorus.</a:t>
            </a:r>
          </a:p>
          <a:p>
            <a:pPr lvl="1"/>
            <a:r>
              <a:rPr lang="en-US" dirty="0" smtClean="0"/>
              <a:t>These fungi are especially important in poor or degraded soil </a:t>
            </a:r>
          </a:p>
          <a:p>
            <a:r>
              <a:rPr lang="en-US" dirty="0" smtClean="0"/>
              <a:t>Mycorrhizae protect roots from nematode predation, produce antibiotics for harmful bacteria, and produce growth-improving plant hormones. </a:t>
            </a:r>
          </a:p>
          <a:p>
            <a:r>
              <a:rPr lang="en-US" dirty="0" smtClean="0"/>
              <a:t>Mycorrhizae benefit from this increased production by receiving nutrients and carbohydrates from the host. 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609600"/>
          </a:xfrm>
        </p:spPr>
        <p:txBody>
          <a:bodyPr>
            <a:normAutofit/>
          </a:bodyPr>
          <a:lstStyle/>
          <a:p>
            <a:r>
              <a:rPr lang="en-US" sz="1200" dirty="0" err="1" smtClean="0"/>
              <a:t>pHoto</a:t>
            </a:r>
            <a:r>
              <a:rPr lang="en-US" sz="1200" dirty="0" smtClean="0"/>
              <a:t> courtesy of  http://faculty.washington.edu/clh/whitepapers/roleofsoils.pdf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l="22500" t="20000" r="20625" b="12000"/>
          <a:stretch>
            <a:fillRect/>
          </a:stretch>
        </p:blipFill>
        <p:spPr bwMode="auto">
          <a:xfrm>
            <a:off x="457200" y="422868"/>
            <a:ext cx="8305800" cy="62065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Good Soil?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owned a small plot of land, how would you decide where to put a garden?  </a:t>
            </a:r>
          </a:p>
          <a:p>
            <a:r>
              <a:rPr lang="en-US" dirty="0" smtClean="0"/>
              <a:t>Make a list of characteristics you would look for in deciding where to plant  a garden.</a:t>
            </a:r>
          </a:p>
          <a:p>
            <a:r>
              <a:rPr lang="en-US" dirty="0" smtClean="0"/>
              <a:t>When instructed to do so, combine your list with a partners and be prepared to share.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Good </a:t>
            </a:r>
            <a:r>
              <a:rPr lang="en-US" dirty="0" err="1" smtClean="0"/>
              <a:t>SOil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Feels soft; crumbles easily but holds a shape </a:t>
            </a:r>
          </a:p>
          <a:p>
            <a:r>
              <a:rPr lang="en-US" dirty="0" smtClean="0"/>
              <a:t>Drains well…doesn’t hold water like a sponge</a:t>
            </a:r>
          </a:p>
          <a:p>
            <a:r>
              <a:rPr lang="en-US" dirty="0" smtClean="0"/>
              <a:t>Holds some water during a rain</a:t>
            </a:r>
          </a:p>
          <a:p>
            <a:r>
              <a:rPr lang="en-US" dirty="0" smtClean="0"/>
              <a:t>Doesn’t form clods or pack tightly</a:t>
            </a:r>
          </a:p>
          <a:p>
            <a:r>
              <a:rPr lang="en-US" dirty="0" smtClean="0"/>
              <a:t>Doesn’t erode easily</a:t>
            </a:r>
          </a:p>
          <a:p>
            <a:r>
              <a:rPr lang="en-US" dirty="0" smtClean="0"/>
              <a:t>Smells “earthy”</a:t>
            </a:r>
          </a:p>
          <a:p>
            <a:r>
              <a:rPr lang="en-US" dirty="0" smtClean="0"/>
              <a:t>Doesn’t need a lot of fertilizer </a:t>
            </a:r>
          </a:p>
          <a:p>
            <a:r>
              <a:rPr lang="en-US" dirty="0" smtClean="0"/>
              <a:t>Has lots of organic material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wait a moment…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Is all soil like what we just described on the previous slide?</a:t>
            </a:r>
          </a:p>
          <a:p>
            <a:pPr lvl="1"/>
            <a:r>
              <a:rPr lang="en-US" dirty="0" smtClean="0"/>
              <a:t>Of course not!</a:t>
            </a:r>
          </a:p>
          <a:p>
            <a:r>
              <a:rPr lang="en-US" dirty="0" smtClean="0"/>
              <a:t>How is it that for hundreds of thousands of years, the American plains produced vast amounts of grass without fertilizer or plowing?</a:t>
            </a:r>
          </a:p>
          <a:p>
            <a:r>
              <a:rPr lang="en-US" dirty="0" smtClean="0"/>
              <a:t>How can forests sustain huge trees without any human interference but crops like alfalfa or corn would never grow without fertilizer and tilling and crop rotation?</a:t>
            </a:r>
          </a:p>
          <a:p>
            <a:r>
              <a:rPr lang="en-US" dirty="0" smtClean="0"/>
              <a:t>TPS – answers later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Soils are made of 4 basic characteristics:</a:t>
            </a:r>
          </a:p>
          <a:p>
            <a:pPr lvl="1"/>
            <a:r>
              <a:rPr lang="en-US" dirty="0" smtClean="0"/>
              <a:t>45% inorganic minerals</a:t>
            </a:r>
          </a:p>
          <a:p>
            <a:pPr lvl="2"/>
            <a:r>
              <a:rPr lang="en-US" dirty="0" smtClean="0"/>
              <a:t>Sand, Silt, or Clay</a:t>
            </a:r>
          </a:p>
          <a:p>
            <a:pPr lvl="1"/>
            <a:r>
              <a:rPr lang="en-US" dirty="0" smtClean="0"/>
              <a:t>25% air</a:t>
            </a:r>
          </a:p>
          <a:p>
            <a:pPr lvl="1"/>
            <a:r>
              <a:rPr lang="en-US" dirty="0" smtClean="0"/>
              <a:t>25% water</a:t>
            </a:r>
          </a:p>
          <a:p>
            <a:pPr lvl="1"/>
            <a:r>
              <a:rPr lang="en-US" dirty="0" smtClean="0"/>
              <a:t>2 - 5% organic matter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Soil Minerals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Sand is composed largely of the mineral </a:t>
            </a:r>
            <a:r>
              <a:rPr lang="en-US" b="1" dirty="0" smtClean="0"/>
              <a:t>quartz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Quartz cannot hold nutrients – each rainfall causes nutrients to be leached out of the soil into groundwater</a:t>
            </a:r>
          </a:p>
          <a:p>
            <a:pPr lvl="1"/>
            <a:r>
              <a:rPr lang="en-US" dirty="0" smtClean="0"/>
              <a:t>Quartz particles are large; the larger the particle, the lower its ability to hold onto water</a:t>
            </a:r>
          </a:p>
          <a:p>
            <a:r>
              <a:rPr lang="en-US" dirty="0" smtClean="0"/>
              <a:t>Silt particles are also made of quartz but are much smaller. </a:t>
            </a:r>
          </a:p>
          <a:p>
            <a:pPr lvl="1"/>
            <a:r>
              <a:rPr lang="en-US" dirty="0" smtClean="0"/>
              <a:t>Silt is better at holding onto water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Soil Minerals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4525963"/>
          </a:xfrm>
        </p:spPr>
        <p:txBody>
          <a:bodyPr/>
          <a:lstStyle/>
          <a:p>
            <a:r>
              <a:rPr lang="en-US" dirty="0" smtClean="0"/>
              <a:t>The smallest of all soil particles is </a:t>
            </a:r>
            <a:r>
              <a:rPr lang="en-US" b="1" dirty="0" smtClean="0"/>
              <a:t>clay</a:t>
            </a:r>
          </a:p>
          <a:p>
            <a:pPr lvl="1"/>
            <a:r>
              <a:rPr lang="en-US" dirty="0" smtClean="0"/>
              <a:t>Most clay particles contain appreciable amounts of organic material</a:t>
            </a:r>
          </a:p>
          <a:p>
            <a:pPr lvl="1"/>
            <a:r>
              <a:rPr lang="en-US" dirty="0" smtClean="0"/>
              <a:t>Clay particles are shaped like ‘plates’. </a:t>
            </a:r>
          </a:p>
          <a:p>
            <a:pPr lvl="2"/>
            <a:r>
              <a:rPr lang="en-US" dirty="0" smtClean="0"/>
              <a:t>This increased surface area allows clay to form strong bonds with water</a:t>
            </a:r>
          </a:p>
          <a:p>
            <a:pPr lvl="2"/>
            <a:r>
              <a:rPr lang="en-US" dirty="0" smtClean="0"/>
              <a:t>This allows clay to hold tightly onto water like a sponge</a:t>
            </a:r>
          </a:p>
          <a:p>
            <a:pPr lvl="1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pic>
        <p:nvPicPr>
          <p:cNvPr id="49154" name="Picture 2" descr="http://water.me.vccs.edu/concepts/psizes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4572000"/>
            <a:ext cx="5410200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134</TotalTime>
  <Words>1578</Words>
  <Application>Microsoft Office PowerPoint</Application>
  <PresentationFormat>On-screen Show (4:3)</PresentationFormat>
  <Paragraphs>196</Paragraphs>
  <Slides>32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Trek</vt:lpstr>
      <vt:lpstr>Soils and Gardening Based on “Sustainable Soil Management” from the National Sustainable Ag. Information Service </vt:lpstr>
      <vt:lpstr>What is Soil?</vt:lpstr>
      <vt:lpstr>Soil, Defined</vt:lpstr>
      <vt:lpstr>What is Good Soil?</vt:lpstr>
      <vt:lpstr>Characteristics of Good SOil</vt:lpstr>
      <vt:lpstr>But wait a moment…</vt:lpstr>
      <vt:lpstr>The Basics</vt:lpstr>
      <vt:lpstr>Soil Minerals</vt:lpstr>
      <vt:lpstr>Soil Minerals</vt:lpstr>
      <vt:lpstr>Soil Texture</vt:lpstr>
      <vt:lpstr>Soil Structure</vt:lpstr>
      <vt:lpstr>Slide 12</vt:lpstr>
      <vt:lpstr>Texture and Structure</vt:lpstr>
      <vt:lpstr>Describe your Garden Site</vt:lpstr>
      <vt:lpstr>Soil – Alive or Inorganic?</vt:lpstr>
      <vt:lpstr>The Biology of Soil</vt:lpstr>
      <vt:lpstr>Living Soil</vt:lpstr>
      <vt:lpstr>Humus</vt:lpstr>
      <vt:lpstr>Good Soil</vt:lpstr>
      <vt:lpstr>So how DID they do it?</vt:lpstr>
      <vt:lpstr>The Life of Soil</vt:lpstr>
      <vt:lpstr>Earthworms</vt:lpstr>
      <vt:lpstr>Earthworms and Tillage</vt:lpstr>
      <vt:lpstr>Arthropods</vt:lpstr>
      <vt:lpstr>Soil Bacteria</vt:lpstr>
      <vt:lpstr>Nitrogen-Fixing Bacteria</vt:lpstr>
      <vt:lpstr>Nitrogen-Fixing Bacteria</vt:lpstr>
      <vt:lpstr>Soil bacteria</vt:lpstr>
      <vt:lpstr>Soil Fungi </vt:lpstr>
      <vt:lpstr>mycorrhizae</vt:lpstr>
      <vt:lpstr>Slide 31</vt:lpstr>
      <vt:lpstr>pHoto courtesy of  http://faculty.washington.edu/clh/whitepapers/roleofsoils.pdf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Soils and Gardening</dc:title>
  <dc:creator>Mr. Craig Kohn</dc:creator>
  <cp:lastModifiedBy>Mr. Craig A. Kohn</cp:lastModifiedBy>
  <cp:revision>23</cp:revision>
  <dcterms:created xsi:type="dcterms:W3CDTF">2010-02-07T21:16:47Z</dcterms:created>
  <dcterms:modified xsi:type="dcterms:W3CDTF">2010-02-08T04:10:16Z</dcterms:modified>
</cp:coreProperties>
</file>