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68" r:id="rId16"/>
    <p:sldId id="275" r:id="rId17"/>
    <p:sldId id="264" r:id="rId18"/>
    <p:sldId id="260" r:id="rId19"/>
    <p:sldId id="273" r:id="rId20"/>
    <p:sldId id="274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1F58B-73C4-41AF-BC34-3FA4B019CEFF}" type="datetimeFigureOut">
              <a:rPr lang="en-US" smtClean="0"/>
              <a:t>5/23/2010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5A4B8-541D-46B1-97B0-33B4FB110E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5A4B8-541D-46B1-97B0-33B4FB110EEB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8F53E50-BD03-4617-947A-901D668393BC}" type="datetimeFigureOut">
              <a:rPr lang="en-US" smtClean="0"/>
              <a:t>5/23/2010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E1BC9C-EC97-4BF1-BA0F-75D03EDB3BF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3E50-BD03-4617-947A-901D668393BC}" type="datetimeFigureOut">
              <a:rPr lang="en-US" smtClean="0"/>
              <a:t>5/23/2010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BC9C-EC97-4BF1-BA0F-75D03EDB3B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8F53E50-BD03-4617-947A-901D668393BC}" type="datetimeFigureOut">
              <a:rPr lang="en-US" smtClean="0"/>
              <a:t>5/23/2010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1E1BC9C-EC97-4BF1-BA0F-75D03EDB3BF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3E50-BD03-4617-947A-901D668393BC}" type="datetimeFigureOut">
              <a:rPr lang="en-US" smtClean="0"/>
              <a:t>5/23/2010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E1BC9C-EC97-4BF1-BA0F-75D03EDB3BF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3E50-BD03-4617-947A-901D668393BC}" type="datetimeFigureOut">
              <a:rPr lang="en-US" smtClean="0"/>
              <a:t>5/23/2010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1E1BC9C-EC97-4BF1-BA0F-75D03EDB3BF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8F53E50-BD03-4617-947A-901D668393BC}" type="datetimeFigureOut">
              <a:rPr lang="en-US" smtClean="0"/>
              <a:t>5/23/2010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1E1BC9C-EC97-4BF1-BA0F-75D03EDB3BF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8F53E50-BD03-4617-947A-901D668393BC}" type="datetimeFigureOut">
              <a:rPr lang="en-US" smtClean="0"/>
              <a:t>5/23/2010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1E1BC9C-EC97-4BF1-BA0F-75D03EDB3BF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3E50-BD03-4617-947A-901D668393BC}" type="datetimeFigureOut">
              <a:rPr lang="en-US" smtClean="0"/>
              <a:t>5/23/2010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E1BC9C-EC97-4BF1-BA0F-75D03EDB3B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3E50-BD03-4617-947A-901D668393BC}" type="datetimeFigureOut">
              <a:rPr lang="en-US" smtClean="0"/>
              <a:t>5/23/2010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E1BC9C-EC97-4BF1-BA0F-75D03EDB3B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3E50-BD03-4617-947A-901D668393BC}" type="datetimeFigureOut">
              <a:rPr lang="en-US" smtClean="0"/>
              <a:t>5/23/2010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E1BC9C-EC97-4BF1-BA0F-75D03EDB3BF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8F53E50-BD03-4617-947A-901D668393BC}" type="datetimeFigureOut">
              <a:rPr lang="en-US" smtClean="0"/>
              <a:t>5/23/2010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1E1BC9C-EC97-4BF1-BA0F-75D03EDB3BF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8F53E50-BD03-4617-947A-901D668393BC}" type="datetimeFigureOut">
              <a:rPr lang="en-US" smtClean="0"/>
              <a:t>5/23/2010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1E1BC9C-EC97-4BF1-BA0F-75D03EDB3BF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ws.gov/contaminants/Documents/IPMpol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pubs.cas.psu.edu/FreePubs/pdfs/uo190.pdf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pubs.cas.psu.edu/FreePubs/pdfs/uo190.pdf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pubs.cas.psu.edu/FreePubs/pdfs/uo190.pdf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Integrated Pest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By C. Kohn</a:t>
            </a:r>
          </a:p>
          <a:p>
            <a:r>
              <a:rPr lang="en-US" dirty="0" smtClean="0"/>
              <a:t>Based on </a:t>
            </a:r>
            <a:r>
              <a:rPr lang="en-US" i="1" dirty="0"/>
              <a:t>Pest Management for Retail Greenhouses and Garden </a:t>
            </a:r>
            <a:r>
              <a:rPr lang="en-US" i="1" dirty="0" smtClean="0"/>
              <a:t>Centers </a:t>
            </a:r>
            <a:r>
              <a:rPr lang="en-US" dirty="0" smtClean="0"/>
              <a:t>by </a:t>
            </a:r>
            <a:r>
              <a:rPr lang="en-US" dirty="0"/>
              <a:t>Leanne </a:t>
            </a:r>
            <a:r>
              <a:rPr lang="en-US" dirty="0" err="1"/>
              <a:t>Pundt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 -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Have a weekly monitoring program in place</a:t>
            </a:r>
          </a:p>
          <a:p>
            <a:r>
              <a:rPr lang="en-US" dirty="0" smtClean="0"/>
              <a:t>Hang sticky-cards above your plants to trap insects for identification </a:t>
            </a:r>
          </a:p>
          <a:p>
            <a:r>
              <a:rPr lang="en-US" dirty="0" smtClean="0"/>
              <a:t>Use indicator plants (plants that are more susceptible and will show symptoms earlier)</a:t>
            </a:r>
          </a:p>
          <a:p>
            <a:r>
              <a:rPr lang="en-US" dirty="0" smtClean="0"/>
              <a:t>Inspect plants while caring for them (watering, fertilizing, etc.)</a:t>
            </a:r>
          </a:p>
          <a:p>
            <a:pPr lvl="1"/>
            <a:r>
              <a:rPr lang="en-US" dirty="0" smtClean="0"/>
              <a:t>Scotch tape analysis can help for smaller pests</a:t>
            </a:r>
          </a:p>
          <a:p>
            <a:pPr lvl="1"/>
            <a:r>
              <a:rPr lang="en-US" dirty="0" smtClean="0"/>
              <a:t>Stick a piece of scotch tape to the underside of the leaf and examine with a magnifying glass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 - Record Keeping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Keep track of all decisions </a:t>
            </a:r>
          </a:p>
          <a:p>
            <a:r>
              <a:rPr lang="en-US" dirty="0" smtClean="0"/>
              <a:t>Approximate pest numbers and locations </a:t>
            </a:r>
          </a:p>
          <a:p>
            <a:pPr lvl="1"/>
            <a:r>
              <a:rPr lang="en-US" dirty="0" smtClean="0"/>
              <a:t>Approximations do not have to be exact</a:t>
            </a:r>
          </a:p>
          <a:p>
            <a:pPr lvl="1"/>
            <a:r>
              <a:rPr lang="en-US" dirty="0" smtClean="0"/>
              <a:t>E.g. you can make up your own scale based on previous experience – mild, moderate, extreme</a:t>
            </a:r>
          </a:p>
          <a:p>
            <a:r>
              <a:rPr lang="en-US" dirty="0" smtClean="0"/>
              <a:t>Records will help you to determine if treatments are effective, if pests are recurring, and if pesticides are necessary.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Most plant health problems come from poor management, not from insect infestations </a:t>
            </a:r>
          </a:p>
          <a:p>
            <a:pPr lvl="1"/>
            <a:r>
              <a:rPr lang="en-US" dirty="0" smtClean="0"/>
              <a:t>I.e. poorly trained humans are a worse problem than insects</a:t>
            </a:r>
          </a:p>
          <a:p>
            <a:r>
              <a:rPr lang="en-US" dirty="0" smtClean="0"/>
              <a:t>Watering tends to be a big issue – avoid overwatering or </a:t>
            </a:r>
            <a:r>
              <a:rPr lang="en-US" dirty="0" err="1" smtClean="0"/>
              <a:t>underwatering</a:t>
            </a:r>
            <a:endParaRPr lang="en-US" dirty="0" smtClean="0"/>
          </a:p>
          <a:p>
            <a:pPr lvl="1"/>
            <a:r>
              <a:rPr lang="en-US" dirty="0" smtClean="0"/>
              <a:t>Large amounts of water infrequently is better than daily small amounts </a:t>
            </a:r>
          </a:p>
          <a:p>
            <a:pPr lvl="1"/>
            <a:r>
              <a:rPr lang="en-US" dirty="0" smtClean="0"/>
              <a:t>The soil should be allowed to slightly dry in-between </a:t>
            </a:r>
            <a:r>
              <a:rPr lang="en-US" dirty="0" err="1" smtClean="0"/>
              <a:t>waterings</a:t>
            </a:r>
            <a:r>
              <a:rPr lang="en-US" dirty="0" smtClean="0"/>
              <a:t> to prevent pests. </a:t>
            </a:r>
          </a:p>
          <a:p>
            <a:pPr lvl="1"/>
            <a:r>
              <a:rPr lang="en-US" dirty="0" smtClean="0"/>
              <a:t>Overwatering or too-frequent watering increases the risk of mold, fungus, and pathogenic algae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Practices – Water, </a:t>
            </a:r>
            <a:r>
              <a:rPr lang="en-US" dirty="0" err="1" smtClean="0"/>
              <a:t>Fert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Watering should occur earlier in the day</a:t>
            </a:r>
          </a:p>
          <a:p>
            <a:pPr lvl="1"/>
            <a:r>
              <a:rPr lang="en-US" dirty="0" smtClean="0"/>
              <a:t>Late-day watering increases the risk of foliar (leaf) disease (water sits on the plant surface overnight, encouraging pathogen growth)</a:t>
            </a:r>
          </a:p>
          <a:p>
            <a:pPr lvl="1"/>
            <a:r>
              <a:rPr lang="en-US" dirty="0" smtClean="0"/>
              <a:t>Time of standing water should be minimized </a:t>
            </a:r>
          </a:p>
          <a:p>
            <a:r>
              <a:rPr lang="en-US" dirty="0" smtClean="0"/>
              <a:t>Fertilization is also a major contributor to plant health problems </a:t>
            </a:r>
          </a:p>
          <a:p>
            <a:pPr lvl="1"/>
            <a:r>
              <a:rPr lang="en-US" dirty="0" smtClean="0"/>
              <a:t>Over-fertilization increases plant susceptibility to insect predation</a:t>
            </a:r>
          </a:p>
          <a:p>
            <a:pPr lvl="1"/>
            <a:r>
              <a:rPr lang="en-US" dirty="0" smtClean="0"/>
              <a:t>Under-fertilization will reduce plant growth and reduce the plant’s ability to ward of predation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Practices – Temp, 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Temperature – </a:t>
            </a:r>
          </a:p>
          <a:p>
            <a:pPr lvl="1"/>
            <a:r>
              <a:rPr lang="en-US" dirty="0" smtClean="0"/>
              <a:t>Too-cool temperatures can increase rot, blight, and dampening off diseases</a:t>
            </a:r>
          </a:p>
          <a:p>
            <a:pPr lvl="1"/>
            <a:r>
              <a:rPr lang="en-US" dirty="0" smtClean="0"/>
              <a:t>Too-warm temperatures can increase the risk of drought and water-loss, reducing a plant’s ability to fight predation</a:t>
            </a:r>
          </a:p>
          <a:p>
            <a:r>
              <a:rPr lang="en-US" dirty="0" smtClean="0"/>
              <a:t>Airflow –</a:t>
            </a:r>
          </a:p>
          <a:p>
            <a:pPr lvl="1"/>
            <a:r>
              <a:rPr lang="en-US" dirty="0" smtClean="0"/>
              <a:t>Good airflow is necessary to allow for transpiration and reduce moisture build-up that encourages mold and fungal growth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 - Sanitation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Discard diseased plants once they are found. </a:t>
            </a:r>
          </a:p>
          <a:p>
            <a:r>
              <a:rPr lang="en-US" dirty="0" smtClean="0"/>
              <a:t>Isolate questionable plants and return them with the rest if nothing is found. </a:t>
            </a:r>
          </a:p>
          <a:p>
            <a:r>
              <a:rPr lang="en-US" dirty="0" smtClean="0"/>
              <a:t>Remove all debris, dead plant matter, and weeds that can harbor insects </a:t>
            </a:r>
          </a:p>
          <a:p>
            <a:r>
              <a:rPr lang="en-US" dirty="0" smtClean="0"/>
              <a:t>Keep all dead plant matter in sealed plastic bags until they are ready to be disposed of</a:t>
            </a:r>
          </a:p>
          <a:p>
            <a:r>
              <a:rPr lang="en-US" dirty="0" smtClean="0"/>
              <a:t>Dispose of dead plant material as soon as possible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– Mechanical, Rotation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Mechanical controls can include the use of screens, nets, fences, or traps.</a:t>
            </a:r>
          </a:p>
          <a:p>
            <a:r>
              <a:rPr lang="en-US" dirty="0" smtClean="0"/>
              <a:t>These can be as effective as nearly any other treatment for a specific pest. </a:t>
            </a:r>
          </a:p>
          <a:p>
            <a:endParaRPr lang="en-US" dirty="0" smtClean="0"/>
          </a:p>
          <a:p>
            <a:r>
              <a:rPr lang="en-US" dirty="0" smtClean="0"/>
              <a:t>Crops should be rotated regularly so that their respective pests are able to die out during off-years. </a:t>
            </a:r>
          </a:p>
          <a:p>
            <a:r>
              <a:rPr lang="en-US" dirty="0" smtClean="0"/>
              <a:t>Pruning and thinning can also reduce infestations.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Biological Control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If pests are a problem, biological control may be an effective alternative to chemical pesticides </a:t>
            </a:r>
          </a:p>
          <a:p>
            <a:r>
              <a:rPr lang="en-US" dirty="0" smtClean="0"/>
              <a:t>Biological control is the use of predators of pests to manage pest levels. </a:t>
            </a:r>
          </a:p>
          <a:p>
            <a:pPr lvl="1"/>
            <a:r>
              <a:rPr lang="en-US" dirty="0" smtClean="0"/>
              <a:t>E.g. </a:t>
            </a:r>
            <a:r>
              <a:rPr lang="en-US" dirty="0" smtClean="0"/>
              <a:t>predatory mites, </a:t>
            </a:r>
            <a:r>
              <a:rPr lang="en-US" dirty="0" smtClean="0"/>
              <a:t>ladybugs, </a:t>
            </a:r>
            <a:r>
              <a:rPr lang="en-US" dirty="0" smtClean="0"/>
              <a:t>green lacewings </a:t>
            </a:r>
            <a:r>
              <a:rPr lang="en-US" dirty="0" smtClean="0"/>
              <a:t>or host </a:t>
            </a:r>
            <a:r>
              <a:rPr lang="en-US" dirty="0" smtClean="0"/>
              <a:t>specific parasitic wasps</a:t>
            </a:r>
            <a:endParaRPr lang="en-US" dirty="0" smtClean="0"/>
          </a:p>
          <a:p>
            <a:r>
              <a:rPr lang="en-US" dirty="0" smtClean="0"/>
              <a:t>Natural predators of pests do not work quickly; they are best used as preventative measures</a:t>
            </a:r>
          </a:p>
          <a:p>
            <a:r>
              <a:rPr lang="en-US" dirty="0" smtClean="0"/>
              <a:t>Biological control cannot be used with pesticides (the pesticides would kill both the pest and the predators)</a:t>
            </a:r>
          </a:p>
          <a:p>
            <a:pPr lvl="1"/>
            <a:r>
              <a:rPr lang="en-US" dirty="0" smtClean="0"/>
              <a:t>Insecticide residues can affect predators up to 3 mo’s after application.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Pesticides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Pesticides should only be used as a last resort </a:t>
            </a:r>
          </a:p>
          <a:p>
            <a:pPr lvl="1"/>
            <a:r>
              <a:rPr lang="en-US" dirty="0" smtClean="0"/>
              <a:t>Pesticides can be a part of IPM, but only if all other measures fail</a:t>
            </a:r>
          </a:p>
          <a:p>
            <a:r>
              <a:rPr lang="en-US" dirty="0" smtClean="0"/>
              <a:t>The term pesticide refers to </a:t>
            </a:r>
            <a:r>
              <a:rPr lang="en-US" dirty="0" smtClean="0"/>
              <a:t>insecticides, herbicides</a:t>
            </a:r>
            <a:r>
              <a:rPr lang="en-US" dirty="0" smtClean="0"/>
              <a:t>, fungicides, and various </a:t>
            </a:r>
            <a:r>
              <a:rPr lang="en-US" dirty="0" smtClean="0"/>
              <a:t>other substances </a:t>
            </a:r>
            <a:r>
              <a:rPr lang="en-US" dirty="0" smtClean="0"/>
              <a:t>used to control pests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pest, by this definition, is a living organism that can cause damage to a desired plant, animal, or structure </a:t>
            </a:r>
          </a:p>
          <a:p>
            <a:pPr lvl="1"/>
            <a:r>
              <a:rPr lang="en-US" dirty="0" smtClean="0"/>
              <a:t>This could be insects as well as weeds and even animals such as rodents or deer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 Pesticides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major groups of pesticides exist – </a:t>
            </a:r>
          </a:p>
          <a:p>
            <a:pPr lvl="1"/>
            <a:r>
              <a:rPr lang="en-US" dirty="0" smtClean="0"/>
              <a:t>1. Restricted use: to use and apply these kinds of pesticides, you must undergo training and certification in most states</a:t>
            </a:r>
          </a:p>
          <a:p>
            <a:pPr lvl="1"/>
            <a:r>
              <a:rPr lang="en-US" dirty="0" smtClean="0"/>
              <a:t>Unclassified/General Use: the equivalent of over-the-counter; anyone can purchase and use these</a:t>
            </a:r>
          </a:p>
          <a:p>
            <a:r>
              <a:rPr lang="en-US" dirty="0" smtClean="0"/>
              <a:t>All pesticides should be considered dangerous!  All pesticides should be applied according to directions and with care! 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Pesticides should only be applied as needed.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Integrated Pest Mgmt (IPM)?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Over 90% of flowering plants and 75% of crops depend on insect pollinators</a:t>
            </a:r>
          </a:p>
          <a:p>
            <a:r>
              <a:rPr lang="en-US" dirty="0" smtClean="0"/>
              <a:t>Pollinators are an integral component of natural ecosystems that make the natural energy flow and nutrient cycling necessary for crop production possible. </a:t>
            </a:r>
          </a:p>
          <a:p>
            <a:r>
              <a:rPr lang="en-US" dirty="0" smtClean="0"/>
              <a:t>Integrated </a:t>
            </a:r>
            <a:r>
              <a:rPr lang="en-US" dirty="0" smtClean="0"/>
              <a:t>Pest Management </a:t>
            </a:r>
            <a:r>
              <a:rPr lang="en-US" dirty="0" smtClean="0"/>
              <a:t>(IPM) practices have </a:t>
            </a:r>
            <a:r>
              <a:rPr lang="en-US" dirty="0" smtClean="0"/>
              <a:t>been developed </a:t>
            </a:r>
            <a:r>
              <a:rPr lang="en-US" dirty="0" smtClean="0"/>
              <a:t>to improve pest control </a:t>
            </a:r>
            <a:r>
              <a:rPr lang="en-US" dirty="0" smtClean="0"/>
              <a:t>while minimizing </a:t>
            </a:r>
            <a:r>
              <a:rPr lang="en-US" dirty="0" smtClean="0"/>
              <a:t>impacts on </a:t>
            </a:r>
            <a:r>
              <a:rPr lang="en-US" dirty="0" smtClean="0"/>
              <a:t>beneficial species, such </a:t>
            </a:r>
            <a:r>
              <a:rPr lang="en-US" dirty="0" smtClean="0"/>
              <a:t>as pollinators</a:t>
            </a:r>
            <a:r>
              <a:rPr lang="en-US" dirty="0" smtClean="0"/>
              <a:t>.</a:t>
            </a:r>
          </a:p>
          <a:p>
            <a:pPr lvl="6"/>
            <a:r>
              <a:rPr lang="en-US" i="1" dirty="0" smtClean="0">
                <a:hlinkClick r:id="rId3"/>
              </a:rPr>
              <a:t>http://</a:t>
            </a:r>
            <a:r>
              <a:rPr lang="en-US" i="1" dirty="0" smtClean="0">
                <a:hlinkClick r:id="rId3"/>
              </a:rPr>
              <a:t>www.fws.gov/contaminants/Documents/IPMpol.pdf</a:t>
            </a:r>
            <a:r>
              <a:rPr lang="en-US" i="1" dirty="0" smtClean="0"/>
              <a:t> </a:t>
            </a:r>
            <a:endParaRPr lang="en-US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Pesticide application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IPM </a:t>
            </a:r>
            <a:r>
              <a:rPr lang="en-US" dirty="0" smtClean="0"/>
              <a:t>promotes calculated </a:t>
            </a:r>
            <a:r>
              <a:rPr lang="en-US" dirty="0" smtClean="0"/>
              <a:t>and targeted applications </a:t>
            </a:r>
            <a:r>
              <a:rPr lang="en-US" dirty="0" smtClean="0"/>
              <a:t>of pesticides </a:t>
            </a:r>
            <a:r>
              <a:rPr lang="en-US" dirty="0" smtClean="0"/>
              <a:t>that are more specific to the </a:t>
            </a:r>
            <a:r>
              <a:rPr lang="en-US" dirty="0" smtClean="0"/>
              <a:t>pest species.</a:t>
            </a:r>
          </a:p>
          <a:p>
            <a:r>
              <a:rPr lang="en-US" dirty="0" smtClean="0"/>
              <a:t>Plants should be monitored after pesticide application to determine the effectiveness of the treatment and whether or not an additional treatment is necessary</a:t>
            </a:r>
          </a:p>
          <a:p>
            <a:r>
              <a:rPr lang="en-US" dirty="0" smtClean="0"/>
              <a:t>Records should be kept of the effectiveness and cost of the pesticide application. </a:t>
            </a:r>
          </a:p>
          <a:p>
            <a:pPr lvl="5"/>
            <a:r>
              <a:rPr lang="en-US" i="1" dirty="0" smtClean="0">
                <a:hlinkClick r:id="rId3"/>
              </a:rPr>
              <a:t>http://</a:t>
            </a:r>
            <a:r>
              <a:rPr lang="en-US" i="1" dirty="0" smtClean="0">
                <a:hlinkClick r:id="rId3"/>
              </a:rPr>
              <a:t>pubs.cas.psu.edu/FreePubs/pdfs/uo190.pdf</a:t>
            </a:r>
            <a:r>
              <a:rPr lang="en-US" i="1" dirty="0" smtClean="0"/>
              <a:t> </a:t>
            </a:r>
            <a:endParaRPr lang="en-US" i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 of Pesticides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Choosing the correct pesticide to </a:t>
            </a:r>
            <a:r>
              <a:rPr lang="en-US" dirty="0" smtClean="0"/>
              <a:t>control the </a:t>
            </a:r>
            <a:r>
              <a:rPr lang="en-US" dirty="0" smtClean="0"/>
              <a:t>pest(s) in your home, lawn, or </a:t>
            </a:r>
            <a:r>
              <a:rPr lang="en-US" dirty="0" smtClean="0"/>
              <a:t>garden requires </a:t>
            </a:r>
            <a:r>
              <a:rPr lang="en-US" dirty="0" smtClean="0"/>
              <a:t>a certain amount of planning. </a:t>
            </a:r>
            <a:endParaRPr lang="en-US" dirty="0" smtClean="0"/>
          </a:p>
          <a:p>
            <a:r>
              <a:rPr lang="en-US" dirty="0" smtClean="0"/>
              <a:t>Many </a:t>
            </a:r>
            <a:r>
              <a:rPr lang="en-US" dirty="0" smtClean="0"/>
              <a:t>types of </a:t>
            </a:r>
            <a:r>
              <a:rPr lang="en-US" dirty="0" smtClean="0"/>
              <a:t>pesticides exist </a:t>
            </a:r>
            <a:r>
              <a:rPr lang="en-US" dirty="0" smtClean="0"/>
              <a:t>to treat a specific pest, and </a:t>
            </a:r>
            <a:r>
              <a:rPr lang="en-US" dirty="0" smtClean="0"/>
              <a:t>a variety </a:t>
            </a:r>
            <a:r>
              <a:rPr lang="en-US" dirty="0" smtClean="0"/>
              <a:t>of pesticide formulations </a:t>
            </a:r>
            <a:r>
              <a:rPr lang="en-US" dirty="0" smtClean="0"/>
              <a:t>are available </a:t>
            </a:r>
            <a:r>
              <a:rPr lang="en-US" dirty="0" smtClean="0"/>
              <a:t>to the consumer</a:t>
            </a:r>
            <a:r>
              <a:rPr lang="en-US" dirty="0" smtClean="0"/>
              <a:t>.</a:t>
            </a:r>
          </a:p>
          <a:p>
            <a:pPr lvl="5"/>
            <a:r>
              <a:rPr lang="en-US" i="1" dirty="0" smtClean="0">
                <a:hlinkClick r:id="rId3"/>
              </a:rPr>
              <a:t>http://</a:t>
            </a:r>
            <a:r>
              <a:rPr lang="en-US" i="1" dirty="0" smtClean="0">
                <a:hlinkClick r:id="rId3"/>
              </a:rPr>
              <a:t>pubs.cas.psu.edu/FreePubs/pdfs/uo190.pdf</a:t>
            </a:r>
            <a:r>
              <a:rPr lang="en-US" i="1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Pesticide Considerations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1. Is the pesticide appropriate for your specific pest?</a:t>
            </a:r>
          </a:p>
          <a:p>
            <a:r>
              <a:rPr lang="en-US" dirty="0" smtClean="0"/>
              <a:t>2. Can you use this pesticide, or is a professional needed?</a:t>
            </a:r>
          </a:p>
          <a:p>
            <a:r>
              <a:rPr lang="en-US" dirty="0" smtClean="0"/>
              <a:t>3. Have you tried all other non-chemical options and have they all failed? </a:t>
            </a:r>
          </a:p>
          <a:p>
            <a:r>
              <a:rPr lang="en-US" dirty="0" smtClean="0"/>
              <a:t>4. Is this the least-toxic pesticide option?</a:t>
            </a:r>
          </a:p>
          <a:p>
            <a:r>
              <a:rPr lang="en-US" dirty="0" smtClean="0"/>
              <a:t>5. Have you read the label thoroughly and understand the instructions? </a:t>
            </a:r>
          </a:p>
          <a:p>
            <a:r>
              <a:rPr lang="en-US" dirty="0" smtClean="0"/>
              <a:t>6. Do you have a place to keep a record in case of medical, veterinary, or environmental problems? 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Pesticide Labels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label provides information about </a:t>
            </a:r>
            <a:r>
              <a:rPr lang="en-US" dirty="0" smtClean="0"/>
              <a:t>the active </a:t>
            </a:r>
            <a:r>
              <a:rPr lang="en-US" dirty="0" smtClean="0"/>
              <a:t>ingredient, how to mix and </a:t>
            </a:r>
            <a:r>
              <a:rPr lang="en-US" dirty="0" smtClean="0"/>
              <a:t>apply the </a:t>
            </a:r>
            <a:r>
              <a:rPr lang="en-US" dirty="0" smtClean="0"/>
              <a:t>product, when and where to apply </a:t>
            </a:r>
            <a:r>
              <a:rPr lang="en-US" dirty="0" smtClean="0"/>
              <a:t>the product</a:t>
            </a:r>
            <a:r>
              <a:rPr lang="en-US" dirty="0" smtClean="0"/>
              <a:t>, how to store and dispose of </a:t>
            </a:r>
            <a:r>
              <a:rPr lang="en-US" dirty="0" smtClean="0"/>
              <a:t>the product</a:t>
            </a:r>
            <a:r>
              <a:rPr lang="en-US" dirty="0" smtClean="0"/>
              <a:t>, as well as safety and </a:t>
            </a:r>
            <a:r>
              <a:rPr lang="en-US" dirty="0" smtClean="0"/>
              <a:t>environmental precautions </a:t>
            </a:r>
            <a:r>
              <a:rPr lang="en-US" dirty="0" smtClean="0"/>
              <a:t>and first aid instructions.</a:t>
            </a:r>
          </a:p>
          <a:p>
            <a:r>
              <a:rPr lang="en-US" dirty="0" smtClean="0"/>
              <a:t>The pesticide label is a legal </a:t>
            </a:r>
            <a:r>
              <a:rPr lang="en-US" dirty="0" smtClean="0"/>
              <a:t>document, and </a:t>
            </a:r>
            <a:r>
              <a:rPr lang="en-US" dirty="0" smtClean="0"/>
              <a:t>misusing a pesticide product is </a:t>
            </a:r>
            <a:r>
              <a:rPr lang="en-US" dirty="0" smtClean="0"/>
              <a:t>a </a:t>
            </a:r>
            <a:r>
              <a:rPr lang="en-US" i="1" dirty="0" smtClean="0"/>
              <a:t>violation </a:t>
            </a:r>
            <a:r>
              <a:rPr lang="en-US" i="1" dirty="0" smtClean="0"/>
              <a:t>of the law</a:t>
            </a:r>
            <a:r>
              <a:rPr lang="en-US" i="1" dirty="0" smtClean="0"/>
              <a:t>.</a:t>
            </a:r>
          </a:p>
          <a:p>
            <a:pPr lvl="5"/>
            <a:r>
              <a:rPr lang="en-US" i="1" dirty="0" smtClean="0">
                <a:hlinkClick r:id="rId3"/>
              </a:rPr>
              <a:t>http://</a:t>
            </a:r>
            <a:r>
              <a:rPr lang="en-US" i="1" dirty="0" smtClean="0">
                <a:hlinkClick r:id="rId3"/>
              </a:rPr>
              <a:t>pubs.cas.psu.edu/FreePubs/pdfs/uo190.pdf</a:t>
            </a:r>
            <a:r>
              <a:rPr lang="en-US" i="1" dirty="0" smtClean="0"/>
              <a:t> </a:t>
            </a:r>
            <a:endParaRPr lang="en-US" i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Components of a Pesticide Label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Trade &amp; Brand Name</a:t>
            </a:r>
          </a:p>
          <a:p>
            <a:r>
              <a:rPr lang="en-US" dirty="0" smtClean="0"/>
              <a:t>Ingredients</a:t>
            </a:r>
          </a:p>
          <a:p>
            <a:r>
              <a:rPr lang="en-US" dirty="0" smtClean="0"/>
              <a:t>Use statement (restricted or general)</a:t>
            </a:r>
          </a:p>
          <a:p>
            <a:r>
              <a:rPr lang="en-US" dirty="0" smtClean="0"/>
              <a:t>Emergency Phone Number</a:t>
            </a:r>
          </a:p>
          <a:p>
            <a:r>
              <a:rPr lang="en-US" dirty="0" smtClean="0"/>
              <a:t>Registration Number</a:t>
            </a:r>
          </a:p>
          <a:p>
            <a:r>
              <a:rPr lang="en-US" dirty="0" smtClean="0"/>
              <a:t>Cautionary words – </a:t>
            </a:r>
            <a:r>
              <a:rPr lang="en-US" i="1" dirty="0" smtClean="0"/>
              <a:t>Caution, Warning, Danger, and Danger: Poison </a:t>
            </a:r>
            <a:r>
              <a:rPr lang="en-US" dirty="0" smtClean="0"/>
              <a:t>– reflect the risk of injury from the product </a:t>
            </a:r>
          </a:p>
          <a:p>
            <a:r>
              <a:rPr lang="en-US" dirty="0" smtClean="0"/>
              <a:t>Hazards, Storage, Disposal</a:t>
            </a:r>
          </a:p>
          <a:p>
            <a:r>
              <a:rPr lang="en-US" dirty="0" smtClean="0"/>
              <a:t>Directions for Use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Comments on Pesticides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Always wear protection!</a:t>
            </a:r>
          </a:p>
          <a:p>
            <a:pPr lvl="1"/>
            <a:r>
              <a:rPr lang="en-US" dirty="0" smtClean="0"/>
              <a:t>Shorts, sandals, and t-shirts are NOT adequate</a:t>
            </a:r>
          </a:p>
          <a:p>
            <a:pPr lvl="1"/>
            <a:r>
              <a:rPr lang="en-US" dirty="0" smtClean="0"/>
              <a:t>Clothes should cover all extremities </a:t>
            </a:r>
          </a:p>
          <a:p>
            <a:r>
              <a:rPr lang="en-US" dirty="0" smtClean="0"/>
              <a:t>Clothes should be washed after application</a:t>
            </a:r>
          </a:p>
          <a:p>
            <a:r>
              <a:rPr lang="en-US" dirty="0" smtClean="0"/>
              <a:t>Washers should be allowed to run an additional cycle while empty after washing pesticide-affected clothes. </a:t>
            </a:r>
          </a:p>
          <a:p>
            <a:r>
              <a:rPr lang="en-US" dirty="0" smtClean="0"/>
              <a:t>Pesticides must be stored in their original container (federal law) in a cool, dry area</a:t>
            </a:r>
          </a:p>
          <a:p>
            <a:r>
              <a:rPr lang="en-US" dirty="0" smtClean="0"/>
              <a:t>Pesticides must be disposed through special programs</a:t>
            </a:r>
          </a:p>
          <a:p>
            <a:r>
              <a:rPr lang="en-US" dirty="0" smtClean="0"/>
              <a:t>Ingested pesticides should be diluted with water (do not induce vomiting unless instructed); poison control should be called immediately.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IPM?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Definition</a:t>
            </a:r>
            <a:r>
              <a:rPr lang="en-US" dirty="0" smtClean="0"/>
              <a:t>: </a:t>
            </a:r>
            <a:r>
              <a:rPr lang="en-US" dirty="0" smtClean="0"/>
              <a:t>A </a:t>
            </a:r>
            <a:r>
              <a:rPr lang="en-US" dirty="0" smtClean="0"/>
              <a:t>long-term pest </a:t>
            </a:r>
            <a:r>
              <a:rPr lang="en-US" dirty="0" smtClean="0"/>
              <a:t>control technique that relies on combinations of crop </a:t>
            </a:r>
            <a:r>
              <a:rPr lang="en-US" dirty="0" smtClean="0"/>
              <a:t>rotation, cultural practices, </a:t>
            </a:r>
            <a:r>
              <a:rPr lang="en-US" dirty="0" smtClean="0"/>
              <a:t>biological controls, and </a:t>
            </a:r>
            <a:r>
              <a:rPr lang="en-US" dirty="0" smtClean="0"/>
              <a:t>pesticides </a:t>
            </a:r>
          </a:p>
          <a:p>
            <a:pPr lvl="1"/>
            <a:r>
              <a:rPr lang="en-US" dirty="0" smtClean="0"/>
              <a:t>Pesticides are used only as a last resort and according to strict guidelines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Key words: long term ; combination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IPM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Minimizes loss of pollinators, which…</a:t>
            </a:r>
          </a:p>
          <a:p>
            <a:r>
              <a:rPr lang="en-US" dirty="0" smtClean="0"/>
              <a:t>Increases plant productivity</a:t>
            </a:r>
          </a:p>
          <a:p>
            <a:r>
              <a:rPr lang="en-US" dirty="0" smtClean="0"/>
              <a:t>Reduces economic losses</a:t>
            </a:r>
          </a:p>
          <a:p>
            <a:r>
              <a:rPr lang="en-US" dirty="0" smtClean="0"/>
              <a:t>Minimizes health risks (what kills an insect in small doses kills pets and animals in large doses)</a:t>
            </a:r>
          </a:p>
          <a:p>
            <a:r>
              <a:rPr lang="en-US" dirty="0" smtClean="0"/>
              <a:t>Decreases risk of pesticide resistance </a:t>
            </a:r>
          </a:p>
          <a:p>
            <a:r>
              <a:rPr lang="en-US" dirty="0" smtClean="0"/>
              <a:t>Protects the environment, which…</a:t>
            </a:r>
          </a:p>
          <a:p>
            <a:pPr lvl="1"/>
            <a:r>
              <a:rPr lang="en-US" dirty="0" smtClean="0"/>
              <a:t>Increases plant productivity and reduces economic losses </a:t>
            </a:r>
          </a:p>
          <a:p>
            <a:r>
              <a:rPr lang="en-US" dirty="0" smtClean="0"/>
              <a:t>Finally – It’s more effective!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Plants often come to retailers and eventually to you through large supply chains.  </a:t>
            </a:r>
          </a:p>
          <a:p>
            <a:r>
              <a:rPr lang="en-US" dirty="0" smtClean="0"/>
              <a:t>This increased transportation of living plants increases the spread and depth of an insect infestation</a:t>
            </a:r>
          </a:p>
          <a:p>
            <a:pPr lvl="1"/>
            <a:r>
              <a:rPr lang="en-US" dirty="0" smtClean="0"/>
              <a:t>Nutshell: it’s pretty much impossible to buy plants completely free of insects</a:t>
            </a:r>
          </a:p>
          <a:p>
            <a:r>
              <a:rPr lang="en-US" dirty="0" smtClean="0"/>
              <a:t>If you have bought plants, you will have insects</a:t>
            </a:r>
          </a:p>
          <a:p>
            <a:r>
              <a:rPr lang="en-US" dirty="0" smtClean="0"/>
              <a:t>If you raise plants from seed, the risk is lower but still substantial.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basic principals of successful integrated pest management (IPM) </a:t>
            </a:r>
            <a:r>
              <a:rPr lang="en-US" dirty="0" smtClean="0"/>
              <a:t>include</a:t>
            </a:r>
            <a:r>
              <a:rPr lang="en-US" dirty="0" smtClean="0"/>
              <a:t>:</a:t>
            </a:r>
          </a:p>
          <a:p>
            <a:pPr lvl="1"/>
            <a:r>
              <a:rPr lang="en-US" u="sng" dirty="0" smtClean="0"/>
              <a:t>Inspecting</a:t>
            </a:r>
            <a:r>
              <a:rPr lang="en-US" dirty="0" smtClean="0"/>
              <a:t> </a:t>
            </a:r>
            <a:r>
              <a:rPr lang="en-US" dirty="0" smtClean="0"/>
              <a:t>incoming plants</a:t>
            </a:r>
          </a:p>
          <a:p>
            <a:pPr lvl="1"/>
            <a:r>
              <a:rPr lang="en-US" dirty="0" smtClean="0"/>
              <a:t>Regular</a:t>
            </a:r>
            <a:r>
              <a:rPr lang="en-US" dirty="0" smtClean="0"/>
              <a:t>, consistent </a:t>
            </a:r>
            <a:r>
              <a:rPr lang="en-US" u="sng" dirty="0" smtClean="0"/>
              <a:t>monitoring</a:t>
            </a:r>
          </a:p>
          <a:p>
            <a:pPr lvl="1"/>
            <a:r>
              <a:rPr lang="en-US" dirty="0" smtClean="0"/>
              <a:t>Sound </a:t>
            </a:r>
            <a:r>
              <a:rPr lang="en-US" u="sng" dirty="0" smtClean="0"/>
              <a:t>cultural </a:t>
            </a:r>
            <a:r>
              <a:rPr lang="en-US" u="sng" dirty="0" smtClean="0"/>
              <a:t>practices </a:t>
            </a:r>
            <a:r>
              <a:rPr lang="en-US" dirty="0" smtClean="0"/>
              <a:t>(crop rotation, spacing, etc.)</a:t>
            </a:r>
            <a:endParaRPr lang="en-US" dirty="0" smtClean="0"/>
          </a:p>
          <a:p>
            <a:pPr lvl="1"/>
            <a:r>
              <a:rPr lang="en-US" dirty="0" smtClean="0"/>
              <a:t>Accurate </a:t>
            </a:r>
            <a:r>
              <a:rPr lang="en-US" u="sng" dirty="0" smtClean="0"/>
              <a:t>identification</a:t>
            </a:r>
            <a:r>
              <a:rPr lang="en-US" dirty="0" smtClean="0"/>
              <a:t> of insects, diseases and cultural issues</a:t>
            </a:r>
          </a:p>
          <a:p>
            <a:pPr lvl="1"/>
            <a:r>
              <a:rPr lang="en-US" dirty="0" smtClean="0"/>
              <a:t>Prompt</a:t>
            </a:r>
            <a:r>
              <a:rPr lang="en-US" dirty="0" smtClean="0"/>
              <a:t>, timely pest management </a:t>
            </a:r>
            <a:r>
              <a:rPr lang="en-US" u="sng" dirty="0" smtClean="0"/>
              <a:t>decision-making</a:t>
            </a:r>
          </a:p>
          <a:p>
            <a:pPr lvl="1"/>
            <a:r>
              <a:rPr lang="en-US" u="sng" dirty="0" smtClean="0"/>
              <a:t>Good </a:t>
            </a:r>
            <a:r>
              <a:rPr lang="en-US" u="sng" dirty="0" smtClean="0"/>
              <a:t>communication</a:t>
            </a:r>
            <a:r>
              <a:rPr lang="en-US" dirty="0" smtClean="0"/>
              <a:t> between all members involving in this </a:t>
            </a:r>
            <a:r>
              <a:rPr lang="en-US" dirty="0" smtClean="0"/>
              <a:t>decision-making process </a:t>
            </a:r>
            <a:r>
              <a:rPr lang="en-US" dirty="0" smtClean="0"/>
              <a:t>including scouts, pesticide applicators, managers, owners etc.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Inspection of Plants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most important aspect of IPM is inspection of plants on arrival.  </a:t>
            </a:r>
          </a:p>
          <a:p>
            <a:r>
              <a:rPr lang="en-US" dirty="0" smtClean="0"/>
              <a:t>The entire plant from leaves to roots should be carefully observed. </a:t>
            </a:r>
          </a:p>
          <a:p>
            <a:r>
              <a:rPr lang="en-US" dirty="0" smtClean="0"/>
              <a:t>DO NOT purchase or accept plants that…</a:t>
            </a:r>
          </a:p>
          <a:p>
            <a:pPr lvl="1"/>
            <a:r>
              <a:rPr lang="en-US" dirty="0" smtClean="0"/>
              <a:t>Have rotting roots</a:t>
            </a:r>
          </a:p>
          <a:p>
            <a:pPr lvl="1"/>
            <a:r>
              <a:rPr lang="en-US" dirty="0" smtClean="0"/>
              <a:t>Have viral or bacterial diseases (spotting, mosaic patterns, ringed circles, blotchy spots)</a:t>
            </a:r>
          </a:p>
          <a:p>
            <a:pPr lvl="1"/>
            <a:r>
              <a:rPr lang="en-US" dirty="0" smtClean="0"/>
              <a:t>Have nematodes (microscopic root worms) </a:t>
            </a:r>
          </a:p>
          <a:p>
            <a:pPr lvl="1"/>
            <a:r>
              <a:rPr lang="en-US" dirty="0" smtClean="0"/>
              <a:t>Just plain do not look right!</a:t>
            </a:r>
          </a:p>
          <a:p>
            <a:r>
              <a:rPr lang="en-US" dirty="0" smtClean="0"/>
              <a:t>Quarantine and treat plants on arrival before moving them with others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Select insect-resistant plants </a:t>
            </a:r>
          </a:p>
          <a:p>
            <a:r>
              <a:rPr lang="en-US" dirty="0" smtClean="0"/>
              <a:t>Keep records of what varieties have done the best</a:t>
            </a:r>
          </a:p>
          <a:p>
            <a:r>
              <a:rPr lang="en-US" dirty="0" smtClean="0"/>
              <a:t>Consult extension agents to determine if a plant is considered resistant </a:t>
            </a:r>
          </a:p>
          <a:p>
            <a:r>
              <a:rPr lang="en-US" dirty="0" smtClean="0"/>
              <a:t>Sanitation (next slide)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 - Sanitation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Cleanliness is a key element of prevention. </a:t>
            </a:r>
          </a:p>
          <a:p>
            <a:r>
              <a:rPr lang="en-US" dirty="0" smtClean="0"/>
              <a:t>Remove all dead or dying plant material immediately </a:t>
            </a:r>
          </a:p>
          <a:p>
            <a:pPr lvl="1"/>
            <a:r>
              <a:rPr lang="en-US" dirty="0" smtClean="0"/>
              <a:t>A hospital does not leave dead bodies and cut-off limbs in the hallway; neither should a garden or greenhouse</a:t>
            </a:r>
          </a:p>
          <a:p>
            <a:r>
              <a:rPr lang="en-US" dirty="0" smtClean="0"/>
              <a:t>Keep floors clean, swept, and sprayed down</a:t>
            </a:r>
          </a:p>
          <a:p>
            <a:r>
              <a:rPr lang="en-US" dirty="0" smtClean="0"/>
              <a:t>Prevent standing water (which would encourage the growth of fungus, algae, and some insects)</a:t>
            </a:r>
          </a:p>
          <a:p>
            <a:r>
              <a:rPr lang="en-US" dirty="0" smtClean="0"/>
              <a:t>Regularly disinfect materials and equipment, as well as greenhouse floors </a:t>
            </a:r>
          </a:p>
          <a:p>
            <a:pPr lvl="1"/>
            <a:r>
              <a:rPr lang="en-US" dirty="0" smtClean="0"/>
              <a:t>Soap is very effective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2512</TotalTime>
  <Words>1690</Words>
  <Application>Microsoft Office PowerPoint</Application>
  <PresentationFormat>On-screen Show (4:3)</PresentationFormat>
  <Paragraphs>185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Median</vt:lpstr>
      <vt:lpstr>Integrated Pest Management</vt:lpstr>
      <vt:lpstr>Why Integrated Pest Mgmt (IPM)?</vt:lpstr>
      <vt:lpstr>What is IPM? </vt:lpstr>
      <vt:lpstr>Benefits of IPM</vt:lpstr>
      <vt:lpstr>Background</vt:lpstr>
      <vt:lpstr>Principles</vt:lpstr>
      <vt:lpstr>Inspection of Plants </vt:lpstr>
      <vt:lpstr>Prevention </vt:lpstr>
      <vt:lpstr>Prevention - Sanitation </vt:lpstr>
      <vt:lpstr>Prevention - Monitoring</vt:lpstr>
      <vt:lpstr>Prevention - Record Keeping</vt:lpstr>
      <vt:lpstr>Cultural Practices</vt:lpstr>
      <vt:lpstr>Cultural Practices – Water, Fert. </vt:lpstr>
      <vt:lpstr>Cultural Practices – Temp, Air</vt:lpstr>
      <vt:lpstr>Cultural  - Sanitation </vt:lpstr>
      <vt:lpstr>Cultural – Mechanical, Rotation</vt:lpstr>
      <vt:lpstr>Biological Control </vt:lpstr>
      <vt:lpstr>Pesticides</vt:lpstr>
      <vt:lpstr>Classes of Pesticides</vt:lpstr>
      <vt:lpstr>Pesticide application </vt:lpstr>
      <vt:lpstr>Choice of Pesticides </vt:lpstr>
      <vt:lpstr>Pesticide Considerations </vt:lpstr>
      <vt:lpstr>Pesticide Labels</vt:lpstr>
      <vt:lpstr>Components of a Pesticide Label</vt:lpstr>
      <vt:lpstr>Final Comments on Pesticides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Pest Management</dc:title>
  <dc:creator>Mr. Craig Kohn</dc:creator>
  <cp:lastModifiedBy>Mr. Craig Kohn</cp:lastModifiedBy>
  <cp:revision>10</cp:revision>
  <dcterms:created xsi:type="dcterms:W3CDTF">2010-05-23T17:52:08Z</dcterms:created>
  <dcterms:modified xsi:type="dcterms:W3CDTF">2010-05-25T11:44:42Z</dcterms:modified>
</cp:coreProperties>
</file>