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0" r:id="rId16"/>
    <p:sldId id="271" r:id="rId17"/>
    <p:sldId id="273" r:id="rId18"/>
    <p:sldId id="272" r:id="rId19"/>
    <p:sldId id="274" r:id="rId20"/>
    <p:sldId id="276" r:id="rId21"/>
    <p:sldId id="275" r:id="rId22"/>
    <p:sldId id="278" r:id="rId23"/>
    <p:sldId id="277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90" r:id="rId33"/>
    <p:sldId id="287" r:id="rId34"/>
    <p:sldId id="288" r:id="rId35"/>
    <p:sldId id="289" r:id="rId36"/>
    <p:sldId id="303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4" r:id="rId50"/>
    <p:sldId id="305" r:id="rId51"/>
    <p:sldId id="306" r:id="rId52"/>
    <p:sldId id="307" r:id="rId53"/>
    <p:sldId id="310" r:id="rId54"/>
    <p:sldId id="308" r:id="rId55"/>
    <p:sldId id="309" r:id="rId56"/>
    <p:sldId id="311" r:id="rId57"/>
    <p:sldId id="312" r:id="rId58"/>
    <p:sldId id="315" r:id="rId59"/>
    <p:sldId id="313" r:id="rId60"/>
    <p:sldId id="316" r:id="rId61"/>
    <p:sldId id="317" r:id="rId62"/>
    <p:sldId id="318" r:id="rId63"/>
    <p:sldId id="319" r:id="rId64"/>
    <p:sldId id="321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054B-B3D1-40B9-A804-60B396FD9F2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A144D-28E1-44D2-A2F5-0FE47BA70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BE177-FAAF-4BB4-9AE4-26E33F6B2D42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BE177-FAAF-4BB4-9AE4-26E33F6B2D42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144D-28E1-44D2-A2F5-0FE47BA7068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3E37-36D6-4666-AECE-7FB806314744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590F-7222-48CF-92CF-BDDE51579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3E37-36D6-4666-AECE-7FB806314744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590F-7222-48CF-92CF-BDDE51579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3E37-36D6-4666-AECE-7FB806314744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590F-7222-48CF-92CF-BDDE51579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3E37-36D6-4666-AECE-7FB806314744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590F-7222-48CF-92CF-BDDE51579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3E37-36D6-4666-AECE-7FB806314744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590F-7222-48CF-92CF-BDDE51579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3E37-36D6-4666-AECE-7FB806314744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590F-7222-48CF-92CF-BDDE51579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3E37-36D6-4666-AECE-7FB806314744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590F-7222-48CF-92CF-BDDE51579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3E37-36D6-4666-AECE-7FB806314744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590F-7222-48CF-92CF-BDDE51579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3E37-36D6-4666-AECE-7FB806314744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590F-7222-48CF-92CF-BDDE51579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3E37-36D6-4666-AECE-7FB806314744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590F-7222-48CF-92CF-BDDE51579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3E37-36D6-4666-AECE-7FB806314744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E8590F-7222-48CF-92CF-BDDE515797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4F3E37-36D6-4666-AECE-7FB806314744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E8590F-7222-48CF-92CF-BDDE515797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biomet.ucdavis.edu/frostprotection/Principles%20of%20Frost%20Protection/FP005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Horticultural Responses to Temperature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C. Kohn, Waterford, WI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Turgor Pressure and Cell </a:t>
            </a:r>
            <a:r>
              <a:rPr lang="en-US" dirty="0" err="1" smtClean="0"/>
              <a:t>atm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Turgor pressure can change within the cell as a result of the </a:t>
            </a:r>
            <a:r>
              <a:rPr lang="en-US" dirty="0" err="1" smtClean="0"/>
              <a:t>osmolaric</a:t>
            </a:r>
            <a:r>
              <a:rPr lang="en-US" dirty="0" smtClean="0"/>
              <a:t> conditions around that cell</a:t>
            </a:r>
          </a:p>
          <a:p>
            <a:pPr lvl="2">
              <a:buNone/>
            </a:pPr>
            <a:r>
              <a:rPr lang="en-US" dirty="0" smtClean="0"/>
              <a:t>High </a:t>
            </a:r>
            <a:r>
              <a:rPr lang="en-US" dirty="0" err="1" smtClean="0"/>
              <a:t>osm</a:t>
            </a:r>
            <a:r>
              <a:rPr lang="en-US" dirty="0" smtClean="0"/>
              <a:t> (cell H2O out)		      Low </a:t>
            </a:r>
            <a:r>
              <a:rPr lang="en-US" dirty="0" err="1" smtClean="0"/>
              <a:t>osm</a:t>
            </a:r>
            <a:r>
              <a:rPr lang="en-US" dirty="0" smtClean="0"/>
              <a:t> (cell H2O in)</a:t>
            </a:r>
            <a:endParaRPr lang="en-US" dirty="0"/>
          </a:p>
        </p:txBody>
      </p:sp>
      <p:sp>
        <p:nvSpPr>
          <p:cNvPr id="4" name="Left Bracket 3"/>
          <p:cNvSpPr/>
          <p:nvPr/>
        </p:nvSpPr>
        <p:spPr>
          <a:xfrm rot="16200000">
            <a:off x="681507" y="2772171"/>
            <a:ext cx="3581400" cy="3581400"/>
          </a:xfrm>
          <a:prstGeom prst="leftBracket">
            <a:avLst>
              <a:gd name="adj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04655" y="3388106"/>
            <a:ext cx="3512142" cy="2971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8554" y="3365701"/>
            <a:ext cx="3512142" cy="29718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 rot="16200000">
            <a:off x="5277118" y="2782903"/>
            <a:ext cx="3581400" cy="3581400"/>
          </a:xfrm>
          <a:prstGeom prst="leftBracket">
            <a:avLst>
              <a:gd name="adj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tantebazar.com/imgx/plant_ce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20" t="12824" r="34111" b="1082"/>
          <a:stretch>
            <a:fillRect/>
          </a:stretch>
        </p:blipFill>
        <p:spPr bwMode="auto">
          <a:xfrm rot="591360">
            <a:off x="2000185" y="3843130"/>
            <a:ext cx="1048710" cy="2054088"/>
          </a:xfrm>
          <a:prstGeom prst="rect">
            <a:avLst/>
          </a:prstGeom>
          <a:noFill/>
        </p:spPr>
      </p:pic>
      <p:pic>
        <p:nvPicPr>
          <p:cNvPr id="9" name="Picture 2" descr="http://www.tantebazar.com/imgx/plant_ce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20" t="12824" r="34111" b="1082"/>
          <a:stretch>
            <a:fillRect/>
          </a:stretch>
        </p:blipFill>
        <p:spPr bwMode="auto">
          <a:xfrm rot="591360">
            <a:off x="6565559" y="3902764"/>
            <a:ext cx="1048710" cy="205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Turgor Pressure &amp;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example, imagine you have packed a salad for lunch.</a:t>
            </a:r>
          </a:p>
          <a:p>
            <a:r>
              <a:rPr lang="en-US" dirty="0" smtClean="0"/>
              <a:t>If you pour salty salad dressing on your salad before you leave, what will happen to the salad? </a:t>
            </a:r>
          </a:p>
          <a:p>
            <a:pPr lvl="1"/>
            <a:r>
              <a:rPr lang="en-US" dirty="0" smtClean="0"/>
              <a:t>Well, when lunch comes, you lettuce will be a disgusting, </a:t>
            </a:r>
            <a:r>
              <a:rPr lang="en-US" dirty="0" err="1" smtClean="0"/>
              <a:t>limpy</a:t>
            </a:r>
            <a:r>
              <a:rPr lang="en-US" dirty="0" smtClean="0"/>
              <a:t> mush </a:t>
            </a:r>
          </a:p>
          <a:p>
            <a:r>
              <a:rPr lang="en-US" dirty="0" smtClean="0"/>
              <a:t>If you pour your salad dressing on right before you eat it, your salad will still be crisp and crunchy </a:t>
            </a:r>
          </a:p>
          <a:p>
            <a:r>
              <a:rPr lang="en-US" dirty="0" smtClean="0"/>
              <a:t>The salt in the salad dressing sucks the water out of the lettuce leaf cells, causing them to collapse</a:t>
            </a:r>
          </a:p>
          <a:p>
            <a:r>
              <a:rPr lang="en-US" dirty="0" smtClean="0"/>
              <a:t>Turgor pressure makes lettuce crisp and juicy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4: </a:t>
            </a:r>
            <a:r>
              <a:rPr lang="en-US" dirty="0" err="1" smtClean="0"/>
              <a:t>Plasmolysis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Plasmolysis</a:t>
            </a:r>
            <a:r>
              <a:rPr lang="en-US" dirty="0" smtClean="0"/>
              <a:t>: if a cell is placed in a highly concentrated solution (hypertonic), water moves out of the cell, causing it to shrink and lyse (burst).</a:t>
            </a:r>
          </a:p>
          <a:p>
            <a:pPr lvl="1"/>
            <a:r>
              <a:rPr lang="en-US" u="sng" dirty="0" err="1" smtClean="0"/>
              <a:t>Lysis</a:t>
            </a:r>
            <a:r>
              <a:rPr lang="en-US" u="sng" dirty="0" smtClean="0"/>
              <a:t>:</a:t>
            </a:r>
            <a:r>
              <a:rPr lang="en-US" dirty="0" smtClean="0"/>
              <a:t> bursting a cell; </a:t>
            </a:r>
            <a:r>
              <a:rPr lang="en-US" i="1" u="sng" dirty="0" smtClean="0"/>
              <a:t>Lysol</a:t>
            </a:r>
            <a:r>
              <a:rPr lang="en-US" i="1" dirty="0" smtClean="0"/>
              <a:t> kills bacteria by bursting it</a:t>
            </a:r>
            <a:endParaRPr lang="en-US" i="1" u="sng" dirty="0" smtClean="0"/>
          </a:p>
          <a:p>
            <a:r>
              <a:rPr lang="en-US" dirty="0" err="1" smtClean="0"/>
              <a:t>Deplasmolysis</a:t>
            </a:r>
            <a:r>
              <a:rPr lang="en-US" dirty="0" smtClean="0"/>
              <a:t>: if a cell is placed in a diluted solution (hypotonic), water moves into the cell, causing it to swell. </a:t>
            </a:r>
          </a:p>
          <a:p>
            <a:endParaRPr lang="en-US" dirty="0" smtClean="0"/>
          </a:p>
          <a:p>
            <a:r>
              <a:rPr lang="en-US" dirty="0" smtClean="0"/>
              <a:t>Salty Drink: </a:t>
            </a:r>
            <a:r>
              <a:rPr lang="en-US" i="1" dirty="0" smtClean="0"/>
              <a:t>cells shrink</a:t>
            </a:r>
            <a:r>
              <a:rPr lang="en-US" dirty="0" smtClean="0"/>
              <a:t> - </a:t>
            </a:r>
            <a:r>
              <a:rPr lang="en-US" dirty="0" err="1" smtClean="0"/>
              <a:t>plasmolysis</a:t>
            </a:r>
            <a:endParaRPr lang="en-US" dirty="0" smtClean="0"/>
          </a:p>
          <a:p>
            <a:r>
              <a:rPr lang="en-US" dirty="0" smtClean="0"/>
              <a:t>Pure &amp; Clear: </a:t>
            </a:r>
            <a:r>
              <a:rPr lang="en-US" i="1" dirty="0" smtClean="0"/>
              <a:t>cells swell - </a:t>
            </a:r>
            <a:r>
              <a:rPr lang="en-US" dirty="0" err="1" smtClean="0"/>
              <a:t>deplasmolysis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Hyper, Hypo, and </a:t>
            </a:r>
            <a:r>
              <a:rPr lang="en-US" dirty="0" err="1" smtClean="0"/>
              <a:t>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Hypertonic</a:t>
            </a:r>
            <a:r>
              <a:rPr lang="en-US" dirty="0" smtClean="0"/>
              <a:t> solution = hyper concentrated outside </a:t>
            </a:r>
          </a:p>
          <a:p>
            <a:r>
              <a:rPr lang="en-US" u="sng" dirty="0" smtClean="0"/>
              <a:t>Isotonic</a:t>
            </a:r>
            <a:r>
              <a:rPr lang="en-US" dirty="0" smtClean="0"/>
              <a:t> solution = same concentration inside and out</a:t>
            </a:r>
          </a:p>
          <a:p>
            <a:r>
              <a:rPr lang="en-US" u="sng" dirty="0" smtClean="0"/>
              <a:t>Hypotonic</a:t>
            </a:r>
            <a:r>
              <a:rPr lang="en-US" dirty="0" smtClean="0"/>
              <a:t> solution = low concentration outside</a:t>
            </a:r>
            <a:endParaRPr lang="en-US" dirty="0"/>
          </a:p>
        </p:txBody>
      </p:sp>
      <p:pic>
        <p:nvPicPr>
          <p:cNvPr id="6146" name="Picture 2" descr="http://img2.tfd.com/wiki/a/ab/618px-Turgor_pressure_on_plant_cells_dia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67" y="3400024"/>
            <a:ext cx="8606889" cy="3398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leavingbio.net/Cell%20Structure_files/Cell%20Structure_files/image007.jpg"/>
          <p:cNvPicPr>
            <a:picLocks noChangeAspect="1" noChangeArrowheads="1"/>
          </p:cNvPicPr>
          <p:nvPr/>
        </p:nvPicPr>
        <p:blipFill>
          <a:blip r:embed="rId3" cstate="print"/>
          <a:srcRect r="43715"/>
          <a:stretch>
            <a:fillRect/>
          </a:stretch>
        </p:blipFill>
        <p:spPr bwMode="auto">
          <a:xfrm>
            <a:off x="4789764" y="1392701"/>
            <a:ext cx="4354236" cy="454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5: Vacuoles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168" y="1935480"/>
            <a:ext cx="4406345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Plants do not have kidneys or livers to process their cellular waste </a:t>
            </a:r>
          </a:p>
          <a:p>
            <a:r>
              <a:rPr lang="en-US" dirty="0" smtClean="0"/>
              <a:t>To eliminate this waste and prevent it from reaching levels of toxicity, each plant cell has a large central vacuole. </a:t>
            </a:r>
          </a:p>
          <a:p>
            <a:r>
              <a:rPr lang="en-US" dirty="0" smtClean="0"/>
              <a:t>The plant vacuole comprises roughly 80% of the cell volume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more about vacuoles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central vacuole is enclosed by a membrane called the </a:t>
            </a:r>
            <a:r>
              <a:rPr lang="en-US" u="sng" dirty="0" err="1" smtClean="0"/>
              <a:t>tonoplast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fluid inside the vacuole  is called the </a:t>
            </a:r>
            <a:r>
              <a:rPr lang="en-US" u="sng" dirty="0" smtClean="0"/>
              <a:t>cell sap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color of some flowers, the smell and flavor of fruits, veggies, and berries, and the taste of many plants comes from the cell sap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the Vacuole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Storage</a:t>
            </a:r>
            <a:r>
              <a:rPr lang="en-US" dirty="0" smtClean="0"/>
              <a:t> – not just for waste, but also for salts, minerals, nutrients, pigments, proteins, and others.</a:t>
            </a:r>
          </a:p>
          <a:p>
            <a:r>
              <a:rPr lang="en-US" u="sng" dirty="0" smtClean="0"/>
              <a:t>Growth</a:t>
            </a:r>
            <a:r>
              <a:rPr lang="en-US" dirty="0" smtClean="0"/>
              <a:t> – the vacuole is a catch-all and materials can be retrieved if needed </a:t>
            </a:r>
          </a:p>
          <a:p>
            <a:r>
              <a:rPr lang="en-US" u="sng" dirty="0" smtClean="0"/>
              <a:t>Structure</a:t>
            </a:r>
            <a:r>
              <a:rPr lang="en-US" dirty="0" smtClean="0"/>
              <a:t> – osmolarity and osmosis cause the vacuole to swell, preventing wilting </a:t>
            </a:r>
          </a:p>
          <a:p>
            <a:r>
              <a:rPr lang="en-US" u="sng" dirty="0" smtClean="0"/>
              <a:t>Regulation</a:t>
            </a:r>
            <a:r>
              <a:rPr lang="en-US" dirty="0" smtClean="0"/>
              <a:t> – the vacuole can assist in regulating the rigidity of the cell and change the osmotic pressure </a:t>
            </a:r>
          </a:p>
          <a:p>
            <a:r>
              <a:rPr lang="en-US" u="sng" dirty="0" smtClean="0"/>
              <a:t>Defense</a:t>
            </a:r>
            <a:r>
              <a:rPr lang="en-US" dirty="0" smtClean="0"/>
              <a:t> – toxins and bitter-tasting compounds  that protect a plant from predation can be found here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Fact 1: plant membranes are lined with protein channels that are selective</a:t>
            </a:r>
          </a:p>
          <a:p>
            <a:r>
              <a:rPr lang="en-US" dirty="0" smtClean="0"/>
              <a:t>Fact 2: plant cells are affected by osmolarity (how concentrated a solution is) and osmolarity (water moves from low conc. to high conc.)</a:t>
            </a:r>
          </a:p>
          <a:p>
            <a:r>
              <a:rPr lang="en-US" dirty="0" smtClean="0"/>
              <a:t>Fact 3: the movement of water into cells due to osmolarity and osmosis creates a turgor pressure inside the cell of 11 </a:t>
            </a:r>
            <a:r>
              <a:rPr lang="en-US" dirty="0" err="1" smtClean="0"/>
              <a:t>atm</a:t>
            </a:r>
            <a:endParaRPr lang="en-US" dirty="0" smtClean="0"/>
          </a:p>
          <a:p>
            <a:r>
              <a:rPr lang="en-US" dirty="0" smtClean="0"/>
              <a:t>Fact 4: when a cell is immersed in highly concentrated water, it shrinks as water is pulled out – </a:t>
            </a:r>
            <a:r>
              <a:rPr lang="en-US" dirty="0" err="1" smtClean="0"/>
              <a:t>plasmolysis</a:t>
            </a:r>
            <a:endParaRPr lang="en-US" dirty="0" smtClean="0"/>
          </a:p>
          <a:p>
            <a:r>
              <a:rPr lang="en-US" dirty="0" smtClean="0"/>
              <a:t>Fact 5: the plant’s storage organ, the vacuole, can regulate turgor pressure to keep it at 11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wait, isn’t this about temp?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might wonder when </a:t>
            </a:r>
            <a:r>
              <a:rPr lang="en-US" i="1" dirty="0" smtClean="0"/>
              <a:t>temperature</a:t>
            </a:r>
            <a:r>
              <a:rPr lang="en-US" dirty="0" smtClean="0"/>
              <a:t> will make its way into our discussion about plants and temperature </a:t>
            </a:r>
          </a:p>
          <a:p>
            <a:r>
              <a:rPr lang="en-US" dirty="0" smtClean="0"/>
              <a:t>Well, here it is…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Responses to Freezing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On a chilly night, cooling temperatures will cause the following changes to a plant cell…</a:t>
            </a:r>
          </a:p>
          <a:p>
            <a:pPr lvl="1"/>
            <a:r>
              <a:rPr lang="en-US" dirty="0" smtClean="0"/>
              <a:t>Protein pumps require energy; plant cells will be less able to build up the osmolarity of plant cells, reducing turgor pressure</a:t>
            </a:r>
          </a:p>
          <a:p>
            <a:pPr lvl="1"/>
            <a:r>
              <a:rPr lang="en-US" dirty="0" smtClean="0"/>
              <a:t>The vacuoles will begin to shrink as they are less able to increase the osmolarity inside the cell</a:t>
            </a:r>
          </a:p>
          <a:p>
            <a:pPr lvl="1"/>
            <a:r>
              <a:rPr lang="en-US" dirty="0" smtClean="0"/>
              <a:t>As ice crystals form inside the cell, water will be drawn out of the vacuole and into the ice causing </a:t>
            </a:r>
            <a:r>
              <a:rPr lang="en-US" dirty="0" err="1" smtClean="0"/>
              <a:t>plasmolysis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Ice also acts like a </a:t>
            </a:r>
            <a:r>
              <a:rPr lang="en-US" i="1" dirty="0" smtClean="0"/>
              <a:t>monkey wrench </a:t>
            </a:r>
            <a:r>
              <a:rPr lang="en-US" dirty="0" smtClean="0"/>
              <a:t>in the delicate machinery of the inside of a plant cell </a:t>
            </a:r>
          </a:p>
          <a:p>
            <a:pPr lvl="1"/>
            <a:r>
              <a:rPr lang="en-US" dirty="0" smtClean="0"/>
              <a:t>Finally, ice formation will cause the cell to lyse, interrupting the flow of water through the plant via the xylem tubes</a:t>
            </a:r>
          </a:p>
          <a:p>
            <a:pPr lvl="2"/>
            <a:r>
              <a:rPr lang="en-US" dirty="0" smtClean="0"/>
              <a:t>The water column inside the plant will be interrupted, causing irreparable damage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Mother’s Roses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“As a kid, I can distinctly remember that when September came, my mother would begin covering her rosebushes at night with plastic sheeting. While I appreciated her commitment to her rosebushes, I couldn’t help but shake my head at the stupidity of my mother.  After all, how could a thin, plastic sheet protect those flowers from 30-degree weather?  I guess I just realized that sometimes, you just have to let parents learn from their mistakes.  The problem was, this always worked!”</a:t>
            </a:r>
            <a:r>
              <a:rPr lang="en-US" dirty="0" smtClean="0"/>
              <a:t>	- the teenage Mr. Kohn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Irreparable Frost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935479"/>
            <a:ext cx="8603088" cy="47228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While plants can tolerate chilling or freezing to varying extents, at low enough temperatures all face the following outcomes as water is pulled out of the cell </a:t>
            </a:r>
          </a:p>
          <a:p>
            <a:pPr lvl="1"/>
            <a:r>
              <a:rPr lang="en-US" dirty="0" smtClean="0"/>
              <a:t>Protein Pump Shutdown </a:t>
            </a:r>
          </a:p>
          <a:p>
            <a:pPr lvl="1"/>
            <a:r>
              <a:rPr lang="en-US" dirty="0" smtClean="0"/>
              <a:t>Lost Turgor Pressure (as water moves out of the cell to form ice – frost damage is dehydration damage) </a:t>
            </a:r>
          </a:p>
          <a:p>
            <a:pPr lvl="1"/>
            <a:r>
              <a:rPr lang="en-US" dirty="0" smtClean="0"/>
              <a:t>Buildup of toxicity – as water is lost, concentration of waste increases inside the cell</a:t>
            </a:r>
          </a:p>
          <a:p>
            <a:pPr lvl="1"/>
            <a:r>
              <a:rPr lang="en-US" dirty="0" smtClean="0"/>
              <a:t>Interrupted cell function and stopped cell metabolism</a:t>
            </a:r>
          </a:p>
          <a:p>
            <a:pPr lvl="1"/>
            <a:r>
              <a:rPr lang="en-US" dirty="0" smtClean="0"/>
              <a:t>Cell damage from the cell membrane pulling away from the cell wall during </a:t>
            </a:r>
            <a:r>
              <a:rPr lang="en-US" dirty="0" err="1" smtClean="0"/>
              <a:t>plasmoylsis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Cell </a:t>
            </a:r>
            <a:r>
              <a:rPr lang="en-US" dirty="0" err="1" smtClean="0"/>
              <a:t>lysis</a:t>
            </a:r>
            <a:r>
              <a:rPr lang="en-US" dirty="0" smtClean="0"/>
              <a:t> (rupture) and cell death</a:t>
            </a:r>
          </a:p>
          <a:p>
            <a:pPr lvl="1"/>
            <a:r>
              <a:rPr lang="en-US" dirty="0" smtClean="0"/>
              <a:t>Disrupted water flow via the xylem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 descr="http://weblogs.baltimoresun.com/features/gardening/frozencole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35" y="-24541"/>
            <a:ext cx="4920624" cy="6556991"/>
          </a:xfrm>
          <a:prstGeom prst="rect">
            <a:avLst/>
          </a:prstGeom>
          <a:noFill/>
        </p:spPr>
      </p:pic>
      <p:pic>
        <p:nvPicPr>
          <p:cNvPr id="44038" name="Picture 6" descr="http://faculty.southwest.tn.edu/jiwilliams/plasmolysis.gif"/>
          <p:cNvPicPr>
            <a:picLocks noChangeAspect="1" noChangeArrowheads="1"/>
          </p:cNvPicPr>
          <p:nvPr/>
        </p:nvPicPr>
        <p:blipFill>
          <a:blip r:embed="rId4" cstate="print"/>
          <a:srcRect l="15365" t="14912" r="23544" b="45297"/>
          <a:stretch>
            <a:fillRect/>
          </a:stretch>
        </p:blipFill>
        <p:spPr bwMode="auto">
          <a:xfrm>
            <a:off x="3590393" y="4146997"/>
            <a:ext cx="5553607" cy="2711003"/>
          </a:xfrm>
          <a:prstGeom prst="rect">
            <a:avLst/>
          </a:prstGeom>
          <a:noFill/>
        </p:spPr>
      </p:pic>
      <p:pic>
        <p:nvPicPr>
          <p:cNvPr id="44040" name="Picture 8" descr="http://science.exeter.edu/jekstrom/Teach/Biology/Elodea/JPEG/ELODEA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0702" y="1429555"/>
            <a:ext cx="3621479" cy="2711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007" y="227565"/>
            <a:ext cx="350949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Frost Damage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Adaptations to Chilling and Freezing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C. Kohn, Waterford, WI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could we…?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Could we ever have banana plantations or groves of oranges here in Wisconsin?</a:t>
            </a:r>
          </a:p>
          <a:p>
            <a:pPr lvl="1"/>
            <a:r>
              <a:rPr lang="en-US" dirty="0" smtClean="0"/>
              <a:t>Probably not</a:t>
            </a:r>
          </a:p>
          <a:p>
            <a:r>
              <a:rPr lang="en-US" dirty="0" smtClean="0"/>
              <a:t>So why is it that we do have oodles of apple orchards, cherry trees, and even peaches?</a:t>
            </a:r>
          </a:p>
          <a:p>
            <a:r>
              <a:rPr lang="en-US" dirty="0" smtClean="0"/>
              <a:t>Where are these crops located in Wisconsin?</a:t>
            </a:r>
          </a:p>
          <a:p>
            <a:r>
              <a:rPr lang="en-US" dirty="0" smtClean="0"/>
              <a:t>Why is Door County most famous for these crops? </a:t>
            </a:r>
          </a:p>
          <a:p>
            <a:r>
              <a:rPr lang="en-US" dirty="0" smtClean="0"/>
              <a:t>Why is it that an apple tree can survive cold Midwestern winters but a banana can’t survive in the fridge?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Acclimation vs. Deacclimation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Through natural selection, plants in high latitudes and developed cellular responses to cold weather that enable them to tolerate or avoid cold weather</a:t>
            </a:r>
          </a:p>
          <a:p>
            <a:r>
              <a:rPr lang="en-US" u="sng" dirty="0" smtClean="0"/>
              <a:t>Acclimation</a:t>
            </a:r>
            <a:r>
              <a:rPr lang="en-US" dirty="0" smtClean="0"/>
              <a:t>: a plant’s transition from sensitive to hardy (usually in fall, or when moved from a greenhouse)</a:t>
            </a:r>
          </a:p>
          <a:p>
            <a:r>
              <a:rPr lang="en-US" u="sng" dirty="0" smtClean="0"/>
              <a:t>Deacclimation</a:t>
            </a:r>
            <a:r>
              <a:rPr lang="en-US" dirty="0" smtClean="0"/>
              <a:t>: a plant’s transition from hardy to sensitive  (usually in summer)</a:t>
            </a:r>
          </a:p>
          <a:p>
            <a:pPr lvl="1"/>
            <a:r>
              <a:rPr lang="en-US" dirty="0" smtClean="0"/>
              <a:t>Deacclimation is faster than acclimation, which is why an extended spring thaw is very bad – takes longer to become hardy again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1: High </a:t>
            </a:r>
            <a:r>
              <a:rPr lang="en-US" dirty="0" err="1" smtClean="0"/>
              <a:t>osm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osmolarity (high </a:t>
            </a:r>
            <a:r>
              <a:rPr lang="en-US" dirty="0" err="1" smtClean="0"/>
              <a:t>conc</a:t>
            </a:r>
            <a:r>
              <a:rPr lang="en-US" dirty="0" smtClean="0"/>
              <a:t>) </a:t>
            </a:r>
            <a:r>
              <a:rPr lang="en-US" i="1" dirty="0" smtClean="0"/>
              <a:t>lowers</a:t>
            </a:r>
            <a:r>
              <a:rPr lang="en-US" dirty="0" smtClean="0"/>
              <a:t> the freezing and boiling temperatures </a:t>
            </a:r>
          </a:p>
          <a:p>
            <a:pPr lvl="1"/>
            <a:r>
              <a:rPr lang="en-US" dirty="0" smtClean="0"/>
              <a:t>e.g. if you want your pasta to boil quicker, add salt to it</a:t>
            </a:r>
          </a:p>
          <a:p>
            <a:pPr lvl="1"/>
            <a:r>
              <a:rPr lang="en-US" dirty="0" smtClean="0"/>
              <a:t>e. g. if you want to melt ice on your sidewalk, you add salt</a:t>
            </a:r>
          </a:p>
          <a:p>
            <a:r>
              <a:rPr lang="en-US" dirty="0" smtClean="0"/>
              <a:t>A high solute concentration increases the atmospheric pressure, and this makes it so that a lower temperature is needed for ice to form.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2: Super Cooling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Ice forms when water gets below freezing, right?</a:t>
            </a:r>
          </a:p>
          <a:p>
            <a:r>
              <a:rPr lang="en-US" dirty="0" smtClean="0"/>
              <a:t>WRONG!</a:t>
            </a:r>
          </a:p>
          <a:p>
            <a:r>
              <a:rPr lang="en-US" dirty="0" smtClean="0"/>
              <a:t>Ice forms when </a:t>
            </a:r>
            <a:r>
              <a:rPr lang="en-US" i="1" u="sng" dirty="0" smtClean="0"/>
              <a:t>impure</a:t>
            </a:r>
            <a:r>
              <a:rPr lang="en-US" dirty="0" smtClean="0"/>
              <a:t> water gets below freezing!</a:t>
            </a:r>
          </a:p>
          <a:p>
            <a:r>
              <a:rPr lang="en-US" dirty="0" smtClean="0"/>
              <a:t>Pure water can be cooled to -40 F/C before it will freeze!</a:t>
            </a:r>
          </a:p>
          <a:p>
            <a:pPr lvl="1"/>
            <a:r>
              <a:rPr lang="en-US" dirty="0" smtClean="0"/>
              <a:t>-40 is the same in both F and 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Ice needs something to ‘hold onto’ in order for crystals to form. </a:t>
            </a:r>
          </a:p>
          <a:p>
            <a:pPr lvl="1"/>
            <a:r>
              <a:rPr lang="en-US" dirty="0" smtClean="0"/>
              <a:t>This ‘something’ for ice to form is called a </a:t>
            </a:r>
            <a:r>
              <a:rPr lang="en-US" u="sng" dirty="0" err="1" smtClean="0"/>
              <a:t>nucleator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Without any impurities, ice will not form at temperatures above -40.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1 and 2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Inside the cell, high </a:t>
            </a:r>
            <a:r>
              <a:rPr lang="en-US" dirty="0" err="1" smtClean="0"/>
              <a:t>osm</a:t>
            </a:r>
            <a:r>
              <a:rPr lang="en-US" dirty="0" smtClean="0"/>
              <a:t> lowers the freezing point at which ice would form because of increased </a:t>
            </a:r>
            <a:r>
              <a:rPr lang="en-US" dirty="0" err="1" smtClean="0"/>
              <a:t>atms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Outside the cell, pure water can remain ice-free up to a temperature as low as -40 because of an absence of nucleators</a:t>
            </a:r>
          </a:p>
          <a:p>
            <a:pPr lvl="1"/>
            <a:r>
              <a:rPr lang="en-US" dirty="0" smtClean="0"/>
              <a:t>For example, the newly formed leaf buds in fall are kept ice-free by the pure water around them within the bud structure </a:t>
            </a:r>
          </a:p>
          <a:p>
            <a:r>
              <a:rPr lang="en-US" dirty="0" smtClean="0"/>
              <a:t>Both hypertonic water and pure water have lowered freezing points, but for different reasons</a:t>
            </a:r>
          </a:p>
          <a:p>
            <a:pPr lvl="1"/>
            <a:r>
              <a:rPr lang="en-US" dirty="0" smtClean="0"/>
              <a:t>I know, weird!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3: Osmotic Alterations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plants survive the cold by tolerating the formation of ice inside the cell, but limit the loss of water from the cell</a:t>
            </a:r>
          </a:p>
          <a:p>
            <a:r>
              <a:rPr lang="en-US" dirty="0" smtClean="0"/>
              <a:t>By pumping up the </a:t>
            </a:r>
            <a:r>
              <a:rPr lang="en-US" dirty="0" err="1" smtClean="0"/>
              <a:t>osmolaric</a:t>
            </a:r>
            <a:r>
              <a:rPr lang="en-US" dirty="0" smtClean="0"/>
              <a:t> concentration of the cells ‘innards’, it can reduce the loss of water caused by freeze-induced dehydration</a:t>
            </a:r>
          </a:p>
          <a:p>
            <a:pPr lvl="1"/>
            <a:r>
              <a:rPr lang="en-US" dirty="0" smtClean="0"/>
              <a:t>This can be via salts, sugars, or other solutes</a:t>
            </a:r>
          </a:p>
          <a:p>
            <a:pPr lvl="1"/>
            <a:r>
              <a:rPr lang="en-US" dirty="0" smtClean="0"/>
              <a:t>For example, some frost-tolerant crops become sweeter with cold weather because of Strategy 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fz-juelich.de/isb/isb-1/datapool/page/28/Figure1-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732" y="3664025"/>
            <a:ext cx="4053268" cy="31939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4: Membrane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mentioned earlier that protein pumps can shut down if the lipid cell membrane freezes (solidifies) </a:t>
            </a:r>
          </a:p>
          <a:p>
            <a:r>
              <a:rPr lang="en-US" dirty="0" smtClean="0"/>
              <a:t>Quick Biology Review: the membrane of living cells is called a ‘phospholipid bilayer’ </a:t>
            </a:r>
          </a:p>
          <a:p>
            <a:r>
              <a:rPr lang="en-US" dirty="0" smtClean="0"/>
              <a:t>This simply means that the </a:t>
            </a:r>
            <a:br>
              <a:rPr lang="en-US" dirty="0" smtClean="0"/>
            </a:br>
            <a:r>
              <a:rPr lang="en-US" dirty="0" smtClean="0"/>
              <a:t>cell membrane is double-layered</a:t>
            </a:r>
            <a:br>
              <a:rPr lang="en-US" dirty="0" smtClean="0"/>
            </a:br>
            <a:r>
              <a:rPr lang="en-US" dirty="0" smtClean="0"/>
              <a:t>with phosphate heads on the </a:t>
            </a:r>
            <a:br>
              <a:rPr lang="en-US" dirty="0" smtClean="0"/>
            </a:br>
            <a:r>
              <a:rPr lang="en-US" dirty="0" smtClean="0"/>
              <a:t>outside and lipid tails on </a:t>
            </a:r>
            <a:br>
              <a:rPr lang="en-US" dirty="0" smtClean="0"/>
            </a:br>
            <a:r>
              <a:rPr lang="en-US" dirty="0" smtClean="0"/>
              <a:t>the inside.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wait a minute…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we clearly have some inconsistencies here…here’s a couple questions to consider:</a:t>
            </a:r>
          </a:p>
          <a:p>
            <a:pPr lvl="1"/>
            <a:r>
              <a:rPr lang="en-US" dirty="0" smtClean="0"/>
              <a:t>Why is it that sometimes a plant will suffer frost damage at temperatures above freezing (e.g. 36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 is it that ice can melt at sub-freezing temperatures?</a:t>
            </a:r>
          </a:p>
          <a:p>
            <a:pPr lvl="2"/>
            <a:r>
              <a:rPr lang="en-US" dirty="0" smtClean="0"/>
              <a:t>E.g. on the roof of your house or on a salted-sidewalk</a:t>
            </a:r>
          </a:p>
          <a:p>
            <a:pPr lvl="1"/>
            <a:r>
              <a:rPr lang="en-US" dirty="0" smtClean="0"/>
              <a:t>Why are some plants better at surviving frost than others? </a:t>
            </a:r>
          </a:p>
          <a:p>
            <a:pPr lvl="1"/>
            <a:r>
              <a:rPr lang="en-US" dirty="0" smtClean="0"/>
              <a:t>If plants aren’t ‘warm-blooded’, how can they survive in winter when cold-blooded animals have to </a:t>
            </a:r>
            <a:r>
              <a:rPr lang="en-US" dirty="0" err="1" smtClean="0"/>
              <a:t>hiberate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Do plants hibernate?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yellowtang.org/images/saturated_unsaturat_c_la_784.jpg"/>
          <p:cNvPicPr>
            <a:picLocks noChangeAspect="1" noChangeArrowheads="1"/>
          </p:cNvPicPr>
          <p:nvPr/>
        </p:nvPicPr>
        <p:blipFill>
          <a:blip r:embed="rId3" cstate="print"/>
          <a:srcRect l="43951"/>
          <a:stretch>
            <a:fillRect/>
          </a:stretch>
        </p:blipFill>
        <p:spPr bwMode="auto">
          <a:xfrm>
            <a:off x="4675523" y="2013934"/>
            <a:ext cx="4468477" cy="4457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Unsaturated vs. Saturated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4668592" cy="471001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we talk about a ‘saturated fat’, we mean that the fat molecules have the maximum amount of hydrogen </a:t>
            </a:r>
          </a:p>
          <a:p>
            <a:pPr lvl="1"/>
            <a:r>
              <a:rPr lang="en-US" dirty="0" smtClean="0"/>
              <a:t>They are saturated with hydrogen molecules</a:t>
            </a:r>
          </a:p>
          <a:p>
            <a:r>
              <a:rPr lang="en-US" dirty="0" smtClean="0"/>
              <a:t>If we replace some of the hydrogen in the lipid (fat or oil) with double bonds in the carbon, the molecules form a “kink” </a:t>
            </a:r>
          </a:p>
          <a:p>
            <a:r>
              <a:rPr lang="en-US" dirty="0" smtClean="0"/>
              <a:t>More kinks = more fluidity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113691" y="1944710"/>
            <a:ext cx="643943" cy="721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7785279" y="1706450"/>
            <a:ext cx="1223493" cy="51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Kinked Unsaturated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should be familiar to you </a:t>
            </a:r>
          </a:p>
          <a:p>
            <a:pPr lvl="1"/>
            <a:r>
              <a:rPr lang="en-US" dirty="0" smtClean="0"/>
              <a:t>Animal fats tend to be solid at room temp because they are usually found at body temperature (e.g. butter)</a:t>
            </a:r>
          </a:p>
          <a:p>
            <a:pPr lvl="2"/>
            <a:r>
              <a:rPr lang="en-US" dirty="0" smtClean="0"/>
              <a:t>This is also true for warm weather plants</a:t>
            </a:r>
          </a:p>
          <a:p>
            <a:pPr lvl="1"/>
            <a:r>
              <a:rPr lang="en-US" dirty="0" smtClean="0"/>
              <a:t>Cold weather plants tend to have unsaturated fat because they need to be kinked to prevent solidification </a:t>
            </a:r>
          </a:p>
          <a:p>
            <a:pPr lvl="2"/>
            <a:r>
              <a:rPr lang="en-US" dirty="0" smtClean="0"/>
              <a:t>E.g. Vegetable oil is a liquid at room temperature </a:t>
            </a:r>
          </a:p>
          <a:p>
            <a:r>
              <a:rPr lang="en-US" dirty="0" smtClean="0"/>
              <a:t>Solidification basically ‘freezes’ the cell and stops the cell metabolism</a:t>
            </a:r>
          </a:p>
          <a:p>
            <a:r>
              <a:rPr lang="en-US" dirty="0" smtClean="0"/>
              <a:t>The kinked unsaturated lipids prevent this from happening by maintaining a liquid state at low temps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5: </a:t>
            </a:r>
            <a:r>
              <a:rPr lang="en-US" dirty="0" err="1" smtClean="0"/>
              <a:t>Cutin</a:t>
            </a:r>
            <a:r>
              <a:rPr lang="en-US" dirty="0" smtClean="0"/>
              <a:t> Wax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probably remember that the cuticle is the outer layer of the epidermis that produces </a:t>
            </a:r>
            <a:r>
              <a:rPr lang="en-US" dirty="0" err="1" smtClean="0"/>
              <a:t>cutin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Cutin</a:t>
            </a:r>
            <a:r>
              <a:rPr lang="en-US" dirty="0" smtClean="0"/>
              <a:t> is a waxy layer that prevents the plant from dehydration and disease </a:t>
            </a:r>
          </a:p>
          <a:p>
            <a:r>
              <a:rPr lang="en-US" dirty="0" smtClean="0"/>
              <a:t>An increased </a:t>
            </a:r>
            <a:r>
              <a:rPr lang="en-US" dirty="0" err="1" smtClean="0"/>
              <a:t>cutin</a:t>
            </a:r>
            <a:r>
              <a:rPr lang="en-US" dirty="0" smtClean="0"/>
              <a:t> layer will reduce the damage caused to a plant by chilling and freezing by preventing water loss</a:t>
            </a:r>
          </a:p>
          <a:p>
            <a:pPr lvl="1"/>
            <a:r>
              <a:rPr lang="en-US" dirty="0" smtClean="0"/>
              <a:t>Again, frost damage is dehydration damage</a:t>
            </a:r>
          </a:p>
          <a:p>
            <a:r>
              <a:rPr lang="en-US" dirty="0" smtClean="0"/>
              <a:t>Plants exposed to cool weather have more waxy </a:t>
            </a:r>
            <a:r>
              <a:rPr lang="en-US" dirty="0" err="1" smtClean="0"/>
              <a:t>cutin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Strategy 1: High intercellular osmolarity = high </a:t>
            </a:r>
            <a:r>
              <a:rPr lang="en-US" dirty="0" err="1" smtClean="0"/>
              <a:t>atm</a:t>
            </a:r>
            <a:r>
              <a:rPr lang="en-US" dirty="0" smtClean="0"/>
              <a:t> = reduced freezing temperature </a:t>
            </a:r>
          </a:p>
          <a:p>
            <a:r>
              <a:rPr lang="en-US" dirty="0" smtClean="0"/>
              <a:t>Strategy 2: Absence of nucleators (pure water) outside the cells = reduced freezing temperature (to -40 degrees)</a:t>
            </a:r>
          </a:p>
          <a:p>
            <a:r>
              <a:rPr lang="en-US" dirty="0" smtClean="0"/>
              <a:t>Strategy 3: Osmotic alterations = reduced loss of water to ice (e.g. Snow peas sweeten after each frost)</a:t>
            </a:r>
          </a:p>
          <a:p>
            <a:r>
              <a:rPr lang="en-US" dirty="0" smtClean="0"/>
              <a:t>Strategy 4: Unsaturated lipids in the phospholipid bilayer of the cell’s membrane</a:t>
            </a:r>
          </a:p>
          <a:p>
            <a:pPr lvl="1"/>
            <a:r>
              <a:rPr lang="en-US" dirty="0" smtClean="0"/>
              <a:t>Stays liquid at lower temps </a:t>
            </a:r>
          </a:p>
          <a:p>
            <a:r>
              <a:rPr lang="en-US" dirty="0" smtClean="0"/>
              <a:t>Strategy 5: Increased </a:t>
            </a:r>
            <a:r>
              <a:rPr lang="en-US" dirty="0" err="1" smtClean="0"/>
              <a:t>cutin</a:t>
            </a:r>
            <a:r>
              <a:rPr lang="en-US" dirty="0" smtClean="0"/>
              <a:t> production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Prevention of Temperature Damage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C. Kohn, Waterford, WI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Horticultural crops are aided by humans when fighting off the effects of chilling and freezing damage</a:t>
            </a:r>
          </a:p>
          <a:p>
            <a:r>
              <a:rPr lang="en-US" dirty="0" smtClean="0"/>
              <a:t>To understand why human responses to cold weather work, we have to better understand how temperature works.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Kinds of Frost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kinds of frost that can damage plants:</a:t>
            </a:r>
          </a:p>
          <a:p>
            <a:r>
              <a:rPr lang="en-US" dirty="0" smtClean="0"/>
              <a:t>1. </a:t>
            </a:r>
            <a:r>
              <a:rPr lang="en-US" u="sng" dirty="0" smtClean="0"/>
              <a:t>Advection Frost</a:t>
            </a:r>
            <a:r>
              <a:rPr lang="en-US" dirty="0" smtClean="0"/>
              <a:t>: a cold front brings lower temperatures with the new weather pattern </a:t>
            </a:r>
          </a:p>
          <a:p>
            <a:r>
              <a:rPr lang="en-US" dirty="0" smtClean="0"/>
              <a:t>2. </a:t>
            </a:r>
            <a:r>
              <a:rPr lang="en-US" u="sng" dirty="0" smtClean="0"/>
              <a:t>Radiation Frost</a:t>
            </a:r>
            <a:r>
              <a:rPr lang="en-US" dirty="0" smtClean="0"/>
              <a:t>: these are characterized by clear skies, calm or no wind, and gradual drops in temperature as the heat of the previous day is gradually lost</a:t>
            </a:r>
          </a:p>
          <a:p>
            <a:pPr lvl="1"/>
            <a:r>
              <a:rPr lang="en-US" dirty="0" smtClean="0"/>
              <a:t>More heat is radiated away than received, so temp drops</a:t>
            </a:r>
          </a:p>
          <a:p>
            <a:pPr lvl="1"/>
            <a:r>
              <a:rPr lang="en-US" dirty="0" smtClean="0"/>
              <a:t>Without anything to slow its loss (such as clouds, downward wind, or a cover), the temp continues to drop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Temperature is the measure of degree heat</a:t>
            </a:r>
          </a:p>
          <a:p>
            <a:pPr lvl="1"/>
            <a:r>
              <a:rPr lang="en-US" dirty="0" smtClean="0"/>
              <a:t>This is a really dumb definition because it’s like saying moisture is a measure of the degree wetness – it doesn’t mean that much to the average person</a:t>
            </a:r>
          </a:p>
          <a:p>
            <a:r>
              <a:rPr lang="en-US" dirty="0" smtClean="0"/>
              <a:t>A better way to think of temperature is as a type of </a:t>
            </a:r>
            <a:r>
              <a:rPr lang="en-US" u="sng" dirty="0" smtClean="0"/>
              <a:t>energy</a:t>
            </a:r>
            <a:r>
              <a:rPr lang="en-US" dirty="0" smtClean="0"/>
              <a:t> that enables a plant to do what it does, including…</a:t>
            </a:r>
          </a:p>
          <a:p>
            <a:pPr lvl="1"/>
            <a:r>
              <a:rPr lang="en-US" dirty="0" smtClean="0"/>
              <a:t>Photosynthesis and Respiration</a:t>
            </a:r>
          </a:p>
          <a:p>
            <a:pPr lvl="1"/>
            <a:r>
              <a:rPr lang="en-US" dirty="0" smtClean="0"/>
              <a:t>Enzymatic Activity (biochemistry, </a:t>
            </a:r>
            <a:r>
              <a:rPr lang="en-US" dirty="0" err="1" smtClean="0"/>
              <a:t>sorta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Maintain a liquid state where needed (vs. solidification)</a:t>
            </a:r>
          </a:p>
          <a:p>
            <a:pPr lvl="1"/>
            <a:r>
              <a:rPr lang="en-US" dirty="0" smtClean="0"/>
              <a:t>Uptake water via transpiration, xylem, and stomata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= Energy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energy of heat can be transferred to a plant in one of 4 ways</a:t>
            </a:r>
          </a:p>
          <a:p>
            <a:r>
              <a:rPr lang="en-US" dirty="0" smtClean="0"/>
              <a:t>1. </a:t>
            </a:r>
            <a:r>
              <a:rPr lang="en-US" u="sng" dirty="0" smtClean="0"/>
              <a:t>Radiation</a:t>
            </a:r>
            <a:r>
              <a:rPr lang="en-US" dirty="0" smtClean="0"/>
              <a:t> – transfer of energy through open space (e.g. those red lights that keep your food warm)</a:t>
            </a:r>
          </a:p>
          <a:p>
            <a:r>
              <a:rPr lang="en-US" dirty="0" smtClean="0"/>
              <a:t>2. </a:t>
            </a:r>
            <a:r>
              <a:rPr lang="en-US" u="sng" dirty="0" smtClean="0"/>
              <a:t>Conduction</a:t>
            </a:r>
            <a:r>
              <a:rPr lang="en-US" dirty="0" smtClean="0"/>
              <a:t> – transfer of energy by contact (e.g. touching a hot kettle)</a:t>
            </a:r>
          </a:p>
          <a:p>
            <a:r>
              <a:rPr lang="en-US" dirty="0" smtClean="0"/>
              <a:t>3. </a:t>
            </a:r>
            <a:r>
              <a:rPr lang="en-US" u="sng" dirty="0" smtClean="0"/>
              <a:t>Convection</a:t>
            </a:r>
            <a:r>
              <a:rPr lang="en-US" dirty="0" smtClean="0"/>
              <a:t> – transfer of heat through mass movement (e.g. a hot air blower in your car)</a:t>
            </a:r>
          </a:p>
          <a:p>
            <a:r>
              <a:rPr lang="en-US" dirty="0" smtClean="0"/>
              <a:t>4. </a:t>
            </a:r>
            <a:r>
              <a:rPr lang="en-US" u="sng" dirty="0" smtClean="0"/>
              <a:t>Latent Heat Exchange </a:t>
            </a:r>
            <a:r>
              <a:rPr lang="en-US" dirty="0" smtClean="0"/>
              <a:t>– chemical transfer of heat (e.g. sweat absorbing heat to evaporate cools you)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 Methods in nature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four processes naturally affect temperature changes in plants</a:t>
            </a:r>
          </a:p>
          <a:p>
            <a:r>
              <a:rPr lang="en-US" dirty="0" smtClean="0"/>
              <a:t>1. Radiation from the sun strikes plants and warms them</a:t>
            </a:r>
          </a:p>
          <a:p>
            <a:r>
              <a:rPr lang="en-US" dirty="0" smtClean="0"/>
              <a:t>2. Warm soil conducts heat into the plant cooled by the night air</a:t>
            </a:r>
          </a:p>
          <a:p>
            <a:r>
              <a:rPr lang="en-US" dirty="0" smtClean="0"/>
              <a:t>3. A light breeze blows warm air from high places into low areas where cold air has settled</a:t>
            </a:r>
          </a:p>
          <a:p>
            <a:r>
              <a:rPr lang="en-US" dirty="0" smtClean="0"/>
              <a:t>4. For water vapor to condense, it must give up energy; it will transfer latent heat to a plant to form dew in the a.m.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BIG question here is…</a:t>
            </a:r>
          </a:p>
          <a:p>
            <a:pPr lvl="1"/>
            <a:r>
              <a:rPr lang="en-US" sz="3200" u="sng" dirty="0" smtClean="0"/>
              <a:t>How do temperature changes affect the ability of a plant to grow and produce a crop (food, flowers, etc.)?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‘slightly less big but still pretty good sized’ question is…</a:t>
            </a:r>
          </a:p>
          <a:p>
            <a:pPr lvl="1"/>
            <a:r>
              <a:rPr lang="en-US" sz="3200" dirty="0" smtClean="0"/>
              <a:t>Knowing how temperature affects a plant, how can we respond as horticulturalists to maximize plant productivity in a given environment?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Horticultural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four methods are actively employed in horticulture to minimize heat loss from plants</a:t>
            </a:r>
          </a:p>
          <a:p>
            <a:r>
              <a:rPr lang="en-US" u="sng" dirty="0" smtClean="0"/>
              <a:t>Warming</a:t>
            </a:r>
            <a:r>
              <a:rPr lang="en-US" dirty="0" smtClean="0"/>
              <a:t>: greenhouse, cold frames, hot beds, </a:t>
            </a:r>
            <a:r>
              <a:rPr lang="en-US" dirty="0" err="1" smtClean="0"/>
              <a:t>hotcaps</a:t>
            </a:r>
            <a:endParaRPr lang="en-US" dirty="0" smtClean="0"/>
          </a:p>
          <a:p>
            <a:r>
              <a:rPr lang="en-US" u="sng" dirty="0" smtClean="0"/>
              <a:t>Cultural</a:t>
            </a:r>
            <a:r>
              <a:rPr lang="en-US" dirty="0" smtClean="0"/>
              <a:t>: sloped beds, waterfronts, plastic sheeting</a:t>
            </a:r>
          </a:p>
          <a:p>
            <a:r>
              <a:rPr lang="en-US" u="sng" dirty="0" smtClean="0"/>
              <a:t>Frost protection</a:t>
            </a:r>
            <a:r>
              <a:rPr lang="en-US" dirty="0" smtClean="0"/>
              <a:t>: avoidance of low areas, covering plants, moist soil, air movement, sprinklers</a:t>
            </a:r>
          </a:p>
          <a:p>
            <a:r>
              <a:rPr lang="en-US" u="sng" dirty="0" smtClean="0"/>
              <a:t>Cooling</a:t>
            </a:r>
            <a:r>
              <a:rPr lang="en-US" dirty="0" smtClean="0"/>
              <a:t>: misting; wrapping trunks in white wrap</a:t>
            </a:r>
          </a:p>
          <a:p>
            <a:r>
              <a:rPr lang="en-US" u="sng" dirty="0" smtClean="0"/>
              <a:t>Minimizing temp swings</a:t>
            </a:r>
            <a:r>
              <a:rPr lang="en-US" dirty="0" smtClean="0"/>
              <a:t>: mulching</a:t>
            </a:r>
          </a:p>
          <a:p>
            <a:pPr lvl="1"/>
            <a:r>
              <a:rPr lang="en-US" i="1" dirty="0" smtClean="0"/>
              <a:t>See next slides for explanations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Warming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Greenhouses – </a:t>
            </a:r>
            <a:r>
              <a:rPr lang="en-US" i="1" dirty="0" smtClean="0"/>
              <a:t>Mr. Blake, on a tour, asked how much it cost to heat the greenhouse on that particular day; I replied “Nothing”.  How was this possible if it was almost freezing outside and balmy inside the GH?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greenhouse effect </a:t>
            </a:r>
            <a:r>
              <a:rPr lang="en-US" dirty="0" smtClean="0"/>
              <a:t>is when radiation (light energy) from the sun or other source is absorbed by an object and transferred into heat energy. </a:t>
            </a:r>
          </a:p>
          <a:p>
            <a:r>
              <a:rPr lang="en-US" dirty="0" smtClean="0"/>
              <a:t>The panes of the greenhouse allow light energy to pass through but limits the flow of heat energy.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Greenhouses aside…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people do not have their own greenhouse, but this does not mean they cannot benefit from the radiation benefits of the greenhouse effect</a:t>
            </a:r>
          </a:p>
          <a:p>
            <a:endParaRPr lang="en-US" dirty="0" smtClean="0"/>
          </a:p>
          <a:p>
            <a:r>
              <a:rPr lang="en-US" u="sng" dirty="0" smtClean="0"/>
              <a:t>Hot beds</a:t>
            </a:r>
            <a:r>
              <a:rPr lang="en-US" dirty="0" smtClean="0"/>
              <a:t>: covered boxes with heating elements to warm the soil and plants inside</a:t>
            </a:r>
          </a:p>
          <a:p>
            <a:r>
              <a:rPr lang="en-US" u="sng" dirty="0" smtClean="0"/>
              <a:t>Cold frames</a:t>
            </a:r>
            <a:r>
              <a:rPr lang="en-US" dirty="0" smtClean="0"/>
              <a:t>: a frame with a southern-facing clear covering that traps solar radiation and converts it to heat</a:t>
            </a:r>
          </a:p>
          <a:p>
            <a:r>
              <a:rPr lang="en-US" u="sng" dirty="0" err="1" smtClean="0"/>
              <a:t>Hotcaps</a:t>
            </a:r>
            <a:r>
              <a:rPr lang="en-US" dirty="0" smtClean="0"/>
              <a:t>: sort of a one-plant greenhouse; e.g. cutting the top off a clear 2-liter bottle for a tomato seedling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 descr="http://www.savvygardener.com/Features/images/cold_frame_article/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578" y="4555576"/>
            <a:ext cx="2794422" cy="12719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857" y="433629"/>
            <a:ext cx="3097369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Cold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39414"/>
            <a:ext cx="8229600" cy="328518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Hotbed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	Hot cap</a:t>
            </a:r>
            <a:endParaRPr lang="en-US" dirty="0"/>
          </a:p>
        </p:txBody>
      </p:sp>
      <p:pic>
        <p:nvPicPr>
          <p:cNvPr id="76802" name="Picture 2" descr="http://www.savvygardener.com/Features/images/cold_frame_article/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62299"/>
            <a:ext cx="5666704" cy="3095701"/>
          </a:xfrm>
          <a:prstGeom prst="rect">
            <a:avLst/>
          </a:prstGeom>
          <a:noFill/>
        </p:spPr>
      </p:pic>
      <p:pic>
        <p:nvPicPr>
          <p:cNvPr id="76804" name="Picture 4" descr="http://www.savvygardener.com/Features/images/cold_frame_article/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8832" y="0"/>
            <a:ext cx="3973781" cy="2964568"/>
          </a:xfrm>
          <a:prstGeom prst="rect">
            <a:avLst/>
          </a:prstGeom>
          <a:noFill/>
        </p:spPr>
      </p:pic>
      <p:pic>
        <p:nvPicPr>
          <p:cNvPr id="76806" name="Picture 6" descr="http://www.savvygardener.com/Features/images/cold_frame_article/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4290" y="1622738"/>
            <a:ext cx="3479710" cy="222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fao.org/docrep/008/y7223e/y7223e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61" y="4473935"/>
            <a:ext cx="8615966" cy="24098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5" y="257580"/>
            <a:ext cx="8229600" cy="1143000"/>
          </a:xfrm>
        </p:spPr>
        <p:txBody>
          <a:bodyPr/>
          <a:lstStyle/>
          <a:p>
            <a:r>
              <a:rPr lang="en-US" dirty="0" smtClean="0"/>
              <a:t>Cultural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75" y="1488972"/>
            <a:ext cx="8229600" cy="4389120"/>
          </a:xfrm>
        </p:spPr>
        <p:txBody>
          <a:bodyPr/>
          <a:lstStyle/>
          <a:p>
            <a:r>
              <a:rPr lang="en-US" dirty="0" smtClean="0"/>
              <a:t>A cultural practice in this case is the method of raising crops </a:t>
            </a:r>
          </a:p>
          <a:p>
            <a:r>
              <a:rPr lang="en-US" dirty="0" smtClean="0"/>
              <a:t>One cultural practice for temperature maintenance is to plant your crop on a slope</a:t>
            </a:r>
          </a:p>
          <a:p>
            <a:r>
              <a:rPr lang="en-US" dirty="0" smtClean="0"/>
              <a:t>For example, orchards and vineyards are usually found on the side of a hill</a:t>
            </a:r>
          </a:p>
          <a:p>
            <a:r>
              <a:rPr lang="en-US" dirty="0" smtClean="0"/>
              <a:t>This enables the cool air to sink below the crop, reducing the likelihood of </a:t>
            </a:r>
            <a:br>
              <a:rPr lang="en-US" dirty="0" smtClean="0"/>
            </a:br>
            <a:r>
              <a:rPr lang="en-US" dirty="0" smtClean="0"/>
              <a:t>chilling/freezing damage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near water is also key.</a:t>
            </a:r>
          </a:p>
          <a:p>
            <a:r>
              <a:rPr lang="en-US" dirty="0" smtClean="0"/>
              <a:t>Water has a high specific heat</a:t>
            </a:r>
          </a:p>
          <a:p>
            <a:pPr lvl="1"/>
            <a:r>
              <a:rPr lang="en-US" dirty="0" smtClean="0"/>
              <a:t>Specific Heat: the amount of energy (calories) required to increase the temperature of a substance</a:t>
            </a:r>
          </a:p>
          <a:p>
            <a:pPr lvl="1"/>
            <a:r>
              <a:rPr lang="en-US" dirty="0" smtClean="0"/>
              <a:t>Water has a specific heat of 1 calorie/gram of water</a:t>
            </a:r>
          </a:p>
          <a:p>
            <a:r>
              <a:rPr lang="en-US" dirty="0" smtClean="0"/>
              <a:t>This is why we have the term “cooler by the lake” – the temperature of the water will rise slower than the temperature on land</a:t>
            </a:r>
          </a:p>
          <a:p>
            <a:r>
              <a:rPr lang="en-US" dirty="0" smtClean="0"/>
              <a:t>In the fall, this reverses to “warmer by the lake”, as the land around the water cools faster than the water does.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www.uwgb.edu/BIODIVERSITY/herbarium/trees/malpum_map01.gif"/>
          <p:cNvPicPr>
            <a:picLocks noChangeAspect="1" noChangeArrowheads="1"/>
          </p:cNvPicPr>
          <p:nvPr/>
        </p:nvPicPr>
        <p:blipFill>
          <a:blip r:embed="rId3" cstate="print"/>
          <a:srcRect l="14332" t="7387" r="7225" b="11339"/>
          <a:stretch>
            <a:fillRect/>
          </a:stretch>
        </p:blipFill>
        <p:spPr bwMode="auto">
          <a:xfrm>
            <a:off x="5905097" y="3103810"/>
            <a:ext cx="3277540" cy="33871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Peninsulas Are Ideal for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5632"/>
            <a:ext cx="6432997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Much of the nation’s fruit production occurs on peninsulas for this reason</a:t>
            </a:r>
          </a:p>
          <a:p>
            <a:r>
              <a:rPr lang="en-US" dirty="0" smtClean="0"/>
              <a:t>The temperature fluctuations are minimized when you are surrounded by water because it takes the temperature </a:t>
            </a:r>
            <a:br>
              <a:rPr lang="en-US" dirty="0" smtClean="0"/>
            </a:br>
            <a:r>
              <a:rPr lang="en-US" dirty="0" smtClean="0"/>
              <a:t>of water does not change as easily</a:t>
            </a:r>
          </a:p>
          <a:p>
            <a:pPr lvl="1"/>
            <a:r>
              <a:rPr lang="en-US" dirty="0" smtClean="0"/>
              <a:t>Water forms a buffer against severe temperature swings </a:t>
            </a:r>
          </a:p>
          <a:p>
            <a:r>
              <a:rPr lang="en-US" dirty="0" smtClean="0"/>
              <a:t>This is why Door Co. by Green Bay is known for its apple and cherry orchards  and why Bayfield along Lake Superior can grow fruit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 flipH="1" flipV="1">
            <a:off x="5383370" y="2987898"/>
            <a:ext cx="3760630" cy="4166313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Frost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81" y="2128663"/>
            <a:ext cx="6214056" cy="4389120"/>
          </a:xfrm>
        </p:spPr>
        <p:txBody>
          <a:bodyPr/>
          <a:lstStyle/>
          <a:p>
            <a:r>
              <a:rPr lang="en-US" dirty="0" smtClean="0"/>
              <a:t>Plastic sheeting works for frost protection because it traps the heat radiating from the earth</a:t>
            </a:r>
          </a:p>
          <a:p>
            <a:r>
              <a:rPr lang="en-US" dirty="0" smtClean="0"/>
              <a:t>Like water, the earth will cool more slowly than the air around it; it will radiate heat, which will be lost to the sky and eventually space unless it is trapped </a:t>
            </a:r>
          </a:p>
          <a:p>
            <a:r>
              <a:rPr lang="en-US" dirty="0" smtClean="0"/>
              <a:t>Plastic sheeting can trap the rising warm air and form a buffer between the plant and the cool night air. </a:t>
            </a:r>
          </a:p>
        </p:txBody>
      </p:sp>
      <p:pic>
        <p:nvPicPr>
          <p:cNvPr id="107524" name="Picture 4" descr="http://www.canadiancountrywoman.com/images/tomato-frost-co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4903" y="777874"/>
            <a:ext cx="2571750" cy="3219450"/>
          </a:xfrm>
          <a:prstGeom prst="rect">
            <a:avLst/>
          </a:prstGeom>
          <a:noFill/>
        </p:spPr>
      </p:pic>
      <p:sp>
        <p:nvSpPr>
          <p:cNvPr id="6" name="Up Arrow 5"/>
          <p:cNvSpPr/>
          <p:nvPr/>
        </p:nvSpPr>
        <p:spPr>
          <a:xfrm>
            <a:off x="5640947" y="2781837"/>
            <a:ext cx="244698" cy="888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8665336" y="2844085"/>
            <a:ext cx="244698" cy="888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437291" y="2831206"/>
            <a:ext cx="244698" cy="888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7967731" y="2880575"/>
            <a:ext cx="244698" cy="888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75486E-6 L 1.66667E-6 -0.4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75486E-6 L 1.66667E-6 -0.494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53284E-6 C -0.00069 -0.0259 -0.00139 -0.0518 -0.00278 -0.09412 C -0.00417 -0.13644 -0.01215 -0.21947 -0.00833 -0.2537 C -0.00451 -0.28792 0.0059 -0.29162 0.01979 -0.29902 C 0.03368 -0.30642 0.06215 -0.3055 0.07465 -0.29902 C 0.08715 -0.29278 0.09392 -0.28422 0.09445 -0.2604 C 0.09497 -0.23658 0.08577 -0.1753 0.07761 -0.15633 C 0.06945 -0.13714 0.05191 -0.14847 0.04514 -0.14616 C 0.03837 -0.14361 0.0375 -0.14246 0.03663 -0.14107 " pathEditMode="relative" rAng="0" ptsTypes="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82054E-6 C 0.00053 -0.02451 0.00105 -0.04902 0.00209 -0.08903 C 0.00313 -0.12881 0.00938 -0.20744 0.00643 -0.23982 C 0.00348 -0.27197 -0.00451 -0.27567 -0.0151 -0.2826 C -0.02569 -0.28954 -0.04739 -0.28862 -0.05677 -0.2826 C -0.06631 -0.27659 -0.07152 -0.2685 -0.07187 -0.24606 C -0.07222 -0.22363 -0.06527 -0.16558 -0.05902 -0.14754 C -0.05295 -0.12974 -0.03958 -0.14038 -0.03437 -0.13806 C -0.02916 -0.13575 -0.02847 -0.13459 -0.02795 -0.13344 " pathEditMode="relative" rAng="0" ptsTypes="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Frost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Sprinklers are also effective in frost protection.</a:t>
            </a:r>
          </a:p>
          <a:p>
            <a:r>
              <a:rPr lang="en-US" dirty="0" smtClean="0"/>
              <a:t>When the ice forms on the surface of the plant, it must give up energy to become ice (a solid is at a lower energy state than a liquid)</a:t>
            </a:r>
          </a:p>
          <a:p>
            <a:r>
              <a:rPr lang="en-US" dirty="0" smtClean="0"/>
              <a:t>The energy is transferred from the liquid water to the plant so that ice can form</a:t>
            </a:r>
          </a:p>
          <a:p>
            <a:r>
              <a:rPr lang="en-US" dirty="0" smtClean="0"/>
              <a:t>This both provides additional energy to the plant while insulating the plant against more severe temperature drops </a:t>
            </a:r>
          </a:p>
          <a:p>
            <a:r>
              <a:rPr lang="en-US" dirty="0" smtClean="0"/>
              <a:t>This would be latent heat exchange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Moist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same reasons previously mentioned, wet soil will maintain a warm temperature longer than dry soil</a:t>
            </a:r>
          </a:p>
          <a:p>
            <a:r>
              <a:rPr lang="en-US" dirty="0" smtClean="0"/>
              <a:t>Watering your plants before a cool night can offer protection both in terms of </a:t>
            </a:r>
          </a:p>
          <a:p>
            <a:pPr lvl="1"/>
            <a:r>
              <a:rPr lang="en-US" dirty="0" smtClean="0"/>
              <a:t>A) reduced heat loss (which would also be increased heat radiation into the air and conduction from the soil) and in terms of…</a:t>
            </a:r>
          </a:p>
          <a:p>
            <a:pPr lvl="1"/>
            <a:r>
              <a:rPr lang="en-US" dirty="0" smtClean="0"/>
              <a:t>B increased gains from latent heat transferred as the condensation forms around the plant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Plant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answer these questions, we have to know a little bit about the plant cell before we can continue.</a:t>
            </a:r>
          </a:p>
          <a:p>
            <a:r>
              <a:rPr lang="en-US" dirty="0" smtClean="0"/>
              <a:t>Things to keep in mind…</a:t>
            </a:r>
          </a:p>
          <a:p>
            <a:pPr lvl="1"/>
            <a:r>
              <a:rPr lang="en-US" dirty="0" smtClean="0"/>
              <a:t>Plant cells are very different from animal cells, but face the same kind of challenges</a:t>
            </a:r>
          </a:p>
          <a:p>
            <a:pPr lvl="2"/>
            <a:r>
              <a:rPr lang="en-US" dirty="0" smtClean="0"/>
              <a:t>For example, both animal cells and plant cells have to eliminate cellular waste and toxins; if animals have a bloodstream and kidneys to filter out waste, how to plants do it?</a:t>
            </a:r>
          </a:p>
          <a:p>
            <a:pPr lvl="1"/>
            <a:r>
              <a:rPr lang="en-US" dirty="0" smtClean="0"/>
              <a:t>Plants don’t ‘feel’ things – i.e. they don’t </a:t>
            </a:r>
            <a:r>
              <a:rPr lang="en-US" i="1" dirty="0" smtClean="0"/>
              <a:t>feel</a:t>
            </a:r>
            <a:r>
              <a:rPr lang="en-US" dirty="0" smtClean="0"/>
              <a:t> cold or pain or hunger but they do still respond to it.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4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UC Davis – Avg. Energy Fluxes During a Radiation Frost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18501"/>
          <a:ext cx="8229600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157989"/>
                <a:gridCol w="328411"/>
              </a:tblGrid>
              <a:tr h="370840"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b="1" spc="-15" dirty="0"/>
                        <a:t>Energy Transfer </a:t>
                      </a:r>
                      <a:endParaRPr lang="en-US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b="1">
                          <a:latin typeface="Times New Roman"/>
                        </a:rPr>
                        <a:t>Flux Density </a:t>
                      </a:r>
                      <a:endParaRPr lang="en-US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/>
                        <a:t> </a:t>
                      </a:r>
                      <a:r>
                        <a:rPr lang="en-US" spc="-15"/>
                        <a:t> 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spc="-15"/>
                        <a:t>Watts per square meter 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spc="-15"/>
                        <a:t>Conduction (from the soil) 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spc="-15"/>
                        <a:t>+28 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spc="-15"/>
                        <a:t>Convection (from the air) 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spc="-15"/>
                        <a:t>+39 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spc="-15"/>
                        <a:t>Downward Radiation (from the sky) 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spc="-15" dirty="0"/>
                        <a:t>+230 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spc="-15"/>
                        <a:t>Upward Radiation (from the orchard) 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spc="-15"/>
                        <a:t>-315 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spc="-15" dirty="0"/>
                        <a:t>Net Energy Loss from the crop 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spc="-15" dirty="0"/>
                        <a:t>-18 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/>
                      <a:r>
                        <a:rPr lang="en-US" b="1" dirty="0" smtClean="0"/>
                        <a:t>-36 W/m</a:t>
                      </a:r>
                      <a:r>
                        <a:rPr lang="en-US" b="1" baseline="30000" dirty="0" smtClean="0"/>
                        <a:t>2</a:t>
                      </a:r>
                      <a:endParaRPr lang="en-US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0231" y="5787810"/>
            <a:ext cx="7978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http://biomet.ucdavis.edu/frostprotection/Principles%20of%20Frost%20Protection/FP005.html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Frost Protection – Top Gun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647386" cy="4389120"/>
          </a:xfrm>
        </p:spPr>
        <p:txBody>
          <a:bodyPr/>
          <a:lstStyle/>
          <a:p>
            <a:r>
              <a:rPr lang="en-US" dirty="0" smtClean="0"/>
              <a:t>You may have noticed that heat can be </a:t>
            </a:r>
            <a:r>
              <a:rPr lang="en-US" i="1" dirty="0" smtClean="0"/>
              <a:t>gained</a:t>
            </a:r>
            <a:r>
              <a:rPr lang="en-US" dirty="0" smtClean="0"/>
              <a:t> from the sky</a:t>
            </a:r>
          </a:p>
          <a:p>
            <a:r>
              <a:rPr lang="en-US" dirty="0" smtClean="0"/>
              <a:t>This might seem confusing given we were </a:t>
            </a:r>
            <a:r>
              <a:rPr lang="en-US" i="1" dirty="0" smtClean="0"/>
              <a:t>losing</a:t>
            </a:r>
            <a:r>
              <a:rPr lang="en-US" dirty="0" smtClean="0"/>
              <a:t> heat to the sky</a:t>
            </a:r>
          </a:p>
          <a:p>
            <a:r>
              <a:rPr lang="en-US" dirty="0" smtClean="0"/>
              <a:t>Often that lost heat will form a layer of warm air above a field.  </a:t>
            </a:r>
          </a:p>
          <a:p>
            <a:r>
              <a:rPr lang="en-US" dirty="0" smtClean="0"/>
              <a:t>A large fan or helicopter can push this warm layer back down onto the crops</a:t>
            </a:r>
          </a:p>
          <a:p>
            <a:pPr lvl="1"/>
            <a:r>
              <a:rPr lang="en-US" dirty="0" smtClean="0"/>
              <a:t>Wind machine for kiwi crops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</p:txBody>
      </p:sp>
      <p:pic>
        <p:nvPicPr>
          <p:cNvPr id="109572" name="Picture 4" descr="Wind machine protecting kiwifruit and persimmon crop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828" y="2082100"/>
            <a:ext cx="2780719" cy="4291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5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Helicopter &amp; Ice Frost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9810" name="Picture 2" descr="http://www.frostpatrol.com/images/HeliOps-Desktop9-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04" y="1700011"/>
            <a:ext cx="8757368" cy="5157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1"/>
            <a:ext cx="1223493" cy="504851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2">
                  <a:lumMod val="40000"/>
                  <a:lumOff val="60000"/>
                </a:schemeClr>
              </a:gs>
              <a:gs pos="43000">
                <a:schemeClr val="accent6">
                  <a:tint val="44000"/>
                  <a:satMod val="165000"/>
                </a:schemeClr>
              </a:gs>
              <a:gs pos="93000">
                <a:schemeClr val="accent6">
                  <a:tint val="15000"/>
                  <a:satMod val="165000"/>
                </a:schemeClr>
              </a:gs>
              <a:gs pos="100000">
                <a:schemeClr val="accent6">
                  <a:tint val="5000"/>
                  <a:satMod val="2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33386" y="0"/>
            <a:ext cx="1210614" cy="3992451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65" y="704088"/>
            <a:ext cx="66583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 Machines &amp; Helicopters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870" y="1871085"/>
            <a:ext cx="6716332" cy="47171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During the day, the air temperature at the surface of </a:t>
            </a:r>
            <a:r>
              <a:rPr lang="en-US" dirty="0" err="1" smtClean="0"/>
              <a:t>th</a:t>
            </a:r>
            <a:r>
              <a:rPr lang="en-US" dirty="0" smtClean="0"/>
              <a:t> soil is warmer than the air temperature 10 meters above because light energy is converted to heat energy when it strikes the ground</a:t>
            </a:r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On a calm night, the air 10 meters above the ground is warmer than the ground itself because radiation inversion</a:t>
            </a:r>
          </a:p>
          <a:p>
            <a:pPr lvl="1"/>
            <a:r>
              <a:rPr lang="en-US" dirty="0" smtClean="0"/>
              <a:t>Radiation inversion: a layer of cool air at ground-level created by rapid loss of heat from the ground after sunset </a:t>
            </a:r>
          </a:p>
          <a:p>
            <a:pPr lvl="1"/>
            <a:r>
              <a:rPr lang="en-US" dirty="0" smtClean="0"/>
              <a:t>A helicopter or wind machine can push this layer of warm air back down</a:t>
            </a:r>
          </a:p>
          <a:p>
            <a:pPr lvl="6"/>
            <a:r>
              <a:rPr lang="en-US" dirty="0" smtClean="0"/>
              <a:t>Click to see the helicopter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7933386" y="3913032"/>
            <a:ext cx="1210614" cy="121276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33386" y="0"/>
            <a:ext cx="1210614" cy="5009882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oon 5"/>
          <p:cNvSpPr/>
          <p:nvPr/>
        </p:nvSpPr>
        <p:spPr>
          <a:xfrm>
            <a:off x="8152327" y="399245"/>
            <a:ext cx="270456" cy="656823"/>
          </a:xfrm>
          <a:prstGeom prst="mo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20506" y="5048518"/>
            <a:ext cx="1223493" cy="1809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860" name="Picture 4" descr="animated blackhaw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8855" y="2356685"/>
            <a:ext cx="1418920" cy="704568"/>
          </a:xfrm>
          <a:prstGeom prst="rect">
            <a:avLst/>
          </a:prstGeom>
          <a:noFill/>
        </p:spPr>
      </p:pic>
      <p:sp>
        <p:nvSpPr>
          <p:cNvPr id="19" name="Cloud Callout 18"/>
          <p:cNvSpPr/>
          <p:nvPr/>
        </p:nvSpPr>
        <p:spPr>
          <a:xfrm>
            <a:off x="7805530" y="5029863"/>
            <a:ext cx="1364974" cy="45719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972023" y="3953812"/>
            <a:ext cx="824248" cy="1120463"/>
            <a:chOff x="7972023" y="3953812"/>
            <a:chExt cx="824248" cy="1120463"/>
          </a:xfrm>
        </p:grpSpPr>
        <p:grpSp>
          <p:nvGrpSpPr>
            <p:cNvPr id="14" name="Group 13"/>
            <p:cNvGrpSpPr/>
            <p:nvPr/>
          </p:nvGrpSpPr>
          <p:grpSpPr>
            <a:xfrm>
              <a:off x="7972023" y="4069724"/>
              <a:ext cx="450760" cy="965915"/>
              <a:chOff x="7972023" y="4069724"/>
              <a:chExt cx="450760" cy="96591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52327" y="4584879"/>
                <a:ext cx="64394" cy="4507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Cloud Callout 6"/>
              <p:cNvSpPr/>
              <p:nvPr/>
            </p:nvSpPr>
            <p:spPr>
              <a:xfrm>
                <a:off x="7972023" y="4069724"/>
                <a:ext cx="450760" cy="682580"/>
              </a:xfrm>
              <a:prstGeom prst="cloudCallout">
                <a:avLst>
                  <a:gd name="adj1" fmla="val -13333"/>
                  <a:gd name="adj2" fmla="val 43896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rot="5400000">
              <a:off x="8229600" y="4507605"/>
              <a:ext cx="1120463" cy="128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0" y="5048518"/>
            <a:ext cx="1223493" cy="1809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3"/>
          <p:cNvGrpSpPr/>
          <p:nvPr/>
        </p:nvGrpSpPr>
        <p:grpSpPr>
          <a:xfrm>
            <a:off x="51517" y="4069724"/>
            <a:ext cx="450760" cy="965915"/>
            <a:chOff x="7972023" y="4069724"/>
            <a:chExt cx="450760" cy="965915"/>
          </a:xfrm>
        </p:grpSpPr>
        <p:sp>
          <p:nvSpPr>
            <p:cNvPr id="24" name="Rectangle 23"/>
            <p:cNvSpPr/>
            <p:nvPr/>
          </p:nvSpPr>
          <p:spPr>
            <a:xfrm>
              <a:off x="8152327" y="4584879"/>
              <a:ext cx="64394" cy="450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loud Callout 24"/>
            <p:cNvSpPr/>
            <p:nvPr/>
          </p:nvSpPr>
          <p:spPr>
            <a:xfrm>
              <a:off x="7972023" y="4069724"/>
              <a:ext cx="450760" cy="682580"/>
            </a:xfrm>
            <a:prstGeom prst="cloudCallout">
              <a:avLst>
                <a:gd name="adj1" fmla="val -13333"/>
                <a:gd name="adj2" fmla="val 43896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un 27"/>
          <p:cNvSpPr/>
          <p:nvPr/>
        </p:nvSpPr>
        <p:spPr>
          <a:xfrm>
            <a:off x="167426" y="154546"/>
            <a:ext cx="605307" cy="605307"/>
          </a:xfrm>
          <a:prstGeom prst="sun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Callout 28"/>
          <p:cNvSpPr/>
          <p:nvPr/>
        </p:nvSpPr>
        <p:spPr>
          <a:xfrm>
            <a:off x="-168639" y="5001959"/>
            <a:ext cx="1364974" cy="45719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Temp Swings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Mulching is a very effective method for minimizing temperature fluctuations</a:t>
            </a:r>
          </a:p>
          <a:p>
            <a:r>
              <a:rPr lang="en-US" dirty="0" smtClean="0"/>
              <a:t>For example, it is a very good idea to provide mulch around the base of perennials</a:t>
            </a:r>
          </a:p>
          <a:p>
            <a:r>
              <a:rPr lang="en-US" dirty="0" smtClean="0"/>
              <a:t>During a winter thaw, the melting and refreezing of water around the roots of the perennial can push it out of the ground, damaging the roots and possibly killing the plant</a:t>
            </a:r>
          </a:p>
          <a:p>
            <a:r>
              <a:rPr lang="en-US" dirty="0" smtClean="0"/>
              <a:t>Mulch can reduce the temperature fluctuations that cause this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Temp Swings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Wind buffers are also a good idea at very low temperatures</a:t>
            </a:r>
          </a:p>
          <a:p>
            <a:r>
              <a:rPr lang="en-US" dirty="0" smtClean="0"/>
              <a:t>Wind Chill is the phenomena wherein something will cool at a faster rate at the same temperature due to the wind</a:t>
            </a:r>
          </a:p>
          <a:p>
            <a:pPr lvl="1"/>
            <a:r>
              <a:rPr lang="en-US" dirty="0" smtClean="0"/>
              <a:t>The item losing heat cannot form a ‘heat island’ that slows the loss of heat, and more heat is lost more quickly</a:t>
            </a:r>
          </a:p>
          <a:p>
            <a:r>
              <a:rPr lang="en-US" dirty="0" smtClean="0"/>
              <a:t>Windbreaks can reduce the rate at which heat is lost</a:t>
            </a:r>
          </a:p>
          <a:p>
            <a:pPr lvl="1"/>
            <a:r>
              <a:rPr lang="en-US" dirty="0" smtClean="0"/>
              <a:t>The rate of temperature change is as important as the total change itself!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Degree Days (GDD)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Agriculturalists are able to determine plant requirements using a measure called the Growing Degree Days (GDD)</a:t>
            </a:r>
          </a:p>
          <a:p>
            <a:r>
              <a:rPr lang="en-US" dirty="0" smtClean="0"/>
              <a:t>GDD is based on the idea that plants have a minimum need at which growth and development will occur.</a:t>
            </a:r>
          </a:p>
          <a:p>
            <a:r>
              <a:rPr lang="en-US" dirty="0" smtClean="0"/>
              <a:t>That said, there are three crucial temperatures for plants: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baseline="-25000" dirty="0" smtClean="0"/>
              <a:t> </a:t>
            </a:r>
            <a:r>
              <a:rPr lang="en-US" dirty="0" smtClean="0"/>
              <a:t>- The minimum temperature at which growth occurs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opt</a:t>
            </a:r>
            <a:r>
              <a:rPr lang="en-US" dirty="0" smtClean="0"/>
              <a:t> – The temperature at which max growth occurs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– The temperature above which growth stops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8002" name="Picture 2" descr="http://www.scielo.br/img/fbpe/rbfv/v13n2/9363f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6086" y="623372"/>
            <a:ext cx="6427452" cy="62346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21610" y="1145077"/>
            <a:ext cx="6417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03543" y="408835"/>
            <a:ext cx="56457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opt</a:t>
            </a:r>
            <a:r>
              <a:rPr lang="en-US" baseline="-25000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39137" y="4427044"/>
            <a:ext cx="5918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GDD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GDD is calculated by – </a:t>
            </a:r>
          </a:p>
          <a:p>
            <a:r>
              <a:rPr lang="en-US" u="sng" dirty="0" smtClean="0"/>
              <a:t>Min Daily Temp + Max Daily Temp</a:t>
            </a:r>
            <a:r>
              <a:rPr lang="en-US" dirty="0" smtClean="0"/>
              <a:t> = Daily </a:t>
            </a:r>
            <a:r>
              <a:rPr lang="en-US" dirty="0" err="1" smtClean="0"/>
              <a:t>Avg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		2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Daily </a:t>
            </a:r>
            <a:r>
              <a:rPr lang="en-US" dirty="0" err="1" smtClean="0"/>
              <a:t>Avg</a:t>
            </a:r>
            <a:r>
              <a:rPr lang="en-US" dirty="0" smtClean="0"/>
              <a:t>– the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 = GDD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 Corn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example, the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 for corn is 50</a:t>
            </a:r>
            <a:r>
              <a:rPr lang="en-US" baseline="30000" dirty="0" smtClean="0"/>
              <a:t>o</a:t>
            </a:r>
            <a:r>
              <a:rPr lang="en-US" dirty="0" smtClean="0"/>
              <a:t> F</a:t>
            </a:r>
          </a:p>
          <a:p>
            <a:pPr lvl="1"/>
            <a:r>
              <a:rPr lang="en-US" dirty="0" smtClean="0"/>
              <a:t>Below 50, corn does not really grow at all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is 86</a:t>
            </a:r>
            <a:r>
              <a:rPr lang="en-US" baseline="30000" dirty="0" smtClean="0"/>
              <a:t>o</a:t>
            </a:r>
            <a:r>
              <a:rPr lang="en-US" dirty="0" smtClean="0"/>
              <a:t> F 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opt</a:t>
            </a:r>
            <a:r>
              <a:rPr lang="en-US" dirty="0" smtClean="0"/>
              <a:t> is in the upper 70s</a:t>
            </a:r>
          </a:p>
          <a:p>
            <a:r>
              <a:rPr lang="en-US" dirty="0" smtClean="0"/>
              <a:t>Growing degree days can then be used to calculate the growing needs of corn in terms of temperature</a:t>
            </a:r>
          </a:p>
          <a:p>
            <a:r>
              <a:rPr lang="en-US" dirty="0" smtClean="0"/>
              <a:t>Example: If a low temperature was 60°F and the high was 90°F, the GDD would be 60 + 86 = 146 divided by 2 = 73 – 50 = 23 GDD. </a:t>
            </a:r>
          </a:p>
          <a:p>
            <a:r>
              <a:rPr lang="en-US" u="sng" dirty="0" smtClean="0"/>
              <a:t>86 + 60</a:t>
            </a:r>
            <a:r>
              <a:rPr lang="en-US" dirty="0" smtClean="0"/>
              <a:t> = 73 – 50 = 23 Growing Degree Day units</a:t>
            </a:r>
            <a:br>
              <a:rPr lang="en-US" dirty="0" smtClean="0"/>
            </a:br>
            <a:r>
              <a:rPr lang="en-US" dirty="0" smtClean="0"/>
              <a:t>     2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 1: Selective Cell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Plants have cell membranes that are selectively permeable.</a:t>
            </a:r>
          </a:p>
          <a:p>
            <a:pPr lvl="1"/>
            <a:r>
              <a:rPr lang="en-US" u="sng" dirty="0" smtClean="0"/>
              <a:t>Selectively permeable</a:t>
            </a:r>
            <a:r>
              <a:rPr lang="en-US" dirty="0" smtClean="0"/>
              <a:t>: the membranes of plant cells let some things in but not others; they can choose what solutes come in and which solutes don’t </a:t>
            </a:r>
          </a:p>
          <a:p>
            <a:r>
              <a:rPr lang="en-US" dirty="0" smtClean="0"/>
              <a:t>To make this possible, plant cells use specialized proteins that block or allow solutes.</a:t>
            </a:r>
          </a:p>
          <a:p>
            <a:pPr lvl="1"/>
            <a:r>
              <a:rPr lang="en-US" dirty="0" smtClean="0"/>
              <a:t>Some proteins are just like gates that passively let some solutes flow in</a:t>
            </a:r>
          </a:p>
          <a:p>
            <a:pPr lvl="1"/>
            <a:r>
              <a:rPr lang="en-US" dirty="0" smtClean="0"/>
              <a:t>Some proteins are like pumps that actively move these solutes into the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GDD accumulates each day</a:t>
            </a:r>
          </a:p>
          <a:p>
            <a:r>
              <a:rPr lang="en-US" dirty="0" smtClean="0"/>
              <a:t>If a variety of corn requires 2450 units GDD, it would require 107 days to mature if each day had a low of 60 and a high of 90 </a:t>
            </a:r>
          </a:p>
          <a:p>
            <a:endParaRPr lang="en-US" dirty="0" smtClean="0"/>
          </a:p>
          <a:p>
            <a:r>
              <a:rPr lang="en-US" dirty="0" smtClean="0"/>
              <a:t>2450/23 = 107</a:t>
            </a:r>
          </a:p>
          <a:p>
            <a:endParaRPr lang="en-US" dirty="0" smtClean="0"/>
          </a:p>
          <a:p>
            <a:r>
              <a:rPr lang="en-US" dirty="0" smtClean="0"/>
              <a:t>If the high was 100 and the low was 70, what would our GDD be?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86 + 70</a:t>
            </a:r>
            <a:r>
              <a:rPr lang="en-US" dirty="0" smtClean="0"/>
              <a:t> = 78 </a:t>
            </a:r>
            <a:br>
              <a:rPr lang="en-US" dirty="0" smtClean="0"/>
            </a:br>
            <a:r>
              <a:rPr lang="en-US" dirty="0" smtClean="0"/>
              <a:t>      2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78 – 50 = 28 GDD</a:t>
            </a:r>
          </a:p>
          <a:p>
            <a:endParaRPr lang="en-US" dirty="0" smtClean="0"/>
          </a:p>
          <a:p>
            <a:r>
              <a:rPr lang="en-US" dirty="0" smtClean="0"/>
              <a:t>2450 / 28 = 87.5 Days to Maturity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for Tuesday, 4-27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– 57</a:t>
            </a:r>
          </a:p>
          <a:p>
            <a:r>
              <a:rPr lang="en-US" dirty="0" smtClean="0"/>
              <a:t>Low – 36</a:t>
            </a:r>
          </a:p>
          <a:p>
            <a:endParaRPr lang="en-US" dirty="0" smtClean="0"/>
          </a:p>
          <a:p>
            <a:r>
              <a:rPr lang="en-US" u="sng" dirty="0" smtClean="0"/>
              <a:t>57+ 36 </a:t>
            </a:r>
            <a:r>
              <a:rPr lang="en-US" dirty="0" smtClean="0"/>
              <a:t>= 46.5;	46.5 – 50 = 0 degree days </a:t>
            </a:r>
            <a:br>
              <a:rPr lang="en-US" dirty="0" smtClean="0"/>
            </a:br>
            <a:r>
              <a:rPr lang="en-US" dirty="0" smtClean="0"/>
              <a:t>     2</a:t>
            </a:r>
          </a:p>
          <a:p>
            <a:r>
              <a:rPr lang="en-US" dirty="0" smtClean="0"/>
              <a:t>This is why we would typically wait to plant until April!</a:t>
            </a:r>
          </a:p>
          <a:p>
            <a:r>
              <a:rPr lang="en-US" dirty="0" smtClean="0"/>
              <a:t>On the other hand, lettuce as a base temp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 ) of 40</a:t>
            </a:r>
          </a:p>
          <a:p>
            <a:pPr>
              <a:buNone/>
            </a:pPr>
            <a:r>
              <a:rPr lang="en-US" dirty="0" smtClean="0"/>
              <a:t>		46.5-40 = 6.5 GDDs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Most GDD calculations use 50 as a base temp.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Vernalization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plants require a cold treatment for physiological processes to occur. </a:t>
            </a:r>
          </a:p>
          <a:p>
            <a:pPr lvl="1"/>
            <a:r>
              <a:rPr lang="en-US" dirty="0"/>
              <a:t>This is known as </a:t>
            </a:r>
            <a:r>
              <a:rPr lang="en-US" dirty="0" err="1"/>
              <a:t>vernalization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Tulips and narcissus require </a:t>
            </a:r>
            <a:r>
              <a:rPr lang="en-US" dirty="0" err="1" smtClean="0"/>
              <a:t>vernalization</a:t>
            </a:r>
            <a:r>
              <a:rPr lang="en-US" dirty="0" smtClean="0"/>
              <a:t> to flower. </a:t>
            </a:r>
          </a:p>
          <a:p>
            <a:r>
              <a:rPr lang="en-US" dirty="0" smtClean="0"/>
              <a:t>Some cereal grains, including winter wheat, also require </a:t>
            </a:r>
            <a:r>
              <a:rPr lang="en-US" dirty="0" err="1" smtClean="0"/>
              <a:t>vernalization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Apples require 1,000 to 1,200 hours of temperatures between 32°F and 45°F to break their rest period.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Stratification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Seeds </a:t>
            </a:r>
            <a:r>
              <a:rPr lang="en-US" dirty="0"/>
              <a:t>of some plants have a dormancy mechanism that is broken by a cold period. </a:t>
            </a:r>
          </a:p>
          <a:p>
            <a:pPr lvl="1"/>
            <a:r>
              <a:rPr lang="en-US" dirty="0"/>
              <a:t>The seeds do not germinate until the seed has undergone a cold period. </a:t>
            </a:r>
          </a:p>
          <a:p>
            <a:r>
              <a:rPr lang="en-US" dirty="0"/>
              <a:t>This cold requirement for seeds is known as </a:t>
            </a:r>
            <a:r>
              <a:rPr lang="en-US" u="sng" dirty="0"/>
              <a:t>stratification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2: Osmolarity &amp; 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smtClean="0"/>
              <a:t>Osmolarity</a:t>
            </a:r>
            <a:r>
              <a:rPr lang="en-US" i="1" dirty="0" smtClean="0"/>
              <a:t> is simply how concentrated a solution is</a:t>
            </a:r>
          </a:p>
          <a:p>
            <a:pPr lvl="1"/>
            <a:r>
              <a:rPr lang="en-US" i="1" dirty="0" smtClean="0"/>
              <a:t>It is based on the number of particles in the volume of fluid (not by weight or mass).</a:t>
            </a:r>
          </a:p>
          <a:p>
            <a:pPr lvl="1"/>
            <a:r>
              <a:rPr lang="en-US" dirty="0" err="1" smtClean="0"/>
              <a:t>Osm</a:t>
            </a:r>
            <a:r>
              <a:rPr lang="en-US" dirty="0" smtClean="0"/>
              <a:t> = number of particles in a solution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Osmosis is the movement of water from a solution with low osmolarity to a solution with high osmolarity </a:t>
            </a:r>
          </a:p>
          <a:p>
            <a:pPr lvl="1"/>
            <a:r>
              <a:rPr lang="en-US" dirty="0" smtClean="0"/>
              <a:t>i.e. water tries to dilute things, so it wants to go from a watered down solution to a highly concentrated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23" y="704088"/>
            <a:ext cx="8369877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19400" y="2544644"/>
            <a:ext cx="1752600" cy="29718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48200" y="2544644"/>
            <a:ext cx="1752600" cy="29718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 rot="16200000">
            <a:off x="2819400" y="1935045"/>
            <a:ext cx="3581400" cy="3581400"/>
          </a:xfrm>
          <a:prstGeom prst="leftBracket">
            <a:avLst>
              <a:gd name="adj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724150" y="3630495"/>
            <a:ext cx="3733800" cy="381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48200" y="2525595"/>
            <a:ext cx="1752600" cy="2971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57500" y="2087445"/>
            <a:ext cx="170497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38675" y="1066799"/>
            <a:ext cx="1743075" cy="298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28925" y="2516069"/>
            <a:ext cx="1752600" cy="29718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Callout 1 12"/>
          <p:cNvSpPr/>
          <p:nvPr/>
        </p:nvSpPr>
        <p:spPr>
          <a:xfrm>
            <a:off x="7044743" y="2871983"/>
            <a:ext cx="1790163" cy="489397"/>
          </a:xfrm>
          <a:prstGeom prst="borderCallout1">
            <a:avLst>
              <a:gd name="adj1" fmla="val 18750"/>
              <a:gd name="adj2" fmla="val -8333"/>
              <a:gd name="adj3" fmla="val 214763"/>
              <a:gd name="adj4" fmla="val -50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Solutes </a:t>
            </a:r>
            <a:endParaRPr lang="en-US" dirty="0"/>
          </a:p>
        </p:txBody>
      </p:sp>
      <p:sp>
        <p:nvSpPr>
          <p:cNvPr id="17" name="Line Callout 1 16"/>
          <p:cNvSpPr/>
          <p:nvPr/>
        </p:nvSpPr>
        <p:spPr>
          <a:xfrm>
            <a:off x="886495" y="3037262"/>
            <a:ext cx="1790163" cy="489397"/>
          </a:xfrm>
          <a:prstGeom prst="borderCallout1">
            <a:avLst>
              <a:gd name="adj1" fmla="val 100329"/>
              <a:gd name="adj2" fmla="val 66487"/>
              <a:gd name="adj3" fmla="val 435816"/>
              <a:gd name="adj4" fmla="val 114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Solutes </a:t>
            </a:r>
            <a:endParaRPr lang="en-US" dirty="0"/>
          </a:p>
        </p:txBody>
      </p:sp>
      <p:sp>
        <p:nvSpPr>
          <p:cNvPr id="18" name="Line Callout 1 17"/>
          <p:cNvSpPr/>
          <p:nvPr/>
        </p:nvSpPr>
        <p:spPr>
          <a:xfrm>
            <a:off x="6913807" y="4945482"/>
            <a:ext cx="1790163" cy="862884"/>
          </a:xfrm>
          <a:prstGeom prst="borderCallout1">
            <a:avLst>
              <a:gd name="adj1" fmla="val 18750"/>
              <a:gd name="adj2" fmla="val -8333"/>
              <a:gd name="adj3" fmla="val -8921"/>
              <a:gd name="adj4" fmla="val -128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Selectively Permeable Membrane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94704" y="5898524"/>
            <a:ext cx="569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Osmosis:</a:t>
            </a:r>
            <a:r>
              <a:rPr lang="en-US" dirty="0" smtClean="0"/>
              <a:t> Water will move from an area with low solutes (low osmolarity) to an area with high solutes (high osmolarity)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3: Turgor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Because of osmolarity-induced osmosis, living plant cells have a property called </a:t>
            </a:r>
            <a:r>
              <a:rPr lang="en-US" u="sng" dirty="0" smtClean="0"/>
              <a:t>Turgor Pressure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Turgor Pressure: the pressure within a cell due to movement of water into that cell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turgor pressure of a plant cell is about 11 atmospheres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atm</a:t>
            </a:r>
            <a:r>
              <a:rPr lang="en-US" dirty="0" smtClean="0"/>
              <a:t> (atmosphere) of pressure is equivalent to the air pressure at the earth’s surface at sea level</a:t>
            </a:r>
          </a:p>
          <a:p>
            <a:pPr lvl="1"/>
            <a:r>
              <a:rPr lang="en-US" dirty="0" smtClean="0"/>
              <a:t>The pressure inside of a plant cell is 11 x the air pressure at sea level</a:t>
            </a:r>
          </a:p>
          <a:p>
            <a:pPr lvl="1"/>
            <a:r>
              <a:rPr lang="en-US" dirty="0" smtClean="0"/>
              <a:t>This enables a plant to send shoots up and roots down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4238</Words>
  <Application>Microsoft Office PowerPoint</Application>
  <PresentationFormat>On-screen Show (4:3)</PresentationFormat>
  <Paragraphs>427</Paragraphs>
  <Slides>64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Flow</vt:lpstr>
      <vt:lpstr>Horticultural Responses to Temperature</vt:lpstr>
      <vt:lpstr>Your Mother’s Roses</vt:lpstr>
      <vt:lpstr>So, wait a minute…</vt:lpstr>
      <vt:lpstr>The Big Question  </vt:lpstr>
      <vt:lpstr>The Plant Cell</vt:lpstr>
      <vt:lpstr>Fact 1: Selective Cell Membranes</vt:lpstr>
      <vt:lpstr>Fact 2: Osmolarity &amp; Osmosis</vt:lpstr>
      <vt:lpstr>Slide 8</vt:lpstr>
      <vt:lpstr>Fact 3: Turgor Pressure</vt:lpstr>
      <vt:lpstr>Turgor Pressure and Cell atm</vt:lpstr>
      <vt:lpstr>Turgor Pressure &amp; Cells</vt:lpstr>
      <vt:lpstr>Fact 4: Plasmolysis</vt:lpstr>
      <vt:lpstr>Hyper, Hypo, and Iso</vt:lpstr>
      <vt:lpstr>Fact 5: Vacuoles </vt:lpstr>
      <vt:lpstr>A little more about vacuoles</vt:lpstr>
      <vt:lpstr>Roles of the Vacuole</vt:lpstr>
      <vt:lpstr>Summary</vt:lpstr>
      <vt:lpstr>So wait, isn’t this about temp?</vt:lpstr>
      <vt:lpstr>Plant Responses to Freezing</vt:lpstr>
      <vt:lpstr>Irreparable Frost Damage</vt:lpstr>
      <vt:lpstr>Frost Damage </vt:lpstr>
      <vt:lpstr>Plant Adaptations to Chilling and Freezing</vt:lpstr>
      <vt:lpstr>So could we…?</vt:lpstr>
      <vt:lpstr>Acclimation vs. Deacclimation</vt:lpstr>
      <vt:lpstr>Strategy 1: High osm </vt:lpstr>
      <vt:lpstr>Strategy 2: Super Cooling </vt:lpstr>
      <vt:lpstr>Strategies 1 and 2 together</vt:lpstr>
      <vt:lpstr>Strategy 3: Osmotic Alterations</vt:lpstr>
      <vt:lpstr>Strategy 4: Membrane Changes</vt:lpstr>
      <vt:lpstr>Unsaturated vs. Saturated</vt:lpstr>
      <vt:lpstr>Kinked Unsaturated Lipids</vt:lpstr>
      <vt:lpstr>Strategy 5: Cutin Wax </vt:lpstr>
      <vt:lpstr>Summary</vt:lpstr>
      <vt:lpstr>Prevention of Temperature Damage</vt:lpstr>
      <vt:lpstr>Human mechanisms</vt:lpstr>
      <vt:lpstr>2 Kinds of Frost</vt:lpstr>
      <vt:lpstr>Temperature</vt:lpstr>
      <vt:lpstr>Temperature = Energy </vt:lpstr>
      <vt:lpstr>The 4 Methods in nature </vt:lpstr>
      <vt:lpstr>Horticultural Strategies </vt:lpstr>
      <vt:lpstr>Warming Methods </vt:lpstr>
      <vt:lpstr>Greenhouses aside…</vt:lpstr>
      <vt:lpstr>Cold frames</vt:lpstr>
      <vt:lpstr>Cultural Practices</vt:lpstr>
      <vt:lpstr>Cultural Practices</vt:lpstr>
      <vt:lpstr>Peninsulas Are Ideal for Fruit</vt:lpstr>
      <vt:lpstr>Frost Protection</vt:lpstr>
      <vt:lpstr>Frost Protection</vt:lpstr>
      <vt:lpstr>Moist Soil</vt:lpstr>
      <vt:lpstr>UC Davis – Avg. Energy Fluxes During a Radiation Frost  </vt:lpstr>
      <vt:lpstr>Frost Protection – Top Gun Style</vt:lpstr>
      <vt:lpstr>Helicopter &amp; Ice Frost Protection</vt:lpstr>
      <vt:lpstr>Wind Machines &amp; Helicopters</vt:lpstr>
      <vt:lpstr>Minimizing Temp Swings</vt:lpstr>
      <vt:lpstr>Minimizing Temp Swings</vt:lpstr>
      <vt:lpstr>Growing Degree Days (GDD)</vt:lpstr>
      <vt:lpstr>Slide 57</vt:lpstr>
      <vt:lpstr>GDD Formula</vt:lpstr>
      <vt:lpstr>E.g. Corn</vt:lpstr>
      <vt:lpstr>Corn </vt:lpstr>
      <vt:lpstr>New GDD</vt:lpstr>
      <vt:lpstr>Forecast for Tuesday, 4-27</vt:lpstr>
      <vt:lpstr>Vernalization</vt:lpstr>
      <vt:lpstr>Stratification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Horticultural Responses to Temperature</dc:title>
  <dc:creator>Mr. Craig Kohn</dc:creator>
  <cp:lastModifiedBy>Mr. Craig Kohn</cp:lastModifiedBy>
  <cp:revision>75</cp:revision>
  <dcterms:created xsi:type="dcterms:W3CDTF">2010-04-24T16:11:30Z</dcterms:created>
  <dcterms:modified xsi:type="dcterms:W3CDTF">2010-04-26T00:36:27Z</dcterms:modified>
</cp:coreProperties>
</file>