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AF456-62FC-40F3-8619-A3AAFB9EBA13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8E4E1-9BC2-4AF2-94EE-EB2100716A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8E4E1-9BC2-4AF2-94EE-EB2100716A5E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9CABF3-EB8E-4E0C-8A3A-DF93BCA9E0BD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1A208DE-B8A4-4A97-B74F-A94A20356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CABF3-EB8E-4E0C-8A3A-DF93BCA9E0BD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08DE-B8A4-4A97-B74F-A94A20356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CABF3-EB8E-4E0C-8A3A-DF93BCA9E0BD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08DE-B8A4-4A97-B74F-A94A20356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CABF3-EB8E-4E0C-8A3A-DF93BCA9E0BD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08DE-B8A4-4A97-B74F-A94A20356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CABF3-EB8E-4E0C-8A3A-DF93BCA9E0BD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08DE-B8A4-4A97-B74F-A94A20356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CABF3-EB8E-4E0C-8A3A-DF93BCA9E0BD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08DE-B8A4-4A97-B74F-A94A20356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9CABF3-EB8E-4E0C-8A3A-DF93BCA9E0BD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A208DE-B8A4-4A97-B74F-A94A20356FC3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9CABF3-EB8E-4E0C-8A3A-DF93BCA9E0BD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1A208DE-B8A4-4A97-B74F-A94A20356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CABF3-EB8E-4E0C-8A3A-DF93BCA9E0BD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08DE-B8A4-4A97-B74F-A94A20356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CABF3-EB8E-4E0C-8A3A-DF93BCA9E0BD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08DE-B8A4-4A97-B74F-A94A20356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CABF3-EB8E-4E0C-8A3A-DF93BCA9E0BD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08DE-B8A4-4A97-B74F-A94A20356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9CABF3-EB8E-4E0C-8A3A-DF93BCA9E0BD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1A208DE-B8A4-4A97-B74F-A94A20356F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xtension.oregonstate.edu/mg/botany/images/fertilization2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xtension.oregonstate.edu/mg/botany/images/fig12a-big.gi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xtension.oregonstate.edu/mg/botany/images/fig12a-big.gi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xtension.oregonstate.edu/mg/botany/images/fig12b-big.gi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xtension.oregonstate.edu/mg/botany/images/fig12b-big.gi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xtension.oregonstate.edu/mg/botany/images/fig12a-big.gi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Leaf Botany and Plant Cell Biology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C. Kohn, Waterford, WI</a:t>
            </a:r>
          </a:p>
          <a:p>
            <a:r>
              <a:rPr lang="en-US" sz="1500" i="1" dirty="0" smtClean="0"/>
              <a:t>Materials based on “Botany Basics” by Ann Marie </a:t>
            </a:r>
            <a:r>
              <a:rPr lang="en-US" sz="1500" i="1" dirty="0" err="1" smtClean="0"/>
              <a:t>VanDerZanden</a:t>
            </a:r>
            <a:r>
              <a:rPr lang="en-US" sz="1500" i="1" dirty="0" smtClean="0"/>
              <a:t>, OSU</a:t>
            </a:r>
            <a:endParaRPr lang="en-US" sz="15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modified leaves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dirty="0" smtClean="0"/>
              <a:t>Scale leaves</a:t>
            </a:r>
            <a:r>
              <a:rPr lang="en-US" dirty="0" smtClean="0"/>
              <a:t> (cataphylls) are found on rhizomes and buds, which they enclose and protect. </a:t>
            </a:r>
          </a:p>
          <a:p>
            <a:pPr lvl="0"/>
            <a:r>
              <a:rPr lang="en-US" b="1" dirty="0" smtClean="0"/>
              <a:t>Seed leaves</a:t>
            </a:r>
            <a:r>
              <a:rPr lang="en-US" dirty="0" smtClean="0"/>
              <a:t> (</a:t>
            </a:r>
            <a:r>
              <a:rPr lang="en-US" dirty="0" smtClean="0"/>
              <a:t>cotyledons) </a:t>
            </a:r>
            <a:r>
              <a:rPr lang="en-US" dirty="0" smtClean="0"/>
              <a:t>are found on embryonic plants. They store food for the developing seedling. </a:t>
            </a:r>
          </a:p>
          <a:p>
            <a:pPr lvl="0"/>
            <a:r>
              <a:rPr lang="en-US" b="1" dirty="0" smtClean="0"/>
              <a:t>Spines and tendrils</a:t>
            </a:r>
            <a:r>
              <a:rPr lang="en-US" dirty="0" smtClean="0"/>
              <a:t>, such as those found on barberry and pea plants, protect a plant or help support its stems. </a:t>
            </a:r>
          </a:p>
          <a:p>
            <a:pPr lvl="0"/>
            <a:r>
              <a:rPr lang="en-US" b="1" dirty="0" smtClean="0"/>
              <a:t>Storage leaves</a:t>
            </a:r>
            <a:r>
              <a:rPr lang="en-US" dirty="0" smtClean="0"/>
              <a:t>, such as those on bulbous plants and succulents, store food. </a:t>
            </a:r>
          </a:p>
          <a:p>
            <a:pPr lvl="0"/>
            <a:r>
              <a:rPr lang="en-US" b="1" dirty="0" smtClean="0"/>
              <a:t>Bracts</a:t>
            </a:r>
            <a:r>
              <a:rPr lang="en-US" dirty="0" smtClean="0"/>
              <a:t> often are brightly colored. For example, the showy structures on dogwoods and poinsettias are bracts, not petals.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0"/>
            <a:ext cx="8458200" cy="1470025"/>
          </a:xfrm>
        </p:spPr>
        <p:txBody>
          <a:bodyPr/>
          <a:lstStyle/>
          <a:p>
            <a:r>
              <a:rPr lang="en-US" dirty="0" smtClean="0"/>
              <a:t>Structure and Anatomy of Flowers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C. Kohn, Waterford, WI</a:t>
            </a:r>
          </a:p>
          <a:p>
            <a:r>
              <a:rPr lang="en-US" sz="1500" i="1" dirty="0" smtClean="0"/>
              <a:t>Materials based on “Botany Basics” by Ann Marie </a:t>
            </a:r>
            <a:r>
              <a:rPr lang="en-US" sz="1500" i="1" dirty="0" err="1" smtClean="0"/>
              <a:t>VanDerZanden</a:t>
            </a:r>
            <a:r>
              <a:rPr lang="en-US" sz="1500" i="1" dirty="0" smtClean="0"/>
              <a:t>, OSU</a:t>
            </a:r>
            <a:endParaRPr lang="en-US" sz="15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Flowers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primary purpose of a flower is sexual reproduction</a:t>
            </a:r>
          </a:p>
          <a:p>
            <a:r>
              <a:rPr lang="en-US" dirty="0" smtClean="0"/>
              <a:t>The color and fragrance of a flower is the result of adaptive strategies</a:t>
            </a:r>
          </a:p>
          <a:p>
            <a:pPr lvl="1"/>
            <a:r>
              <a:rPr lang="en-US" dirty="0" smtClean="0"/>
              <a:t>They are only pleasing to humans as a coincidence of evolution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Flowers, like leaves, are key to classification.</a:t>
            </a:r>
          </a:p>
          <a:p>
            <a:pPr lvl="1"/>
            <a:r>
              <a:rPr lang="en-US" dirty="0" smtClean="0"/>
              <a:t>This classification system, or </a:t>
            </a:r>
            <a:r>
              <a:rPr lang="en-US" u="sng" dirty="0" smtClean="0"/>
              <a:t>Linnaean system</a:t>
            </a:r>
            <a:r>
              <a:rPr lang="en-US" dirty="0" smtClean="0"/>
              <a:t>, was developed by Linnaeus and is characterized by each species having a Latin genus and species name. </a:t>
            </a:r>
          </a:p>
          <a:p>
            <a:r>
              <a:rPr lang="en-US" dirty="0" smtClean="0"/>
              <a:t>In flowers, the name is based on the flowers or other reproductive part of the plant </a:t>
            </a:r>
          </a:p>
          <a:p>
            <a:pPr lvl="1"/>
            <a:r>
              <a:rPr lang="en-US" dirty="0" smtClean="0"/>
              <a:t>This turned out to be a fortunate turn of events, as flowers are the part of the plant least affected by environmental factors </a:t>
            </a:r>
          </a:p>
          <a:p>
            <a:r>
              <a:rPr lang="en-US" dirty="0" smtClean="0"/>
              <a:t>A knowledge of flowers is essential for anyone who will use plant ID as a part of their career.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ure 19. Complete flower structure"/>
          <p:cNvPicPr/>
          <p:nvPr/>
        </p:nvPicPr>
        <p:blipFill>
          <a:blip r:embed="rId3" cstate="print"/>
          <a:srcRect b="8824"/>
          <a:stretch>
            <a:fillRect/>
          </a:stretch>
        </p:blipFill>
        <p:spPr bwMode="auto">
          <a:xfrm>
            <a:off x="4419600" y="1828800"/>
            <a:ext cx="4572000" cy="4038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Flower Structure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4267200" cy="4325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flower has both male and female organs.</a:t>
            </a:r>
          </a:p>
          <a:p>
            <a:r>
              <a:rPr lang="en-US" dirty="0" smtClean="0"/>
              <a:t>The male organ is the </a:t>
            </a:r>
            <a:r>
              <a:rPr lang="en-US" u="sng" dirty="0" smtClean="0"/>
              <a:t>stamen</a:t>
            </a:r>
          </a:p>
          <a:p>
            <a:r>
              <a:rPr lang="en-US" dirty="0" smtClean="0"/>
              <a:t>The female organ is the </a:t>
            </a:r>
            <a:r>
              <a:rPr lang="en-US" u="sng" dirty="0" smtClean="0"/>
              <a:t>pistil</a:t>
            </a:r>
            <a:r>
              <a:rPr lang="en-US" dirty="0" smtClean="0"/>
              <a:t>, but may also include the sepals, petals, and nectar glands.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56688"/>
            <a:ext cx="6096000" cy="4325112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u="sng" dirty="0" smtClean="0"/>
              <a:t>stamen</a:t>
            </a:r>
            <a:r>
              <a:rPr lang="en-US" dirty="0" smtClean="0"/>
              <a:t> is the male reproductive organ</a:t>
            </a:r>
          </a:p>
          <a:p>
            <a:r>
              <a:rPr lang="en-US" dirty="0" smtClean="0"/>
              <a:t>The </a:t>
            </a:r>
            <a:r>
              <a:rPr lang="en-US" u="sng" dirty="0" smtClean="0"/>
              <a:t>stamen</a:t>
            </a:r>
            <a:r>
              <a:rPr lang="en-US" dirty="0" smtClean="0"/>
              <a:t> consists of the </a:t>
            </a:r>
            <a:r>
              <a:rPr lang="en-US" u="sng" dirty="0" smtClean="0"/>
              <a:t>anther</a:t>
            </a:r>
            <a:r>
              <a:rPr lang="en-US" dirty="0" smtClean="0"/>
              <a:t> (pollen sac) and a long, supporting </a:t>
            </a:r>
            <a:r>
              <a:rPr lang="en-US" u="sng" dirty="0" smtClean="0"/>
              <a:t>filament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filament holds the anther in position, making it more available for birds, bees, or the wind to carry pollen away </a:t>
            </a:r>
          </a:p>
          <a:p>
            <a:endParaRPr lang="en-US" dirty="0"/>
          </a:p>
        </p:txBody>
      </p:sp>
      <p:pic>
        <p:nvPicPr>
          <p:cNvPr id="5" name="Picture 4" descr="Figure 19. Complete flower structure"/>
          <p:cNvPicPr/>
          <p:nvPr/>
        </p:nvPicPr>
        <p:blipFill>
          <a:blip r:embed="rId3" cstate="print"/>
          <a:srcRect b="8824"/>
          <a:stretch>
            <a:fillRect/>
          </a:stretch>
        </p:blipFill>
        <p:spPr bwMode="auto">
          <a:xfrm>
            <a:off x="5532408" y="228600"/>
            <a:ext cx="3364301" cy="2971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Pistil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u="sng" dirty="0" smtClean="0"/>
              <a:t>pistil</a:t>
            </a:r>
            <a:r>
              <a:rPr lang="en-US" dirty="0" smtClean="0"/>
              <a:t> is the female part of the plant</a:t>
            </a:r>
          </a:p>
          <a:p>
            <a:pPr lvl="1"/>
            <a:r>
              <a:rPr lang="en-US" dirty="0" smtClean="0"/>
              <a:t>It is generally shaped like a bowling pin and is usually located in the center of the flower</a:t>
            </a:r>
          </a:p>
          <a:p>
            <a:r>
              <a:rPr lang="en-US" dirty="0" smtClean="0"/>
              <a:t>The pistil consists of a stigma, style, and ovary</a:t>
            </a:r>
          </a:p>
          <a:p>
            <a:pPr lvl="1"/>
            <a:r>
              <a:rPr lang="en-US" dirty="0" smtClean="0"/>
              <a:t>The </a:t>
            </a:r>
            <a:r>
              <a:rPr lang="en-US" u="sng" dirty="0" smtClean="0"/>
              <a:t>stigma</a:t>
            </a:r>
            <a:r>
              <a:rPr lang="en-US" dirty="0" smtClean="0"/>
              <a:t> is located at the top and receives pollen</a:t>
            </a:r>
          </a:p>
          <a:p>
            <a:pPr lvl="1"/>
            <a:r>
              <a:rPr lang="en-US" dirty="0" smtClean="0"/>
              <a:t>The </a:t>
            </a:r>
            <a:r>
              <a:rPr lang="en-US" u="sng" dirty="0" smtClean="0"/>
              <a:t>style</a:t>
            </a:r>
            <a:r>
              <a:rPr lang="en-US" dirty="0" smtClean="0"/>
              <a:t> serves as a ‘neck’ connecting the stigma to the pistil</a:t>
            </a:r>
          </a:p>
          <a:p>
            <a:pPr lvl="1"/>
            <a:r>
              <a:rPr lang="en-US" dirty="0" smtClean="0"/>
              <a:t>The </a:t>
            </a:r>
            <a:r>
              <a:rPr lang="en-US" u="sng" dirty="0" smtClean="0"/>
              <a:t>ovary</a:t>
            </a:r>
            <a:r>
              <a:rPr lang="en-US" dirty="0" smtClean="0"/>
              <a:t> contains the eggs which reside in ovules</a:t>
            </a:r>
          </a:p>
          <a:p>
            <a:pPr lvl="2"/>
            <a:r>
              <a:rPr lang="en-US" dirty="0" smtClean="0"/>
              <a:t>If the egg is fertilized, the ovule becomes a seed.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Figure 19. Complete flower structure"/>
          <p:cNvPicPr/>
          <p:nvPr/>
        </p:nvPicPr>
        <p:blipFill>
          <a:blip r:embed="rId3" cstate="print"/>
          <a:srcRect b="8824"/>
          <a:stretch>
            <a:fillRect/>
          </a:stretch>
        </p:blipFill>
        <p:spPr bwMode="auto">
          <a:xfrm>
            <a:off x="1219200" y="609600"/>
            <a:ext cx="6642338" cy="5867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ure 19. Complete flower structure"/>
          <p:cNvPicPr/>
          <p:nvPr/>
        </p:nvPicPr>
        <p:blipFill>
          <a:blip r:embed="rId3" cstate="print"/>
          <a:srcRect b="8824"/>
          <a:stretch>
            <a:fillRect/>
          </a:stretch>
        </p:blipFill>
        <p:spPr bwMode="auto">
          <a:xfrm>
            <a:off x="5532408" y="76200"/>
            <a:ext cx="3364301" cy="2971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49424"/>
            <a:ext cx="5867400" cy="4325112"/>
          </a:xfrm>
        </p:spPr>
        <p:txBody>
          <a:bodyPr/>
          <a:lstStyle/>
          <a:p>
            <a:r>
              <a:rPr lang="en-US" u="sng" dirty="0" smtClean="0"/>
              <a:t>Petals</a:t>
            </a:r>
            <a:r>
              <a:rPr lang="en-US" dirty="0" smtClean="0"/>
              <a:t> are typically the </a:t>
            </a:r>
            <a:br>
              <a:rPr lang="en-US" dirty="0" smtClean="0"/>
            </a:br>
            <a:r>
              <a:rPr lang="en-US" dirty="0" smtClean="0"/>
              <a:t>colorful portion of the flower</a:t>
            </a:r>
          </a:p>
          <a:p>
            <a:pPr lvl="1"/>
            <a:r>
              <a:rPr lang="en-US" dirty="0" smtClean="0"/>
              <a:t>Collectively, the petals form the </a:t>
            </a:r>
            <a:r>
              <a:rPr lang="en-US" u="sng" dirty="0" smtClean="0"/>
              <a:t>corolla</a:t>
            </a:r>
          </a:p>
          <a:p>
            <a:r>
              <a:rPr lang="en-US" dirty="0" smtClean="0"/>
              <a:t>Below the petals are the protective leaf-like structures called the </a:t>
            </a:r>
            <a:r>
              <a:rPr lang="en-US" u="sng" dirty="0" smtClean="0"/>
              <a:t>sepals</a:t>
            </a:r>
          </a:p>
          <a:p>
            <a:pPr lvl="1"/>
            <a:r>
              <a:rPr lang="en-US" dirty="0" smtClean="0"/>
              <a:t>Collectively, the sepals are called a </a:t>
            </a:r>
            <a:r>
              <a:rPr lang="en-US" u="sng" dirty="0" smtClean="0"/>
              <a:t>calyx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Petals &amp; Leaves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Petals and leaves are useful in determining whether a plant is a monocot or a </a:t>
            </a:r>
            <a:r>
              <a:rPr lang="en-US" dirty="0" err="1" smtClean="0"/>
              <a:t>dicot</a:t>
            </a:r>
            <a:endParaRPr lang="en-US" dirty="0" smtClean="0"/>
          </a:p>
          <a:p>
            <a:pPr lvl="1"/>
            <a:r>
              <a:rPr lang="en-US" dirty="0" smtClean="0"/>
              <a:t>Monocots have parallel veins and flower petals that come in three or </a:t>
            </a:r>
            <a:r>
              <a:rPr lang="en-US" dirty="0" err="1" smtClean="0"/>
              <a:t>mutliples</a:t>
            </a:r>
            <a:r>
              <a:rPr lang="en-US" dirty="0" smtClean="0"/>
              <a:t> of three </a:t>
            </a:r>
          </a:p>
          <a:p>
            <a:pPr lvl="1"/>
            <a:r>
              <a:rPr lang="en-US" dirty="0" err="1" smtClean="0"/>
              <a:t>Dicots</a:t>
            </a:r>
            <a:r>
              <a:rPr lang="en-US" dirty="0" smtClean="0"/>
              <a:t> have net-veined leaves and flower petals in fours or fives </a:t>
            </a:r>
            <a:endParaRPr lang="en-US" dirty="0"/>
          </a:p>
        </p:txBody>
      </p:sp>
      <p:pic>
        <p:nvPicPr>
          <p:cNvPr id="4" name="Picture 3" descr="Types of venatio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4572000"/>
            <a:ext cx="3429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Leaf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function of leaves is to absorb sunlight and use this energy to produce sugars</a:t>
            </a:r>
          </a:p>
          <a:p>
            <a:pPr lvl="1"/>
            <a:r>
              <a:rPr lang="en-US" dirty="0" smtClean="0"/>
              <a:t>This is the process of photosynthesis</a:t>
            </a:r>
          </a:p>
          <a:p>
            <a:pPr lvl="1"/>
            <a:r>
              <a:rPr lang="en-US" u="sng" dirty="0" smtClean="0"/>
              <a:t>Photosynthesis</a:t>
            </a:r>
            <a:r>
              <a:rPr lang="en-US" dirty="0" smtClean="0"/>
              <a:t> is the creation of sugar from carbon dioxide and water using the energy of the sun </a:t>
            </a:r>
          </a:p>
          <a:p>
            <a:r>
              <a:rPr lang="en-US" dirty="0" smtClean="0"/>
              <a:t>Leaves are usually flat so that they can absorb the maximum amount of light as efficiently as possible.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a flower has a stamen, pistil, petals, and sepals, it is called a </a:t>
            </a:r>
            <a:r>
              <a:rPr lang="en-US" u="sng" dirty="0" smtClean="0"/>
              <a:t>complete flower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If one or more of these parts are missing, it is called an </a:t>
            </a:r>
            <a:r>
              <a:rPr lang="en-US" u="sng" dirty="0" smtClean="0"/>
              <a:t>incomplete flower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male stamen and the female pistil are the most essential parts of the flower because they are involved in seed production</a:t>
            </a:r>
          </a:p>
          <a:p>
            <a:pPr lvl="1"/>
            <a:r>
              <a:rPr lang="en-US" dirty="0" smtClean="0"/>
              <a:t>If a flower has both functional stamens and pistils, it is called a </a:t>
            </a:r>
            <a:r>
              <a:rPr lang="en-US" u="sng" dirty="0" smtClean="0"/>
              <a:t>perfect flower</a:t>
            </a:r>
          </a:p>
          <a:p>
            <a:pPr lvl="1"/>
            <a:r>
              <a:rPr lang="en-US" dirty="0" smtClean="0"/>
              <a:t>If either are lacking, it is </a:t>
            </a:r>
            <a:r>
              <a:rPr lang="en-US" u="sng" dirty="0" smtClean="0"/>
              <a:t>imperfect</a:t>
            </a:r>
          </a:p>
          <a:p>
            <a:pPr lvl="1">
              <a:buNone/>
            </a:pPr>
            <a:endParaRPr lang="en-US" u="sn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Figure 20. Complete vs. imperfect flower structure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2037" y="2219007"/>
            <a:ext cx="4479925" cy="2419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igure 20. Complete vs. imperfect flower structure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128" y="1353185"/>
            <a:ext cx="8215744" cy="4438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0"/>
            <a:ext cx="8458200" cy="1470025"/>
          </a:xfrm>
        </p:spPr>
        <p:txBody>
          <a:bodyPr/>
          <a:lstStyle/>
          <a:p>
            <a:r>
              <a:rPr lang="en-US" dirty="0" smtClean="0"/>
              <a:t>How Plants Reproduce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C. Kohn, Waterford, WI</a:t>
            </a:r>
          </a:p>
          <a:p>
            <a:r>
              <a:rPr lang="en-US" sz="1500" i="1" dirty="0" smtClean="0"/>
              <a:t>Materials based on “Botany Basics” by Ann Marie </a:t>
            </a:r>
            <a:r>
              <a:rPr lang="en-US" sz="1500" i="1" dirty="0" err="1" smtClean="0"/>
              <a:t>VanDerZanden</a:t>
            </a:r>
            <a:r>
              <a:rPr lang="en-US" sz="1500" i="1" dirty="0" smtClean="0"/>
              <a:t>, OSU</a:t>
            </a:r>
            <a:endParaRPr lang="en-US" sz="1500" i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Seeds Form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Pollination</a:t>
            </a:r>
            <a:r>
              <a:rPr lang="en-US" dirty="0" smtClean="0"/>
              <a:t> is the transfer of pollen from an anther to a stigma</a:t>
            </a:r>
          </a:p>
          <a:p>
            <a:r>
              <a:rPr lang="en-US" dirty="0" smtClean="0"/>
              <a:t>A plant’s method of pollination can usually be determined by it’s color and odor</a:t>
            </a:r>
          </a:p>
          <a:p>
            <a:pPr lvl="1"/>
            <a:r>
              <a:rPr lang="en-US" dirty="0" smtClean="0"/>
              <a:t>Colorful, fragrant flowers are typically pollinated by animals or insects</a:t>
            </a:r>
          </a:p>
          <a:p>
            <a:pPr lvl="1"/>
            <a:r>
              <a:rPr lang="en-US" dirty="0" smtClean="0"/>
              <a:t>Wind-pollinated flowers tend to lack these traits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pollen reaches the stigma of the pistil, the stigma will release a chemical signal</a:t>
            </a:r>
          </a:p>
          <a:p>
            <a:r>
              <a:rPr lang="en-US" dirty="0" smtClean="0"/>
              <a:t>This chemical signal will cause the pollen to grow a long tube</a:t>
            </a:r>
          </a:p>
          <a:p>
            <a:r>
              <a:rPr lang="en-US" dirty="0" smtClean="0"/>
              <a:t>This long tube will travel down the style to the ovules inside the ovary</a:t>
            </a:r>
          </a:p>
          <a:p>
            <a:r>
              <a:rPr lang="en-US" dirty="0" smtClean="0"/>
              <a:t>When the pollen tube reaches the ovary, it releases sperm cells, at which point fertilization should occur. 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229600" cy="432511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200" dirty="0" smtClean="0">
                <a:hlinkClick r:id="rId3"/>
              </a:rPr>
              <a:t>http</a:t>
            </a:r>
            <a:r>
              <a:rPr lang="en-US" sz="1200" dirty="0" smtClean="0">
                <a:hlinkClick r:id="rId3"/>
              </a:rPr>
              <a:t>://</a:t>
            </a:r>
            <a:r>
              <a:rPr lang="en-US" sz="1200" dirty="0" smtClean="0">
                <a:hlinkClick r:id="rId3"/>
              </a:rPr>
              <a:t>extension.oregonstate.edu/mg/botany/images/fertilization2.html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pic>
        <p:nvPicPr>
          <p:cNvPr id="2050" name="Picture 2" descr="http://extension.oregonstate.edu/mg/botany/images/flowerstill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228600"/>
            <a:ext cx="6648450" cy="63037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Fruits consist of the fertilized, mature seeds (ovules) as well as the ovary wall.</a:t>
            </a:r>
          </a:p>
          <a:p>
            <a:r>
              <a:rPr lang="en-US" dirty="0" smtClean="0"/>
              <a:t>The seeds contain genes from both the male and female parts of flowers</a:t>
            </a:r>
          </a:p>
          <a:p>
            <a:r>
              <a:rPr lang="en-US" dirty="0" smtClean="0"/>
              <a:t>The flesh of the fruit is genetically identical to the female plant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Fruit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Simple fruits arise from a single ovary</a:t>
            </a:r>
          </a:p>
          <a:p>
            <a:pPr lvl="1"/>
            <a:r>
              <a:rPr lang="en-US" dirty="0" smtClean="0"/>
              <a:t>Examples: apples, pears, tomatoes</a:t>
            </a:r>
          </a:p>
          <a:p>
            <a:pPr lvl="1"/>
            <a:r>
              <a:rPr lang="en-US" dirty="0" smtClean="0"/>
              <a:t>NOTE: a tomato is a fruit because it developed from a flower; vegetables are classified as coming from the roots, stems, or leaves of a plant</a:t>
            </a:r>
          </a:p>
          <a:p>
            <a:r>
              <a:rPr lang="en-US" dirty="0" smtClean="0"/>
              <a:t>Aggregate fruits develop from a single flower with many ovaries </a:t>
            </a:r>
          </a:p>
          <a:p>
            <a:pPr lvl="1"/>
            <a:r>
              <a:rPr lang="en-US" dirty="0" smtClean="0"/>
              <a:t>Examples: strawberries, raspberries</a:t>
            </a:r>
          </a:p>
          <a:p>
            <a:r>
              <a:rPr lang="en-US" dirty="0" smtClean="0"/>
              <a:t>Multiple fruits come from separate flowers with their own calyx and corolla on a single </a:t>
            </a:r>
            <a:r>
              <a:rPr lang="en-US" dirty="0" err="1" smtClean="0"/>
              <a:t>axil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ure 11.  Leaf Parts"/>
          <p:cNvPicPr/>
          <p:nvPr/>
        </p:nvPicPr>
        <p:blipFill>
          <a:blip r:embed="rId3" cstate="print"/>
          <a:srcRect b="10072"/>
          <a:stretch>
            <a:fillRect/>
          </a:stretch>
        </p:blipFill>
        <p:spPr bwMode="auto">
          <a:xfrm>
            <a:off x="4063280" y="762000"/>
            <a:ext cx="485212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Leaf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leaf is connected to </a:t>
            </a:r>
            <a:br>
              <a:rPr lang="en-US" dirty="0" smtClean="0"/>
            </a:br>
            <a:r>
              <a:rPr lang="en-US" dirty="0" smtClean="0"/>
              <a:t>the stem by a structure</a:t>
            </a:r>
            <a:br>
              <a:rPr lang="en-US" dirty="0" smtClean="0"/>
            </a:br>
            <a:r>
              <a:rPr lang="en-US" dirty="0" smtClean="0"/>
              <a:t> called the </a:t>
            </a:r>
            <a:r>
              <a:rPr lang="en-US" u="sng" dirty="0" smtClean="0"/>
              <a:t>petiole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The base of the stem where the petiole connects is called the </a:t>
            </a:r>
            <a:r>
              <a:rPr lang="en-US" u="sng" dirty="0" smtClean="0"/>
              <a:t>node</a:t>
            </a:r>
          </a:p>
          <a:p>
            <a:pPr lvl="1"/>
            <a:r>
              <a:rPr lang="en-US" dirty="0" smtClean="0"/>
              <a:t>Where the petiole connects to the leaf is called the </a:t>
            </a:r>
            <a:r>
              <a:rPr lang="en-US" u="sng" dirty="0" err="1" smtClean="0"/>
              <a:t>axil</a:t>
            </a:r>
            <a:endParaRPr lang="en-US" u="sng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axil</a:t>
            </a:r>
            <a:r>
              <a:rPr lang="en-US" dirty="0" smtClean="0"/>
              <a:t> is where we happen to find buds, clusters, and emerging leaves.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ure 12a. Leaf Cross Section">
            <a:hlinkClick r:id="rId3"/>
          </p:cNvPr>
          <p:cNvPicPr/>
          <p:nvPr/>
        </p:nvPicPr>
        <p:blipFill>
          <a:blip r:embed="rId4" cstate="print"/>
          <a:srcRect b="6563"/>
          <a:stretch>
            <a:fillRect/>
          </a:stretch>
        </p:blipFill>
        <p:spPr bwMode="auto">
          <a:xfrm>
            <a:off x="2766786" y="2061258"/>
            <a:ext cx="6377214" cy="4339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1066800"/>
          </a:xfrm>
        </p:spPr>
        <p:txBody>
          <a:bodyPr/>
          <a:lstStyle/>
          <a:p>
            <a:r>
              <a:rPr lang="en-US" dirty="0" smtClean="0"/>
              <a:t>Cross section of a leaf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2743200" cy="4325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leaf blade consists of several layers</a:t>
            </a:r>
          </a:p>
          <a:p>
            <a:r>
              <a:rPr lang="en-US" dirty="0" smtClean="0"/>
              <a:t>The outer layer (top and bottom) is the </a:t>
            </a:r>
            <a:r>
              <a:rPr lang="en-US" u="sng" dirty="0" smtClean="0"/>
              <a:t>epidermis</a:t>
            </a:r>
          </a:p>
          <a:p>
            <a:pPr lvl="1"/>
            <a:r>
              <a:rPr lang="en-US" dirty="0" smtClean="0"/>
              <a:t>Its main function is protection of the leaf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Epidermis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u="sng" dirty="0" smtClean="0"/>
              <a:t>epidermis</a:t>
            </a:r>
            <a:r>
              <a:rPr lang="en-US" dirty="0" smtClean="0"/>
              <a:t> layer can </a:t>
            </a:r>
            <a:br>
              <a:rPr lang="en-US" dirty="0" smtClean="0"/>
            </a:br>
            <a:r>
              <a:rPr lang="en-US" dirty="0" smtClean="0"/>
              <a:t>be specialized</a:t>
            </a:r>
          </a:p>
          <a:p>
            <a:r>
              <a:rPr lang="en-US" dirty="0" smtClean="0"/>
              <a:t>For example, some leaves have hairs for protection.</a:t>
            </a:r>
          </a:p>
          <a:p>
            <a:r>
              <a:rPr lang="en-US" dirty="0" smtClean="0"/>
              <a:t>The cuticle is a part of the epidermis that produces </a:t>
            </a:r>
            <a:r>
              <a:rPr lang="en-US" u="sng" dirty="0" err="1" smtClean="0"/>
              <a:t>cutin</a:t>
            </a:r>
            <a:endParaRPr lang="en-US" u="sng" dirty="0" smtClean="0"/>
          </a:p>
          <a:p>
            <a:pPr lvl="1"/>
            <a:r>
              <a:rPr lang="en-US" dirty="0" err="1" smtClean="0"/>
              <a:t>Cutin</a:t>
            </a:r>
            <a:r>
              <a:rPr lang="en-US" dirty="0" smtClean="0"/>
              <a:t> is a waxy layer that protects the plant from dehydration and disease.</a:t>
            </a:r>
          </a:p>
          <a:p>
            <a:pPr lvl="1"/>
            <a:r>
              <a:rPr lang="en-US" dirty="0" smtClean="0"/>
              <a:t>Increasing light intensity will increase the thickness of the </a:t>
            </a:r>
            <a:r>
              <a:rPr lang="en-US" dirty="0" err="1" smtClean="0"/>
              <a:t>cutin</a:t>
            </a:r>
            <a:r>
              <a:rPr lang="en-US" dirty="0" smtClean="0"/>
              <a:t> layer</a:t>
            </a:r>
          </a:p>
          <a:p>
            <a:pPr lvl="1"/>
            <a:r>
              <a:rPr lang="en-US" dirty="0" smtClean="0"/>
              <a:t>Hence the need for hardening off before moving plants</a:t>
            </a:r>
            <a:endParaRPr lang="en-US" dirty="0"/>
          </a:p>
        </p:txBody>
      </p:sp>
      <p:pic>
        <p:nvPicPr>
          <p:cNvPr id="4" name="Picture 3" descr="Figure 12a. Leaf Cross Section">
            <a:hlinkClick r:id="rId3"/>
          </p:cNvPr>
          <p:cNvPicPr/>
          <p:nvPr/>
        </p:nvPicPr>
        <p:blipFill>
          <a:blip r:embed="rId4" cstate="print"/>
          <a:srcRect b="7627"/>
          <a:stretch>
            <a:fillRect/>
          </a:stretch>
        </p:blipFill>
        <p:spPr bwMode="auto">
          <a:xfrm>
            <a:off x="4953000" y="152400"/>
            <a:ext cx="4191000" cy="281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Cutin</a:t>
            </a:r>
            <a:r>
              <a:rPr lang="en-US" dirty="0" smtClean="0"/>
              <a:t> also repels water</a:t>
            </a:r>
          </a:p>
          <a:p>
            <a:r>
              <a:rPr lang="en-US" dirty="0" smtClean="0"/>
              <a:t>This can make some pesticides less effective unless they have additives to help them penetrate the </a:t>
            </a:r>
            <a:r>
              <a:rPr lang="en-US" dirty="0" err="1" smtClean="0"/>
              <a:t>cutin</a:t>
            </a:r>
            <a:r>
              <a:rPr lang="en-US" dirty="0" smtClean="0"/>
              <a:t> layer</a:t>
            </a:r>
          </a:p>
          <a:p>
            <a:pPr lvl="1"/>
            <a:r>
              <a:rPr lang="en-US" dirty="0" smtClean="0"/>
              <a:t>Without these additives, the insecticide would completely flow off of the plant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ure 12b. Leaf Cross Section">
            <a:hlinkClick r:id="rId3"/>
          </p:cNvPr>
          <p:cNvPicPr/>
          <p:nvPr/>
        </p:nvPicPr>
        <p:blipFill>
          <a:blip r:embed="rId4" cstate="print"/>
          <a:srcRect b="12390"/>
          <a:stretch>
            <a:fillRect/>
          </a:stretch>
        </p:blipFill>
        <p:spPr bwMode="auto">
          <a:xfrm>
            <a:off x="4495800" y="0"/>
            <a:ext cx="4328208" cy="25908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Guard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56688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Specialized epidermal </a:t>
            </a:r>
            <a:br>
              <a:rPr lang="en-US" dirty="0" smtClean="0"/>
            </a:br>
            <a:r>
              <a:rPr lang="en-US" dirty="0" smtClean="0"/>
              <a:t>cells called </a:t>
            </a:r>
            <a:r>
              <a:rPr lang="en-US" u="sng" dirty="0" smtClean="0"/>
              <a:t>guard cells</a:t>
            </a:r>
            <a:r>
              <a:rPr lang="en-US" dirty="0" smtClean="0"/>
              <a:t> are like valves to a leaf</a:t>
            </a:r>
          </a:p>
          <a:p>
            <a:pPr lvl="1"/>
            <a:r>
              <a:rPr lang="en-US" dirty="0" smtClean="0"/>
              <a:t>They can open and close in response to weather, light, and moisture</a:t>
            </a:r>
          </a:p>
          <a:p>
            <a:pPr lvl="1"/>
            <a:r>
              <a:rPr lang="en-US" dirty="0" smtClean="0"/>
              <a:t>They regulate the passage of water, oxygen, and carbon dioxide </a:t>
            </a:r>
          </a:p>
          <a:p>
            <a:r>
              <a:rPr lang="en-US" dirty="0" smtClean="0"/>
              <a:t>The openings in guard cells are called </a:t>
            </a:r>
            <a:r>
              <a:rPr lang="en-US" u="sng" dirty="0" smtClean="0"/>
              <a:t>stomata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Most stomata are found on the underside of leaves </a:t>
            </a:r>
          </a:p>
          <a:p>
            <a:r>
              <a:rPr lang="en-US" dirty="0" smtClean="0"/>
              <a:t>Conditions that would cause a plant to lose water (high temp, low humidity) cause the guard cells to close, sealing off the stomata. </a:t>
            </a:r>
          </a:p>
          <a:p>
            <a:pPr lvl="1"/>
            <a:r>
              <a:rPr lang="en-US" dirty="0" smtClean="0"/>
              <a:t>Guard cells also close in absence of light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Mesophyll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u="sng" dirty="0" smtClean="0"/>
              <a:t>mesophyll</a:t>
            </a:r>
            <a:r>
              <a:rPr lang="en-US" dirty="0" smtClean="0"/>
              <a:t> layer is </a:t>
            </a:r>
            <a:br>
              <a:rPr lang="en-US" dirty="0" smtClean="0"/>
            </a:br>
            <a:r>
              <a:rPr lang="en-US" dirty="0" smtClean="0"/>
              <a:t>found in the </a:t>
            </a:r>
            <a:r>
              <a:rPr lang="en-US" i="1" dirty="0" smtClean="0"/>
              <a:t>middle</a:t>
            </a:r>
            <a:r>
              <a:rPr lang="en-US" dirty="0" smtClean="0"/>
              <a:t> of the leaf </a:t>
            </a:r>
          </a:p>
          <a:p>
            <a:r>
              <a:rPr lang="en-US" dirty="0" smtClean="0"/>
              <a:t>The mesophyll has two layers</a:t>
            </a:r>
          </a:p>
          <a:p>
            <a:pPr lvl="1"/>
            <a:r>
              <a:rPr lang="en-US" dirty="0" smtClean="0"/>
              <a:t>The dense upper layer is called the </a:t>
            </a:r>
            <a:r>
              <a:rPr lang="en-US" u="sng" dirty="0" smtClean="0"/>
              <a:t>palisade layer</a:t>
            </a:r>
          </a:p>
          <a:p>
            <a:pPr lvl="1"/>
            <a:r>
              <a:rPr lang="en-US" dirty="0" smtClean="0"/>
              <a:t>The air-filled soft lower layer is called the </a:t>
            </a:r>
            <a:r>
              <a:rPr lang="en-US" u="sng" dirty="0" smtClean="0"/>
              <a:t>spongy mesophyll</a:t>
            </a:r>
            <a:endParaRPr lang="en-US" dirty="0" smtClean="0"/>
          </a:p>
          <a:p>
            <a:r>
              <a:rPr lang="en-US" dirty="0" smtClean="0"/>
              <a:t>The mesophyll is important because this is where photosynthesis takes place</a:t>
            </a:r>
          </a:p>
        </p:txBody>
      </p:sp>
      <p:pic>
        <p:nvPicPr>
          <p:cNvPr id="4" name="Picture 3" descr="Figure 12b. Leaf Cross Section">
            <a:hlinkClick r:id="rId3"/>
          </p:cNvPr>
          <p:cNvPicPr/>
          <p:nvPr/>
        </p:nvPicPr>
        <p:blipFill>
          <a:blip r:embed="rId4" cstate="print"/>
          <a:srcRect b="12390"/>
          <a:stretch>
            <a:fillRect/>
          </a:stretch>
        </p:blipFill>
        <p:spPr bwMode="auto">
          <a:xfrm>
            <a:off x="4587192" y="0"/>
            <a:ext cx="4328208" cy="25908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ure 12a. Leaf Cross Section">
            <a:hlinkClick r:id="rId3"/>
          </p:cNvPr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215" r="7169" b="6563"/>
          <a:stretch>
            <a:fillRect/>
          </a:stretch>
        </p:blipFill>
        <p:spPr bwMode="auto">
          <a:xfrm>
            <a:off x="4267200" y="0"/>
            <a:ext cx="4876800" cy="3703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Outer Layer – </a:t>
            </a:r>
            <a:br>
              <a:rPr lang="en-US" dirty="0" smtClean="0"/>
            </a:br>
            <a:r>
              <a:rPr lang="en-US" dirty="0" smtClean="0"/>
              <a:t>Epidermis consisting of…</a:t>
            </a:r>
          </a:p>
          <a:p>
            <a:pPr lvl="1"/>
            <a:r>
              <a:rPr lang="en-US" dirty="0" smtClean="0"/>
              <a:t>Cuticle </a:t>
            </a:r>
          </a:p>
          <a:p>
            <a:pPr lvl="1"/>
            <a:r>
              <a:rPr lang="en-US" dirty="0" smtClean="0"/>
              <a:t>Guard Cells</a:t>
            </a:r>
          </a:p>
          <a:p>
            <a:pPr lvl="1"/>
            <a:r>
              <a:rPr lang="en-US" dirty="0" smtClean="0"/>
              <a:t>Stomata</a:t>
            </a:r>
          </a:p>
          <a:p>
            <a:r>
              <a:rPr lang="en-US" dirty="0" smtClean="0"/>
              <a:t>Inner Layer – Mesophyll, consisting of…</a:t>
            </a:r>
          </a:p>
          <a:p>
            <a:pPr lvl="1"/>
            <a:r>
              <a:rPr lang="en-US" dirty="0" smtClean="0"/>
              <a:t>Palisade Layer</a:t>
            </a:r>
          </a:p>
          <a:p>
            <a:pPr lvl="1"/>
            <a:r>
              <a:rPr lang="en-US" dirty="0" smtClean="0"/>
              <a:t>Spongy Mesophyll </a:t>
            </a:r>
          </a:p>
          <a:p>
            <a:r>
              <a:rPr lang="en-US" dirty="0" smtClean="0"/>
              <a:t>Epidermis = </a:t>
            </a:r>
            <a:r>
              <a:rPr lang="en-US" i="1" dirty="0" smtClean="0"/>
              <a:t>Protection</a:t>
            </a:r>
            <a:endParaRPr lang="en-US" dirty="0" smtClean="0"/>
          </a:p>
          <a:p>
            <a:r>
              <a:rPr lang="en-US" dirty="0" smtClean="0"/>
              <a:t>Mesophyll = </a:t>
            </a:r>
            <a:r>
              <a:rPr lang="en-US" i="1" dirty="0" smtClean="0"/>
              <a:t>Production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1019</TotalTime>
  <Words>1033</Words>
  <Application>Microsoft Office PowerPoint</Application>
  <PresentationFormat>On-screen Show (4:3)</PresentationFormat>
  <Paragraphs>162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Urban</vt:lpstr>
      <vt:lpstr>Leaf Botany and Plant Cell Biology</vt:lpstr>
      <vt:lpstr>Leaf Function</vt:lpstr>
      <vt:lpstr>Leaf Anatomy</vt:lpstr>
      <vt:lpstr>Cross section of a leaf</vt:lpstr>
      <vt:lpstr>Epidermis</vt:lpstr>
      <vt:lpstr>Cutin</vt:lpstr>
      <vt:lpstr>Guard Cells</vt:lpstr>
      <vt:lpstr>Mesophyll</vt:lpstr>
      <vt:lpstr>Review</vt:lpstr>
      <vt:lpstr>Types of modified leaves </vt:lpstr>
      <vt:lpstr>Structure and Anatomy of Flowers</vt:lpstr>
      <vt:lpstr>Overview of Flowers</vt:lpstr>
      <vt:lpstr>Classification</vt:lpstr>
      <vt:lpstr>Flower Structure </vt:lpstr>
      <vt:lpstr>The Stamen</vt:lpstr>
      <vt:lpstr>The Pistil </vt:lpstr>
      <vt:lpstr>Slide 17</vt:lpstr>
      <vt:lpstr>Petals</vt:lpstr>
      <vt:lpstr>Petals &amp; Leaves</vt:lpstr>
      <vt:lpstr>Terminology</vt:lpstr>
      <vt:lpstr>Slide 21</vt:lpstr>
      <vt:lpstr>How Plants Reproduce </vt:lpstr>
      <vt:lpstr>How Seeds Form </vt:lpstr>
      <vt:lpstr>Fertilization</vt:lpstr>
      <vt:lpstr>Slide 25</vt:lpstr>
      <vt:lpstr>Fruits</vt:lpstr>
      <vt:lpstr>Types of Fruit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Leaf Botany and Plant Cell Biology</dc:title>
  <dc:creator>Mr. Craig Kohn</dc:creator>
  <cp:lastModifiedBy>Mr. Craig Kohn</cp:lastModifiedBy>
  <cp:revision>15</cp:revision>
  <dcterms:created xsi:type="dcterms:W3CDTF">2010-04-19T23:46:24Z</dcterms:created>
  <dcterms:modified xsi:type="dcterms:W3CDTF">2010-04-20T16:45:53Z</dcterms:modified>
</cp:coreProperties>
</file>