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1DBAC-3519-4BB1-9C29-BAB2E469DB4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2D14-CAAB-41E4-9CA9-32D92504754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Tissue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Edited by: Jessica Hawley</a:t>
            </a:r>
          </a:p>
          <a:p>
            <a:r>
              <a:rPr lang="en-US" dirty="0" smtClean="0"/>
              <a:t>Compiled by Mark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0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viscous solution consisting </a:t>
            </a:r>
            <a:r>
              <a:rPr lang="en-US" dirty="0" err="1" smtClean="0"/>
              <a:t>primarliy</a:t>
            </a:r>
            <a:r>
              <a:rPr lang="en-US" dirty="0" smtClean="0"/>
              <a:t> of proteins linked to carbohydrates</a:t>
            </a:r>
          </a:p>
          <a:p>
            <a:r>
              <a:rPr lang="en-US" dirty="0" smtClean="0"/>
              <a:t>Important in lubricating joints in the form of synovial fluid</a:t>
            </a:r>
          </a:p>
          <a:p>
            <a:r>
              <a:rPr lang="en-US" dirty="0" smtClean="0"/>
              <a:t>Density determined by number of fibrous proteins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Substance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6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– flexible </a:t>
            </a:r>
          </a:p>
          <a:p>
            <a:r>
              <a:rPr lang="en-US" dirty="0" smtClean="0"/>
              <a:t>Dense </a:t>
            </a:r>
          </a:p>
          <a:p>
            <a:r>
              <a:rPr lang="en-US" dirty="0" smtClean="0"/>
              <a:t>Specialized – blood and lymph</a:t>
            </a:r>
          </a:p>
          <a:p>
            <a:r>
              <a:rPr lang="en-US" dirty="0" smtClean="0"/>
              <a:t>Supportive – bones and cartilage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connective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9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Highly porous and flexible</a:t>
            </a:r>
          </a:p>
          <a:p>
            <a:r>
              <a:rPr lang="en-US" dirty="0" smtClean="0"/>
              <a:t>Provides structure for blood vessels and nerves</a:t>
            </a:r>
          </a:p>
          <a:p>
            <a:r>
              <a:rPr lang="en-US" dirty="0" smtClean="0"/>
              <a:t>Highly vascularized</a:t>
            </a:r>
          </a:p>
          <a:p>
            <a:r>
              <a:rPr lang="en-US" dirty="0" smtClean="0"/>
              <a:t>Not very strong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Maximum strength with little flexibility</a:t>
            </a:r>
          </a:p>
          <a:p>
            <a:r>
              <a:rPr lang="en-US" dirty="0" smtClean="0"/>
              <a:t>Tendons that are connected to muscle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Regular – resists force from one directions</a:t>
            </a:r>
          </a:p>
          <a:p>
            <a:pPr lvl="1"/>
            <a:r>
              <a:rPr lang="en-US" dirty="0" smtClean="0"/>
              <a:t>Irregular – resists force from multiple directions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</a:t>
            </a:r>
            <a:r>
              <a:rPr lang="en-US" dirty="0" err="1" smtClean="0"/>
              <a:t>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9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Adipose tissue</a:t>
            </a:r>
          </a:p>
          <a:p>
            <a:pPr lvl="1"/>
            <a:r>
              <a:rPr lang="en-US" dirty="0" smtClean="0"/>
              <a:t>Storage of triglycerides</a:t>
            </a:r>
          </a:p>
          <a:p>
            <a:pPr lvl="1"/>
            <a:r>
              <a:rPr lang="en-US" dirty="0" smtClean="0"/>
              <a:t>Highly vascularized</a:t>
            </a:r>
          </a:p>
          <a:p>
            <a:r>
              <a:rPr lang="en-US" dirty="0" smtClean="0"/>
              <a:t>Blood and Lymph</a:t>
            </a:r>
          </a:p>
          <a:p>
            <a:pPr lvl="1"/>
            <a:r>
              <a:rPr lang="en-US" dirty="0" smtClean="0"/>
              <a:t>Blood delivers nutrients to tissues</a:t>
            </a:r>
          </a:p>
          <a:p>
            <a:pPr lvl="1"/>
            <a:r>
              <a:rPr lang="en-US" dirty="0" smtClean="0"/>
              <a:t>Lymph filters and returns the plasma to the circulatory system</a:t>
            </a:r>
          </a:p>
          <a:p>
            <a:pPr lvl="1"/>
            <a:r>
              <a:rPr lang="en-US" dirty="0" smtClean="0"/>
              <a:t>Very little structure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5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4169664"/>
          </a:xfrm>
        </p:spPr>
        <p:txBody>
          <a:bodyPr/>
          <a:lstStyle/>
          <a:p>
            <a:r>
              <a:rPr lang="en-US" dirty="0" smtClean="0"/>
              <a:t>Cartilage</a:t>
            </a:r>
          </a:p>
          <a:p>
            <a:pPr lvl="1"/>
            <a:r>
              <a:rPr lang="en-US" dirty="0" smtClean="0"/>
              <a:t>Hyaline</a:t>
            </a:r>
          </a:p>
          <a:p>
            <a:pPr lvl="2"/>
            <a:r>
              <a:rPr lang="en-US" dirty="0" smtClean="0"/>
              <a:t>trachea</a:t>
            </a:r>
          </a:p>
          <a:p>
            <a:pPr lvl="1"/>
            <a:r>
              <a:rPr lang="en-US" dirty="0" smtClean="0"/>
              <a:t>Elastic</a:t>
            </a:r>
          </a:p>
          <a:p>
            <a:pPr lvl="2"/>
            <a:r>
              <a:rPr lang="en-US" dirty="0" smtClean="0"/>
              <a:t>ear</a:t>
            </a:r>
          </a:p>
          <a:p>
            <a:pPr lvl="1"/>
            <a:r>
              <a:rPr lang="en-US" dirty="0" smtClean="0"/>
              <a:t>Fibrocartilage</a:t>
            </a:r>
          </a:p>
          <a:p>
            <a:pPr lvl="2"/>
            <a:r>
              <a:rPr lang="en-US" dirty="0" smtClean="0"/>
              <a:t>Between vertebrae</a:t>
            </a:r>
          </a:p>
          <a:p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Spongy</a:t>
            </a:r>
          </a:p>
          <a:p>
            <a:pPr lvl="2"/>
            <a:r>
              <a:rPr lang="en-US" dirty="0" smtClean="0"/>
              <a:t>Inside the bone</a:t>
            </a:r>
          </a:p>
          <a:p>
            <a:pPr lvl="1"/>
            <a:r>
              <a:rPr lang="en-US" dirty="0" smtClean="0"/>
              <a:t>Compact</a:t>
            </a:r>
          </a:p>
          <a:p>
            <a:pPr lvl="2"/>
            <a:r>
              <a:rPr lang="en-US" dirty="0" smtClean="0"/>
              <a:t>Outside the bone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Hyaline</a:t>
            </a:r>
          </a:p>
          <a:p>
            <a:pPr lvl="1"/>
            <a:r>
              <a:rPr lang="en-US" dirty="0" smtClean="0"/>
              <a:t>Densely packed with collagen fibers and provides rigid but flexible features</a:t>
            </a:r>
          </a:p>
          <a:p>
            <a:r>
              <a:rPr lang="en-US" dirty="0" smtClean="0"/>
              <a:t>Elastic</a:t>
            </a:r>
          </a:p>
          <a:p>
            <a:pPr lvl="1"/>
            <a:r>
              <a:rPr lang="en-US" dirty="0" smtClean="0"/>
              <a:t>More elastin fibers with some collagen provides maximum flexibility</a:t>
            </a:r>
          </a:p>
          <a:p>
            <a:r>
              <a:rPr lang="en-US" dirty="0" smtClean="0"/>
              <a:t>Fibrocartilage</a:t>
            </a:r>
          </a:p>
          <a:p>
            <a:pPr lvl="1"/>
            <a:r>
              <a:rPr lang="en-US" dirty="0" smtClean="0"/>
              <a:t>Extreme form of hyaline cartilage. Very little ground substance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1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Compact</a:t>
            </a:r>
          </a:p>
          <a:p>
            <a:pPr lvl="1"/>
            <a:r>
              <a:rPr lang="en-US" dirty="0" smtClean="0"/>
              <a:t>Very dense and found on the outside of the bones</a:t>
            </a:r>
          </a:p>
          <a:p>
            <a:r>
              <a:rPr lang="en-US" dirty="0" smtClean="0"/>
              <a:t>Spongy</a:t>
            </a:r>
          </a:p>
          <a:p>
            <a:pPr lvl="1"/>
            <a:r>
              <a:rPr lang="en-US" dirty="0" smtClean="0"/>
              <a:t>Contains spicules and trabeculae that adds strength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Long bones</a:t>
            </a:r>
          </a:p>
          <a:p>
            <a:pPr lvl="1"/>
            <a:r>
              <a:rPr lang="en-US" dirty="0" smtClean="0"/>
              <a:t>Arm and leg bones</a:t>
            </a:r>
          </a:p>
          <a:p>
            <a:r>
              <a:rPr lang="en-US" dirty="0" smtClean="0"/>
              <a:t>Irregular bones</a:t>
            </a:r>
          </a:p>
          <a:p>
            <a:pPr lvl="1"/>
            <a:r>
              <a:rPr lang="en-US" dirty="0" smtClean="0"/>
              <a:t>Pelvic bones and vertebrate</a:t>
            </a:r>
          </a:p>
          <a:p>
            <a:r>
              <a:rPr lang="en-US" dirty="0" smtClean="0"/>
              <a:t>Flat bones</a:t>
            </a:r>
          </a:p>
          <a:p>
            <a:pPr lvl="1"/>
            <a:r>
              <a:rPr lang="en-US" dirty="0" smtClean="0"/>
              <a:t>Bones of the skull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0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Made of neuron and glial cells and functions to transmit electrical impulses throughout the body</a:t>
            </a:r>
          </a:p>
          <a:p>
            <a:r>
              <a:rPr lang="en-US" dirty="0" smtClean="0"/>
              <a:t>Neuron – nerve cell</a:t>
            </a:r>
          </a:p>
          <a:p>
            <a:r>
              <a:rPr lang="en-US" dirty="0" smtClean="0"/>
              <a:t>Glial cell – support cell that help insulate and support the nerve cell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9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Classify different tissues by their shape and number</a:t>
            </a:r>
          </a:p>
          <a:p>
            <a:r>
              <a:rPr lang="en-US" dirty="0" smtClean="0"/>
              <a:t>Know the four different </a:t>
            </a:r>
            <a:r>
              <a:rPr lang="en-US" dirty="0" smtClean="0"/>
              <a:t>types of </a:t>
            </a:r>
            <a:r>
              <a:rPr lang="en-US" dirty="0" smtClean="0"/>
              <a:t>tissues</a:t>
            </a:r>
          </a:p>
          <a:p>
            <a:r>
              <a:rPr lang="en-US" dirty="0" smtClean="0"/>
              <a:t>Compare and contrast different functions of tissues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09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Major features of nerve cells</a:t>
            </a:r>
          </a:p>
          <a:p>
            <a:pPr lvl="1"/>
            <a:r>
              <a:rPr lang="en-US" dirty="0" smtClean="0"/>
              <a:t>Axon</a:t>
            </a:r>
          </a:p>
          <a:p>
            <a:pPr lvl="1"/>
            <a:r>
              <a:rPr lang="en-US" dirty="0" smtClean="0"/>
              <a:t>Cell Body</a:t>
            </a:r>
          </a:p>
          <a:p>
            <a:pPr lvl="1"/>
            <a:r>
              <a:rPr lang="en-US" dirty="0" smtClean="0"/>
              <a:t>Dendrites</a:t>
            </a:r>
          </a:p>
          <a:p>
            <a:pPr lvl="1"/>
            <a:r>
              <a:rPr lang="en-US" dirty="0" smtClean="0"/>
              <a:t>Synaptic junctions</a:t>
            </a:r>
          </a:p>
          <a:p>
            <a:pPr lvl="1"/>
            <a:r>
              <a:rPr lang="en-US" dirty="0" smtClean="0"/>
              <a:t>Myelin Sheath</a:t>
            </a:r>
          </a:p>
          <a:p>
            <a:pPr lvl="2"/>
            <a:r>
              <a:rPr lang="en-US" dirty="0" smtClean="0"/>
              <a:t>Made of Schwann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5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965" cy="463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68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Functions in locomotion, digestion, breathing, vision, circulation, and other biological processes</a:t>
            </a:r>
          </a:p>
          <a:p>
            <a:r>
              <a:rPr lang="en-US" dirty="0" smtClean="0"/>
              <a:t>Also used as a high protein food source</a:t>
            </a:r>
          </a:p>
          <a:p>
            <a:r>
              <a:rPr lang="en-US" dirty="0" smtClean="0"/>
              <a:t>Makes up 30-40% of total body mass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3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Skeletal – Striated and voluntary</a:t>
            </a:r>
          </a:p>
          <a:p>
            <a:r>
              <a:rPr lang="en-US" dirty="0" smtClean="0"/>
              <a:t>Cardiac – Striated and involuntary</a:t>
            </a:r>
          </a:p>
          <a:p>
            <a:r>
              <a:rPr lang="en-US" dirty="0" smtClean="0"/>
              <a:t>Smooth – Not striated and involuntary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Striated and voluntary</a:t>
            </a:r>
          </a:p>
          <a:p>
            <a:r>
              <a:rPr lang="en-US" dirty="0" smtClean="0"/>
              <a:t>Primary muscle type for meat</a:t>
            </a:r>
          </a:p>
          <a:p>
            <a:r>
              <a:rPr lang="en-US" dirty="0" smtClean="0"/>
              <a:t>Multinucleated with nuclei located toward the edge of the cell</a:t>
            </a:r>
          </a:p>
          <a:p>
            <a:pPr lvl="1"/>
            <a:r>
              <a:rPr lang="en-US" dirty="0" smtClean="0"/>
              <a:t>Multinucleated cannot reproduce, they can only get larger</a:t>
            </a:r>
          </a:p>
          <a:p>
            <a:pPr lvl="1"/>
            <a:r>
              <a:rPr lang="en-US" dirty="0" smtClean="0"/>
              <a:t>Helps with muscle growth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5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Striated Muscle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318528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Myofiber</a:t>
            </a:r>
            <a:r>
              <a:rPr lang="en-US" dirty="0" smtClean="0"/>
              <a:t> – muscle fiber/ cell</a:t>
            </a:r>
          </a:p>
          <a:p>
            <a:r>
              <a:rPr lang="en-US" dirty="0" smtClean="0"/>
              <a:t>Myofibril – Contractile apparatus </a:t>
            </a:r>
          </a:p>
          <a:p>
            <a:r>
              <a:rPr lang="en-US" dirty="0" smtClean="0"/>
              <a:t>Sarcolemma – membrane surrounding the </a:t>
            </a:r>
            <a:r>
              <a:rPr lang="en-US" dirty="0" err="1" smtClean="0"/>
              <a:t>myofiber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63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54480"/>
            <a:ext cx="2228796" cy="1979466"/>
          </a:xfrm>
        </p:spPr>
        <p:txBody>
          <a:bodyPr/>
          <a:lstStyle/>
          <a:p>
            <a:r>
              <a:rPr lang="en-US" dirty="0" smtClean="0"/>
              <a:t>Muscle organization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47650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317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Myofibril Structure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85950"/>
            <a:ext cx="4800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821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band – darker in color; runs the length of the myosin fiber</a:t>
            </a:r>
          </a:p>
          <a:p>
            <a:r>
              <a:rPr lang="en-US" dirty="0" smtClean="0"/>
              <a:t>I band – lighter in color; only thin filament present</a:t>
            </a:r>
          </a:p>
          <a:p>
            <a:r>
              <a:rPr lang="en-US" dirty="0" smtClean="0"/>
              <a:t>H zone – only thick filament present</a:t>
            </a:r>
          </a:p>
          <a:p>
            <a:r>
              <a:rPr lang="en-US" dirty="0" smtClean="0"/>
              <a:t>Z line – End of the sarcomere where the thin filament is anchored</a:t>
            </a:r>
          </a:p>
          <a:p>
            <a:r>
              <a:rPr lang="en-US" dirty="0" smtClean="0"/>
              <a:t>M line – middle of the sarcomere where thick filament is anchored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Sarcomeric</a:t>
            </a:r>
            <a:r>
              <a:rPr lang="en-US" dirty="0" smtClean="0"/>
              <a:t>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7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many layers of cells?</a:t>
            </a:r>
          </a:p>
          <a:p>
            <a:pPr lvl="1"/>
            <a:r>
              <a:rPr lang="en-US" dirty="0" smtClean="0"/>
              <a:t>Single – Simple</a:t>
            </a:r>
          </a:p>
          <a:p>
            <a:pPr lvl="1"/>
            <a:r>
              <a:rPr lang="en-US" dirty="0" smtClean="0"/>
              <a:t>Multiple – Stratified</a:t>
            </a:r>
          </a:p>
          <a:p>
            <a:r>
              <a:rPr lang="en-US" dirty="0" smtClean="0"/>
              <a:t>What is the shape of the cells?</a:t>
            </a:r>
          </a:p>
          <a:p>
            <a:pPr lvl="1"/>
            <a:r>
              <a:rPr lang="en-US" dirty="0" smtClean="0"/>
              <a:t>Thin and Flat – Squamous</a:t>
            </a:r>
          </a:p>
          <a:p>
            <a:pPr lvl="1"/>
            <a:r>
              <a:rPr lang="en-US" dirty="0" smtClean="0"/>
              <a:t>Square – Cuboidal</a:t>
            </a:r>
          </a:p>
          <a:p>
            <a:pPr lvl="1"/>
            <a:r>
              <a:rPr lang="en-US" dirty="0" smtClean="0"/>
              <a:t>Columns – Columnar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54480"/>
            <a:ext cx="2457396" cy="1979466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34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Striated and involuntary</a:t>
            </a:r>
          </a:p>
          <a:p>
            <a:r>
              <a:rPr lang="en-US" dirty="0" smtClean="0"/>
              <a:t>Single centrally located nucleus</a:t>
            </a:r>
          </a:p>
          <a:p>
            <a:r>
              <a:rPr lang="en-US" dirty="0" smtClean="0"/>
              <a:t>Varying lengths of the thin filament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3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Not striated, involuntary</a:t>
            </a:r>
          </a:p>
          <a:p>
            <a:r>
              <a:rPr lang="en-US" dirty="0" err="1" smtClean="0"/>
              <a:t>Mononucleated</a:t>
            </a:r>
            <a:r>
              <a:rPr lang="en-US" dirty="0" smtClean="0"/>
              <a:t>, with nucleus in middle of the cell</a:t>
            </a:r>
          </a:p>
          <a:p>
            <a:r>
              <a:rPr lang="en-US" dirty="0" smtClean="0"/>
              <a:t>Tight membrane to membrane junctions for communication between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9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Classify different tissues by their shape and number</a:t>
            </a:r>
          </a:p>
          <a:p>
            <a:r>
              <a:rPr lang="en-US" dirty="0"/>
              <a:t>Know the four different types of tissues</a:t>
            </a:r>
          </a:p>
          <a:p>
            <a:r>
              <a:rPr lang="en-US" dirty="0"/>
              <a:t>Compare and contrast different functions of tissues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7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Epithelium</a:t>
            </a:r>
          </a:p>
          <a:p>
            <a:r>
              <a:rPr lang="en-US" dirty="0"/>
              <a:t>Connective Tissue</a:t>
            </a:r>
          </a:p>
          <a:p>
            <a:r>
              <a:rPr lang="en-US" dirty="0"/>
              <a:t>Nervous Tissue</a:t>
            </a:r>
          </a:p>
          <a:p>
            <a:r>
              <a:rPr lang="en-US" dirty="0"/>
              <a:t>Muscle Tissue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2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 layer of tissue that covers all free surfaces of the body</a:t>
            </a:r>
          </a:p>
          <a:p>
            <a:pPr lvl="1"/>
            <a:r>
              <a:rPr lang="en-US" dirty="0" smtClean="0"/>
              <a:t>Includes skin and gastrointestinal tract</a:t>
            </a:r>
          </a:p>
          <a:p>
            <a:r>
              <a:rPr lang="en-US" dirty="0" smtClean="0"/>
              <a:t>Simple Epithelium</a:t>
            </a:r>
          </a:p>
          <a:p>
            <a:pPr lvl="1"/>
            <a:r>
              <a:rPr lang="en-US" dirty="0" smtClean="0"/>
              <a:t>Located in highly protected areas where maximum absorption is needed</a:t>
            </a:r>
          </a:p>
          <a:p>
            <a:pPr lvl="2"/>
            <a:r>
              <a:rPr lang="en-US" dirty="0" smtClean="0"/>
              <a:t>Digestive System</a:t>
            </a:r>
          </a:p>
          <a:p>
            <a:r>
              <a:rPr lang="en-US" dirty="0" smtClean="0"/>
              <a:t>Stratified Epithelium</a:t>
            </a:r>
          </a:p>
          <a:p>
            <a:pPr lvl="1"/>
            <a:r>
              <a:rPr lang="en-US" dirty="0" smtClean="0"/>
              <a:t>Located in </a:t>
            </a:r>
            <a:r>
              <a:rPr lang="en-US" dirty="0" err="1" smtClean="0"/>
              <a:t>ares</a:t>
            </a:r>
            <a:r>
              <a:rPr lang="en-US" dirty="0" smtClean="0"/>
              <a:t> where there is friction with the environment</a:t>
            </a:r>
          </a:p>
          <a:p>
            <a:pPr lvl="2"/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Epithelium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2562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0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Provides the structural framework of an animal</a:t>
            </a:r>
          </a:p>
          <a:p>
            <a:r>
              <a:rPr lang="en-US" dirty="0" smtClean="0"/>
              <a:t>All Connective Tissue Includes</a:t>
            </a:r>
          </a:p>
          <a:p>
            <a:pPr lvl="1"/>
            <a:r>
              <a:rPr lang="en-US" dirty="0" smtClean="0"/>
              <a:t>Wandering cells</a:t>
            </a:r>
          </a:p>
          <a:p>
            <a:pPr lvl="1"/>
            <a:r>
              <a:rPr lang="en-US" dirty="0" smtClean="0"/>
              <a:t>Fixed cells</a:t>
            </a:r>
          </a:p>
          <a:p>
            <a:pPr lvl="1"/>
            <a:r>
              <a:rPr lang="en-US" dirty="0" smtClean="0"/>
              <a:t>Ground substance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Ameboid</a:t>
            </a:r>
            <a:r>
              <a:rPr lang="en-US" dirty="0" smtClean="0"/>
              <a:t> cells that can freely move within CT</a:t>
            </a:r>
          </a:p>
          <a:p>
            <a:pPr lvl="1"/>
            <a:r>
              <a:rPr lang="en-US" dirty="0" smtClean="0"/>
              <a:t>Macrophages </a:t>
            </a:r>
          </a:p>
          <a:p>
            <a:pPr lvl="2"/>
            <a:r>
              <a:rPr lang="en-US" dirty="0" smtClean="0"/>
              <a:t>White blood cells</a:t>
            </a:r>
          </a:p>
          <a:p>
            <a:pPr lvl="2"/>
            <a:r>
              <a:rPr lang="en-US" dirty="0" smtClean="0"/>
              <a:t>Consume foreign material</a:t>
            </a:r>
          </a:p>
          <a:p>
            <a:pPr lvl="1"/>
            <a:r>
              <a:rPr lang="en-US" dirty="0" smtClean="0"/>
              <a:t>Mast cells</a:t>
            </a:r>
          </a:p>
          <a:p>
            <a:pPr lvl="2"/>
            <a:r>
              <a:rPr lang="en-US" dirty="0" smtClean="0"/>
              <a:t>Release histamines incase of </a:t>
            </a:r>
            <a:r>
              <a:rPr lang="en-US" dirty="0" err="1" smtClean="0"/>
              <a:t>inflamation</a:t>
            </a:r>
            <a:endParaRPr lang="en-US" dirty="0" smtClean="0"/>
          </a:p>
          <a:p>
            <a:r>
              <a:rPr lang="en-US" dirty="0" smtClean="0"/>
              <a:t>Abundant at the injury site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Wandering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5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Cells that are somewhat anchored within the CT</a:t>
            </a:r>
          </a:p>
          <a:p>
            <a:pPr lvl="1"/>
            <a:r>
              <a:rPr lang="en-US" dirty="0" smtClean="0"/>
              <a:t>Fibroblast – determines density of the CT</a:t>
            </a:r>
          </a:p>
          <a:p>
            <a:r>
              <a:rPr lang="en-US" dirty="0" smtClean="0"/>
              <a:t>Primary function is to produce fibrous proteins to reinforce the amorphous structure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4405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468</TotalTime>
  <Words>693</Words>
  <Application>Microsoft Office PowerPoint</Application>
  <PresentationFormat>On-screen Show (4:3)</PresentationFormat>
  <Paragraphs>159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Tradeshow</vt:lpstr>
      <vt:lpstr>Tissue Structure</vt:lpstr>
      <vt:lpstr>Objectives</vt:lpstr>
      <vt:lpstr>Classification</vt:lpstr>
      <vt:lpstr>Tissues</vt:lpstr>
      <vt:lpstr>Epithelium</vt:lpstr>
      <vt:lpstr>Types of Epithelium</vt:lpstr>
      <vt:lpstr>Connective Tissue</vt:lpstr>
      <vt:lpstr>Wandering Cells</vt:lpstr>
      <vt:lpstr>Fixed Cells</vt:lpstr>
      <vt:lpstr>Ground Substance</vt:lpstr>
      <vt:lpstr>Types of connective tissue</vt:lpstr>
      <vt:lpstr>Loose CT</vt:lpstr>
      <vt:lpstr>Dense ct</vt:lpstr>
      <vt:lpstr>Specialized</vt:lpstr>
      <vt:lpstr>Supportive</vt:lpstr>
      <vt:lpstr>Cartilage</vt:lpstr>
      <vt:lpstr>Bone</vt:lpstr>
      <vt:lpstr>Types of Bones</vt:lpstr>
      <vt:lpstr>Nervous Tissue</vt:lpstr>
      <vt:lpstr>Neurons</vt:lpstr>
      <vt:lpstr>PowerPoint Presentation</vt:lpstr>
      <vt:lpstr>Muscle Tissue</vt:lpstr>
      <vt:lpstr>Muscle Tissue</vt:lpstr>
      <vt:lpstr>Skeletal</vt:lpstr>
      <vt:lpstr>Striated Muscle</vt:lpstr>
      <vt:lpstr>Definitions</vt:lpstr>
      <vt:lpstr>Muscle organization</vt:lpstr>
      <vt:lpstr>Myofibril Structure</vt:lpstr>
      <vt:lpstr>Sarcomeric structures</vt:lpstr>
      <vt:lpstr>Cardiac </vt:lpstr>
      <vt:lpstr>Smooth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Structure</dc:title>
  <dc:creator>Hawley, Jessica</dc:creator>
  <cp:lastModifiedBy>Hawley, Jessica</cp:lastModifiedBy>
  <cp:revision>3</cp:revision>
  <dcterms:created xsi:type="dcterms:W3CDTF">2013-02-27T20:01:28Z</dcterms:created>
  <dcterms:modified xsi:type="dcterms:W3CDTF">2013-03-05T22:24:43Z</dcterms:modified>
</cp:coreProperties>
</file>