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79" r:id="rId2"/>
    <p:sldId id="287" r:id="rId3"/>
    <p:sldId id="278" r:id="rId4"/>
    <p:sldId id="281" r:id="rId5"/>
    <p:sldId id="280" r:id="rId6"/>
    <p:sldId id="282" r:id="rId7"/>
    <p:sldId id="283" r:id="rId8"/>
    <p:sldId id="284" r:id="rId9"/>
    <p:sldId id="28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66" autoAdjust="0"/>
    <p:restoredTop sz="94660"/>
  </p:normalViewPr>
  <p:slideViewPr>
    <p:cSldViewPr>
      <p:cViewPr>
        <p:scale>
          <a:sx n="75" d="100"/>
          <a:sy n="75" d="100"/>
        </p:scale>
        <p:origin x="-1212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637040-1DC1-4FC7-B44E-38D7A9ABC8BE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D0D046-4355-494D-B75A-82808A445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59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A9A8E8-DF4F-4ADD-BAA6-D18CDC3C2A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4B5FD8-3F85-4025-AB82-A885896FA7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F984C3-AC76-4B9D-81D7-F4C6816F93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CE5D6A-96B1-46DC-87F8-FD5E728FA8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E16E0F-9F5D-4D5A-9572-80D85286ED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FF4D98-53E0-4317-939E-9427239946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9A11BE-6825-48B4-94D6-6CC5466B4D1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8D740-4C4C-4C0C-86BC-9D92C5AA4514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445DA-8048-4B17-BF13-6BD129280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F7B86-B479-4246-B377-FA6A411C4F51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DD98-F221-4E74-BA5A-399D6A015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07523-5385-4379-9E74-CEBDD9FEC2A7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281E9-E4B6-40AE-8441-9D7992FB2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61B9E-5558-4480-84BF-8F59500C8682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A7BA8E-EBCA-4479-B202-472063DD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F83F5-C688-48E7-94D5-65675669799B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68E73-E5F2-4D8D-A0A7-55EA0F0DE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B333-8412-4C96-B1A8-EFCC4E0D360F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2B8A8-19E2-47EA-AE60-793D43A85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71FB5-28FE-49E5-8C55-A5A81C1CCA0B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BE01D-DAF6-41DB-9E2A-039DC88A8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FAADB0-53DB-43D2-AA06-3AA29D2AB1A7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38BC11-17A4-478E-A2DD-63747D324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C5F1F-0E80-44CF-80AD-A4583C62059C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28807-D555-454A-8366-D6ECD8495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FBB511-D6E8-4C0C-817D-3D2A1FF16093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5B6327-A9AF-4283-AAB7-B23EE1A23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82FCD94-CA70-4AC5-AA05-198C91461318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0CB9AA4-E1E6-4A2C-9F61-C1A00B866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D56BF73-FAD3-4C1D-8E00-12C5D11CE05D}" type="datetimeFigureOut">
              <a:rPr lang="en-US"/>
              <a:pPr>
                <a:defRPr/>
              </a:pPr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0234A58-EACB-4365-B2B2-B7AC7C897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3" r:id="rId4"/>
    <p:sldLayoutId id="2147483704" r:id="rId5"/>
    <p:sldLayoutId id="2147483711" r:id="rId6"/>
    <p:sldLayoutId id="2147483705" r:id="rId7"/>
    <p:sldLayoutId id="2147483712" r:id="rId8"/>
    <p:sldLayoutId id="2147483713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8497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3B3C4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0C0C3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Impact of Mutations</a:t>
            </a:r>
            <a:endParaRPr lang="en-US" dirty="0"/>
          </a:p>
        </p:txBody>
      </p:sp>
      <p:sp>
        <p:nvSpPr>
          <p:cNvPr id="60418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Edited by: </a:t>
            </a:r>
            <a:r>
              <a:rPr lang="en-US" smtClean="0"/>
              <a:t>Jessica Hawley</a:t>
            </a:r>
            <a:endParaRPr lang="en-US" dirty="0" smtClean="0"/>
          </a:p>
          <a:p>
            <a:pPr eaLnBrk="1" hangingPunct="1"/>
            <a:r>
              <a:rPr lang="en-US" dirty="0" smtClean="0"/>
              <a:t>Compiled </a:t>
            </a:r>
            <a:r>
              <a:rPr lang="en-US" dirty="0" smtClean="0"/>
              <a:t>By: </a:t>
            </a:r>
            <a:r>
              <a:rPr lang="en-US" dirty="0" smtClean="0"/>
              <a:t>C. Kohn, Waterford, WI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Identify and analyze impacts of mutation.</a:t>
            </a:r>
          </a:p>
          <a:p>
            <a:pPr lvl="0"/>
            <a:r>
              <a:rPr lang="en-US" dirty="0"/>
              <a:t>Interpret impacts of mutation.</a:t>
            </a:r>
          </a:p>
          <a:p>
            <a:pPr lvl="0"/>
            <a:r>
              <a:rPr lang="en-US" dirty="0"/>
              <a:t>Analyze genetic information to determine mutations.</a:t>
            </a:r>
          </a:p>
          <a:p>
            <a:pPr lvl="0"/>
            <a:r>
              <a:rPr lang="en-US" dirty="0"/>
              <a:t>Work on SAE Record Books.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9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Any change to the DNA is called a </a:t>
            </a:r>
            <a:r>
              <a:rPr lang="en-US" u="sng" dirty="0" smtClean="0"/>
              <a:t>mutation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The effect of a mutation is usually harmful, but it can also be beneficial or even have no impact whatsoever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Whether or not a mutation is helpful, harmful, or neither depends on how the protein created from that gene is affected.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Mutations are responsible for genetic diseases such as cancer and inheritable disorders.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While genetic mutations can be bad, they can also be good and are responsible for all of the diversity we see in living organisms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Mutations drive both evolution by natural selection in nature as well as improvements by artificial selection in agriculture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Types of 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Different types of mutations exist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Deletion</a:t>
            </a:r>
            <a:r>
              <a:rPr lang="en-US" dirty="0" smtClean="0"/>
              <a:t> mutations occur when a base is completely lost from DNA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E.g. GATCTA might become GATTA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Insertion</a:t>
            </a:r>
            <a:r>
              <a:rPr lang="en-US" dirty="0" smtClean="0"/>
              <a:t> mutations occur when a base is added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E.g. GATCTA might become GATACTA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Substitution</a:t>
            </a:r>
            <a:r>
              <a:rPr lang="en-US" dirty="0" smtClean="0"/>
              <a:t> mutations occur when one base is switched for another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E.g. GATCTA might become TATCTA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If a mutation causes all of the bases downstream to change, it is called a </a:t>
            </a:r>
            <a:r>
              <a:rPr lang="en-US" u="sng" dirty="0" err="1" smtClean="0"/>
              <a:t>Frameshift</a:t>
            </a:r>
            <a:r>
              <a:rPr lang="en-US" u="sng" dirty="0" smtClean="0"/>
              <a:t> Mutation</a:t>
            </a:r>
            <a:endParaRPr lang="en-US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Deletion and Insertion mutations are </a:t>
            </a:r>
            <a:r>
              <a:rPr lang="en-US" dirty="0" err="1" smtClean="0"/>
              <a:t>frameshift</a:t>
            </a:r>
            <a:r>
              <a:rPr lang="en-US" dirty="0" smtClean="0"/>
              <a:t> mutations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Impact on Proteins</a:t>
            </a:r>
            <a:endParaRPr lang="en-US" dirty="0"/>
          </a:p>
        </p:txBody>
      </p:sp>
      <p:sp>
        <p:nvSpPr>
          <p:cNvPr id="665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So how does a mutation affect a living organism?</a:t>
            </a:r>
          </a:p>
          <a:p>
            <a:pPr eaLnBrk="1" hangingPunct="1"/>
            <a:r>
              <a:rPr lang="en-US" smtClean="0"/>
              <a:t>First, a mutation may cause a dramatic change to the codons (groups of 3 bases)</a:t>
            </a:r>
          </a:p>
          <a:p>
            <a:pPr eaLnBrk="1" hangingPunct="1"/>
            <a:r>
              <a:rPr lang="en-US" smtClean="0"/>
              <a:t>For example, a deletion mutation in </a:t>
            </a:r>
            <a:br>
              <a:rPr lang="en-US" smtClean="0"/>
            </a:br>
            <a:r>
              <a:rPr lang="en-US" smtClean="0"/>
              <a:t>5’-GAT-TAC-CTA-TAT-GGA-3’</a:t>
            </a:r>
            <a:br>
              <a:rPr lang="en-US" smtClean="0"/>
            </a:br>
            <a:r>
              <a:rPr lang="en-US" smtClean="0"/>
              <a:t>would turn it into </a:t>
            </a:r>
            <a:br>
              <a:rPr lang="en-US" smtClean="0"/>
            </a:br>
            <a:r>
              <a:rPr lang="en-US" smtClean="0"/>
              <a:t>5’-ATT-ACC-TAT-ATG-GA…3’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i="1" smtClean="0"/>
              <a:t>Entirely new amino acids would be added to make a protein because each codon was changed downstream of the mutation</a:t>
            </a:r>
          </a:p>
          <a:p>
            <a:pPr lvl="1" eaLnBrk="1" hangingPunct="1"/>
            <a:r>
              <a:rPr lang="en-US" i="1" smtClean="0"/>
              <a:t>This again would be a frameshift mutation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Normal mRNA Strand</a:t>
            </a:r>
            <a:endParaRPr lang="en-US" dirty="0"/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533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5" name="Oval 4"/>
          <p:cNvSpPr/>
          <p:nvPr/>
        </p:nvSpPr>
        <p:spPr>
          <a:xfrm>
            <a:off x="25908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6" name="Oval 5"/>
          <p:cNvSpPr/>
          <p:nvPr/>
        </p:nvSpPr>
        <p:spPr>
          <a:xfrm>
            <a:off x="12192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7" name="Oval 6"/>
          <p:cNvSpPr/>
          <p:nvPr/>
        </p:nvSpPr>
        <p:spPr>
          <a:xfrm>
            <a:off x="19050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32766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3962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10" name="Oval 9"/>
          <p:cNvSpPr/>
          <p:nvPr/>
        </p:nvSpPr>
        <p:spPr>
          <a:xfrm>
            <a:off x="46482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60198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67056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13" name="Oval 12"/>
          <p:cNvSpPr/>
          <p:nvPr/>
        </p:nvSpPr>
        <p:spPr>
          <a:xfrm>
            <a:off x="7391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14" name="Oval 13"/>
          <p:cNvSpPr/>
          <p:nvPr/>
        </p:nvSpPr>
        <p:spPr>
          <a:xfrm>
            <a:off x="53340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15" name="Oval 14"/>
          <p:cNvSpPr/>
          <p:nvPr/>
        </p:nvSpPr>
        <p:spPr>
          <a:xfrm>
            <a:off x="80772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48000" y="17526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Arginine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00400" y="28194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Serine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124200" y="38100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Isoleucine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200400" y="4953000"/>
            <a:ext cx="4038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Asparagine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181600" y="16764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486400" y="26670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Ser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867400" y="35814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Iso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248400" y="46482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Asp</a:t>
            </a:r>
          </a:p>
        </p:txBody>
      </p:sp>
      <p:sp>
        <p:nvSpPr>
          <p:cNvPr id="27" name="Minus 26"/>
          <p:cNvSpPr/>
          <p:nvPr/>
        </p:nvSpPr>
        <p:spPr>
          <a:xfrm rot="4254677">
            <a:off x="4343091" y="2767533"/>
            <a:ext cx="4689238" cy="2209800"/>
          </a:xfrm>
          <a:prstGeom prst="mathMinu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Protein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000"/>
                            </p:stCondLst>
                            <p:childTnLst>
                              <p:par>
                                <p:cTn id="10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Mutated mRNA Strand (</a:t>
            </a:r>
            <a:r>
              <a:rPr lang="en-US" dirty="0" err="1" smtClean="0"/>
              <a:t>Frameshift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533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12192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7" name="Oval 6"/>
          <p:cNvSpPr/>
          <p:nvPr/>
        </p:nvSpPr>
        <p:spPr>
          <a:xfrm>
            <a:off x="19050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32766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3962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10" name="Oval 9"/>
          <p:cNvSpPr/>
          <p:nvPr/>
        </p:nvSpPr>
        <p:spPr>
          <a:xfrm>
            <a:off x="46482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60198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67056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13" name="Oval 12"/>
          <p:cNvSpPr/>
          <p:nvPr/>
        </p:nvSpPr>
        <p:spPr>
          <a:xfrm>
            <a:off x="7391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14" name="Oval 13"/>
          <p:cNvSpPr/>
          <p:nvPr/>
        </p:nvSpPr>
        <p:spPr>
          <a:xfrm>
            <a:off x="53340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15" name="Oval 14"/>
          <p:cNvSpPr/>
          <p:nvPr/>
        </p:nvSpPr>
        <p:spPr>
          <a:xfrm>
            <a:off x="80772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48000" y="17526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Arginine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00400" y="28194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Arginine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810000" y="38100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Serine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419600" y="4876800"/>
            <a:ext cx="4038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-----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181600" y="16764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486400" y="26670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867400" y="35814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23334 0.04445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22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425 0.2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0" y="100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500"/>
                            </p:stCondLst>
                            <p:childTnLst>
                              <p:par>
                                <p:cTn id="9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Impact of Mutations at Each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At the primary level of protein organization, the order of amino acids will change, and possibly most or all of the amino acids will be different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This will cause a major shift in the shape of the protein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At the secondary level, the arrangement of α helixes and β sheets will be different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At the tertiary level, the final look of the protein subunit will be completely different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At the quaternary level, the protein will have a completely different shape and will not be able to perform its original function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This can all happen because of one change in one base!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Identify and analyze impacts of mutation.</a:t>
            </a:r>
          </a:p>
          <a:p>
            <a:pPr lvl="0"/>
            <a:r>
              <a:rPr lang="en-US" dirty="0"/>
              <a:t>Interpret impacts of mutation.</a:t>
            </a:r>
          </a:p>
          <a:p>
            <a:pPr lvl="0"/>
            <a:r>
              <a:rPr lang="en-US" dirty="0"/>
              <a:t>Analyze genetic information to determine mutations.</a:t>
            </a:r>
          </a:p>
          <a:p>
            <a:pPr lvl="0"/>
            <a:r>
              <a:rPr lang="en-US" dirty="0"/>
              <a:t>Work on SAE Record Books.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87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165</TotalTime>
  <Words>468</Words>
  <Application>Microsoft Office PowerPoint</Application>
  <PresentationFormat>On-screen Show (4:3)</PresentationFormat>
  <Paragraphs>91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The Impact of Mutations</vt:lpstr>
      <vt:lpstr>Objectives</vt:lpstr>
      <vt:lpstr>Mutations</vt:lpstr>
      <vt:lpstr>Types of Mutations</vt:lpstr>
      <vt:lpstr>Impact on Proteins</vt:lpstr>
      <vt:lpstr>Normal mRNA Strand</vt:lpstr>
      <vt:lpstr>Mutated mRNA Strand (Frameshift)</vt:lpstr>
      <vt:lpstr>Impact of Mutations at Each Level</vt:lpstr>
      <vt:lpstr>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Folding and The Impact of Mutations</dc:title>
  <dc:creator>Mr. Craig Kohn</dc:creator>
  <cp:lastModifiedBy>Hawley, Jessica</cp:lastModifiedBy>
  <cp:revision>37</cp:revision>
  <dcterms:created xsi:type="dcterms:W3CDTF">2010-04-20T23:41:53Z</dcterms:created>
  <dcterms:modified xsi:type="dcterms:W3CDTF">2013-02-26T20:36:44Z</dcterms:modified>
</cp:coreProperties>
</file>