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D7C31EF-E908-4898-924C-175E06B8827E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98CE04-9F48-471C-BE2C-A964F7F886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C31EF-E908-4898-924C-175E06B8827E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8CE04-9F48-471C-BE2C-A964F7F886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D7C31EF-E908-4898-924C-175E06B8827E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4D98CE04-9F48-471C-BE2C-A964F7F886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C31EF-E908-4898-924C-175E06B8827E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D98CE04-9F48-471C-BE2C-A964F7F886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C31EF-E908-4898-924C-175E06B8827E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4D98CE04-9F48-471C-BE2C-A964F7F8866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D7C31EF-E908-4898-924C-175E06B8827E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D98CE04-9F48-471C-BE2C-A964F7F886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D7C31EF-E908-4898-924C-175E06B8827E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D98CE04-9F48-471C-BE2C-A964F7F8866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C31EF-E908-4898-924C-175E06B8827E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D98CE04-9F48-471C-BE2C-A964F7F886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C31EF-E908-4898-924C-175E06B8827E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98CE04-9F48-471C-BE2C-A964F7F886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C31EF-E908-4898-924C-175E06B8827E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D98CE04-9F48-471C-BE2C-A964F7F8866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D7C31EF-E908-4898-924C-175E06B8827E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4D98CE04-9F48-471C-BE2C-A964F7F8866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D7C31EF-E908-4898-924C-175E06B8827E}" type="datetimeFigureOut">
              <a:rPr lang="en-US" smtClean="0"/>
              <a:t>4/3/2013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D98CE04-9F48-471C-BE2C-A964F7F886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Selection and Evaluation of Swine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27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Hogs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Skeletal Width and Dimension</a:t>
            </a:r>
          </a:p>
          <a:p>
            <a:pPr lvl="1"/>
            <a:r>
              <a:rPr lang="en-US" dirty="0"/>
              <a:t>Width of Chest</a:t>
            </a:r>
          </a:p>
          <a:p>
            <a:pPr lvl="1"/>
            <a:r>
              <a:rPr lang="en-US" dirty="0"/>
              <a:t>Square Rib Design</a:t>
            </a:r>
          </a:p>
          <a:p>
            <a:pPr lvl="1"/>
            <a:r>
              <a:rPr lang="en-US" dirty="0"/>
              <a:t>Depth of Flank</a:t>
            </a:r>
          </a:p>
          <a:p>
            <a:pPr lvl="1"/>
            <a:r>
              <a:rPr lang="en-US" dirty="0"/>
              <a:t>Natural Base Width at the Ground</a:t>
            </a:r>
          </a:p>
          <a:p>
            <a:pPr lvl="1"/>
            <a:r>
              <a:rPr lang="en-US" dirty="0"/>
              <a:t>Ability to convert feed to gain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262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Hogs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63" y="1622867"/>
            <a:ext cx="4877223" cy="445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91000"/>
            <a:ext cx="841375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30" y="5486400"/>
            <a:ext cx="841375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739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Hogs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20" y="1744797"/>
            <a:ext cx="7181710" cy="420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3236913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55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Hogs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Structural Correctness</a:t>
            </a:r>
          </a:p>
          <a:p>
            <a:pPr lvl="1"/>
            <a:r>
              <a:rPr lang="en-US" dirty="0"/>
              <a:t>Proper angle to scapula</a:t>
            </a:r>
          </a:p>
          <a:p>
            <a:pPr lvl="1"/>
            <a:r>
              <a:rPr lang="en-US" dirty="0"/>
              <a:t>Backward set and relaxed knee design</a:t>
            </a:r>
          </a:p>
          <a:p>
            <a:pPr lvl="1"/>
            <a:r>
              <a:rPr lang="en-US" dirty="0"/>
              <a:t>Correct angle to pastern</a:t>
            </a:r>
          </a:p>
          <a:p>
            <a:pPr lvl="1"/>
            <a:r>
              <a:rPr lang="en-US" dirty="0"/>
              <a:t>Looseness of hip and hock</a:t>
            </a:r>
          </a:p>
          <a:p>
            <a:pPr lvl="1"/>
            <a:r>
              <a:rPr lang="en-US" dirty="0"/>
              <a:t>Heaviness of Structure</a:t>
            </a:r>
          </a:p>
          <a:p>
            <a:pPr lvl="1"/>
            <a:r>
              <a:rPr lang="en-US" dirty="0"/>
              <a:t>Even and Wide Foot Design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722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Hogs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87" y="1600200"/>
            <a:ext cx="6752776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017" y="2362200"/>
            <a:ext cx="5145087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391" y="2590800"/>
            <a:ext cx="49371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925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Hogs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87" y="1600200"/>
            <a:ext cx="6752776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09800"/>
            <a:ext cx="4535487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35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Hogs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Balance and Eye Appeal</a:t>
            </a:r>
          </a:p>
          <a:p>
            <a:pPr lvl="1"/>
            <a:r>
              <a:rPr lang="en-US" dirty="0"/>
              <a:t>Proportional Skeleton</a:t>
            </a:r>
          </a:p>
          <a:p>
            <a:pPr lvl="1"/>
            <a:r>
              <a:rPr lang="en-US" dirty="0"/>
              <a:t>Attractive &amp; High Quality Look</a:t>
            </a:r>
          </a:p>
          <a:p>
            <a:pPr lvl="2"/>
            <a:r>
              <a:rPr lang="en-US" dirty="0"/>
              <a:t>Levelness of Topline and Hip</a:t>
            </a:r>
          </a:p>
          <a:p>
            <a:pPr lvl="2"/>
            <a:r>
              <a:rPr lang="en-US" dirty="0"/>
              <a:t>Strength Behind Blades and to Loin</a:t>
            </a:r>
          </a:p>
          <a:p>
            <a:pPr lvl="2"/>
            <a:r>
              <a:rPr lang="en-US" dirty="0"/>
              <a:t>Quality to Hair and Skin Coat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269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Hogs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313" y="2476381"/>
            <a:ext cx="5578323" cy="27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67000"/>
            <a:ext cx="259715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275" y="3657600"/>
            <a:ext cx="1146175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041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Class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77" y="1600200"/>
            <a:ext cx="6836396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874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Class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17" y="2098396"/>
            <a:ext cx="7699915" cy="349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345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List selection priorities </a:t>
            </a:r>
            <a:r>
              <a:rPr lang="en-US" dirty="0" smtClean="0"/>
              <a:t>of market and breeding swine in </a:t>
            </a:r>
            <a:r>
              <a:rPr lang="en-US" dirty="0"/>
              <a:t>order of importance</a:t>
            </a:r>
          </a:p>
          <a:p>
            <a:r>
              <a:rPr lang="en-US" dirty="0"/>
              <a:t>Evaluate selection priorities of </a:t>
            </a:r>
            <a:r>
              <a:rPr lang="en-US" dirty="0" smtClean="0"/>
              <a:t>market and breeding swine</a:t>
            </a:r>
            <a:endParaRPr lang="en-US" dirty="0"/>
          </a:p>
          <a:p>
            <a:r>
              <a:rPr lang="en-US" dirty="0"/>
              <a:t>Understand the purpose of </a:t>
            </a:r>
            <a:r>
              <a:rPr lang="en-US" dirty="0" smtClean="0"/>
              <a:t>market and breeding swine </a:t>
            </a:r>
            <a:r>
              <a:rPr lang="en-US" dirty="0"/>
              <a:t>selection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852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 Class - Officials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US" sz="3200" dirty="0"/>
              <a:t>Place: </a:t>
            </a:r>
          </a:p>
          <a:p>
            <a:pPr algn="ctr">
              <a:buFont typeface="Arial" pitchFamily="34" charset="0"/>
              <a:buNone/>
            </a:pPr>
            <a:r>
              <a:rPr lang="en-US" sz="3200" dirty="0"/>
              <a:t>Cuts: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69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Breeding Hogs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Priorities</a:t>
            </a:r>
          </a:p>
          <a:p>
            <a:pPr lvl="1"/>
            <a:r>
              <a:rPr lang="en-US" dirty="0"/>
              <a:t>Functionality</a:t>
            </a:r>
          </a:p>
          <a:p>
            <a:pPr lvl="2"/>
            <a:r>
              <a:rPr lang="en-US" dirty="0"/>
              <a:t>Structural Soundness</a:t>
            </a:r>
          </a:p>
          <a:p>
            <a:pPr lvl="2"/>
            <a:r>
              <a:rPr lang="en-US" dirty="0"/>
              <a:t>Internal Dimension and Condition</a:t>
            </a:r>
          </a:p>
          <a:p>
            <a:pPr lvl="1"/>
            <a:r>
              <a:rPr lang="en-US" dirty="0"/>
              <a:t>Growth Performance</a:t>
            </a:r>
          </a:p>
          <a:p>
            <a:pPr lvl="1"/>
            <a:r>
              <a:rPr lang="en-US" dirty="0"/>
              <a:t>Muscle</a:t>
            </a:r>
          </a:p>
          <a:p>
            <a:pPr lvl="1"/>
            <a:r>
              <a:rPr lang="en-US" dirty="0"/>
              <a:t>Maternal Characteristics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522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Breeding Hogs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Structural Correctness</a:t>
            </a:r>
          </a:p>
          <a:p>
            <a:pPr lvl="1"/>
            <a:r>
              <a:rPr lang="en-US" dirty="0"/>
              <a:t>Looseness of skeleton and mobility</a:t>
            </a:r>
          </a:p>
          <a:p>
            <a:pPr lvl="1"/>
            <a:r>
              <a:rPr lang="en-US" dirty="0"/>
              <a:t>Same visual indicators as market hogs</a:t>
            </a:r>
          </a:p>
          <a:p>
            <a:pPr lvl="1"/>
            <a:r>
              <a:rPr lang="en-US" dirty="0"/>
              <a:t>Of utmost importance to ensure sow longevity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039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Breeding Hogs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1981200"/>
            <a:ext cx="6188075" cy="379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534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Breeding Hogs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Internal Dimension and Volume</a:t>
            </a:r>
          </a:p>
          <a:p>
            <a:pPr lvl="1"/>
            <a:r>
              <a:rPr lang="en-US" dirty="0"/>
              <a:t>Width of Skeleton</a:t>
            </a:r>
          </a:p>
          <a:p>
            <a:pPr lvl="1"/>
            <a:r>
              <a:rPr lang="en-US" dirty="0"/>
              <a:t>Depth and Shape of Rib</a:t>
            </a:r>
          </a:p>
          <a:p>
            <a:pPr lvl="1"/>
            <a:r>
              <a:rPr lang="en-US" dirty="0"/>
              <a:t>Natural Base Width at the ground</a:t>
            </a:r>
          </a:p>
          <a:p>
            <a:r>
              <a:rPr lang="en-US" dirty="0"/>
              <a:t> Condition</a:t>
            </a:r>
          </a:p>
          <a:p>
            <a:pPr lvl="1"/>
            <a:r>
              <a:rPr lang="en-US" dirty="0"/>
              <a:t>Important for females to not be too heavy, conditioned, however, an adequate degree is needed for sound reproductive intervals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548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Breeding Hogs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09800"/>
            <a:ext cx="6194073" cy="379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427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Breeding Hogs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Growth Performance</a:t>
            </a:r>
          </a:p>
          <a:p>
            <a:pPr lvl="1"/>
            <a:r>
              <a:rPr lang="en-US" dirty="0"/>
              <a:t>Females must possess the growth potential and genetics to farrow litters that are </a:t>
            </a:r>
            <a:r>
              <a:rPr lang="en-US" dirty="0" err="1"/>
              <a:t>fastgrowing</a:t>
            </a:r>
            <a:r>
              <a:rPr lang="en-US" dirty="0"/>
              <a:t> and efficient</a:t>
            </a:r>
          </a:p>
          <a:p>
            <a:pPr lvl="1"/>
            <a:r>
              <a:rPr lang="en-US" dirty="0"/>
              <a:t>Gilts should be extended and not be too early maturing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982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Breeding Hogs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438" y="1952079"/>
            <a:ext cx="6194073" cy="379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402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Breeding Hogs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Muscle</a:t>
            </a:r>
          </a:p>
          <a:p>
            <a:pPr lvl="1"/>
            <a:r>
              <a:rPr lang="en-US" dirty="0"/>
              <a:t>Indicators will be similar to market hog evaluation</a:t>
            </a:r>
          </a:p>
          <a:p>
            <a:pPr lvl="1"/>
            <a:r>
              <a:rPr lang="en-US" dirty="0"/>
              <a:t>Excessive muscle should be avoided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85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Breeding Hogs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438" y="1952079"/>
            <a:ext cx="6194073" cy="379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112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Market Hogs</a:t>
            </a:r>
          </a:p>
          <a:p>
            <a:r>
              <a:rPr lang="en-US" dirty="0"/>
              <a:t> Breeding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Gilts/ Sows</a:t>
            </a:r>
            <a:endParaRPr lang="en-US" dirty="0"/>
          </a:p>
          <a:p>
            <a:pPr lvl="1"/>
            <a:r>
              <a:rPr lang="en-US" dirty="0"/>
              <a:t> Boars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71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Breeding Hogs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 Maternal Characteristics</a:t>
            </a:r>
          </a:p>
          <a:p>
            <a:pPr lvl="1"/>
            <a:r>
              <a:rPr lang="en-US" dirty="0"/>
              <a:t>Vulva</a:t>
            </a:r>
          </a:p>
          <a:p>
            <a:pPr lvl="2"/>
            <a:r>
              <a:rPr lang="en-US" dirty="0"/>
              <a:t>Estrus Detection</a:t>
            </a:r>
          </a:p>
          <a:p>
            <a:pPr lvl="2"/>
            <a:r>
              <a:rPr lang="en-US" dirty="0"/>
              <a:t>Upturned/Tipped</a:t>
            </a:r>
          </a:p>
          <a:p>
            <a:pPr lvl="2"/>
            <a:r>
              <a:rPr lang="en-US" dirty="0"/>
              <a:t>Infantile</a:t>
            </a:r>
          </a:p>
          <a:p>
            <a:pPr lvl="2">
              <a:buNone/>
            </a:pPr>
            <a:endParaRPr lang="en-US" dirty="0"/>
          </a:p>
          <a:p>
            <a:pPr lvl="1"/>
            <a:r>
              <a:rPr lang="en-US" dirty="0"/>
              <a:t>Underline</a:t>
            </a:r>
          </a:p>
          <a:p>
            <a:pPr lvl="2"/>
            <a:r>
              <a:rPr lang="en-US" dirty="0"/>
              <a:t>Pin/Blunt Teats</a:t>
            </a:r>
          </a:p>
          <a:p>
            <a:pPr lvl="2"/>
            <a:r>
              <a:rPr lang="en-US" dirty="0"/>
              <a:t>Size and spacing issues</a:t>
            </a:r>
          </a:p>
          <a:p>
            <a:pPr lvl="2"/>
            <a:r>
              <a:rPr lang="en-US" dirty="0"/>
              <a:t>Count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70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48" y="1600200"/>
            <a:ext cx="620185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10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18" y="2067913"/>
            <a:ext cx="8053514" cy="356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511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 Class- Officials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US" sz="2800" dirty="0"/>
              <a:t>Place: </a:t>
            </a:r>
          </a:p>
          <a:p>
            <a:pPr algn="ctr">
              <a:buFont typeface="Arial" pitchFamily="34" charset="0"/>
              <a:buNone/>
            </a:pPr>
            <a:r>
              <a:rPr lang="en-US" sz="2800" dirty="0"/>
              <a:t>Cuts: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9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List selection priorities of market and breeding swine in order of importance</a:t>
            </a:r>
          </a:p>
          <a:p>
            <a:r>
              <a:rPr lang="en-US" dirty="0"/>
              <a:t>Evaluate selection priorities of market and breeding swine</a:t>
            </a:r>
          </a:p>
          <a:p>
            <a:r>
              <a:rPr lang="en-US" dirty="0"/>
              <a:t>Understand the purpose of market and breeding swine selection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757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 Hogs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Priorities</a:t>
            </a:r>
          </a:p>
          <a:p>
            <a:pPr lvl="1"/>
            <a:r>
              <a:rPr lang="en-US" dirty="0"/>
              <a:t>Muscle Content</a:t>
            </a:r>
          </a:p>
          <a:p>
            <a:pPr lvl="1"/>
            <a:r>
              <a:rPr lang="en-US" dirty="0"/>
              <a:t>Lean Growth</a:t>
            </a:r>
          </a:p>
          <a:p>
            <a:pPr lvl="1"/>
            <a:r>
              <a:rPr lang="en-US" dirty="0"/>
              <a:t>Skeletal Width and Dimension</a:t>
            </a:r>
          </a:p>
          <a:p>
            <a:pPr lvl="1"/>
            <a:r>
              <a:rPr lang="en-US" dirty="0"/>
              <a:t>Structural Correctness</a:t>
            </a:r>
          </a:p>
          <a:p>
            <a:pPr lvl="1"/>
            <a:r>
              <a:rPr lang="en-US" dirty="0"/>
              <a:t>Balance and Eye Appeal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56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Hogs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Muscle Content</a:t>
            </a:r>
          </a:p>
          <a:p>
            <a:pPr lvl="1"/>
            <a:r>
              <a:rPr lang="en-US" dirty="0"/>
              <a:t>Forearm</a:t>
            </a:r>
          </a:p>
          <a:p>
            <a:pPr lvl="1"/>
            <a:r>
              <a:rPr lang="en-US" dirty="0"/>
              <a:t>Blades</a:t>
            </a:r>
          </a:p>
          <a:p>
            <a:pPr lvl="1"/>
            <a:r>
              <a:rPr lang="en-US" dirty="0"/>
              <a:t>Loin</a:t>
            </a:r>
          </a:p>
          <a:p>
            <a:pPr lvl="1"/>
            <a:r>
              <a:rPr lang="en-US" dirty="0"/>
              <a:t>Ham-Loin Junction</a:t>
            </a:r>
          </a:p>
          <a:p>
            <a:pPr lvl="1"/>
            <a:r>
              <a:rPr lang="en-US" dirty="0"/>
              <a:t>Hip</a:t>
            </a:r>
          </a:p>
          <a:p>
            <a:pPr lvl="1"/>
            <a:r>
              <a:rPr lang="en-US" dirty="0"/>
              <a:t>Stifle</a:t>
            </a:r>
          </a:p>
          <a:p>
            <a:pPr lvl="1"/>
            <a:r>
              <a:rPr lang="en-US" dirty="0"/>
              <a:t>Ham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2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Hogs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218" y="1772232"/>
            <a:ext cx="6474513" cy="415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990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Hogs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503" y="1619819"/>
            <a:ext cx="3785944" cy="445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28800"/>
            <a:ext cx="2170113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364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Hogs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Leanness- absence of fat deposition</a:t>
            </a:r>
          </a:p>
          <a:p>
            <a:pPr lvl="1"/>
            <a:r>
              <a:rPr lang="en-US" dirty="0"/>
              <a:t>Jowl</a:t>
            </a:r>
          </a:p>
          <a:p>
            <a:pPr lvl="1"/>
            <a:r>
              <a:rPr lang="en-US" dirty="0"/>
              <a:t>Over blades</a:t>
            </a:r>
          </a:p>
          <a:p>
            <a:pPr lvl="1"/>
            <a:r>
              <a:rPr lang="en-US" dirty="0"/>
              <a:t>Elbow pocket</a:t>
            </a:r>
          </a:p>
          <a:p>
            <a:pPr lvl="1"/>
            <a:r>
              <a:rPr lang="en-US" dirty="0"/>
              <a:t>Loin Edge</a:t>
            </a:r>
          </a:p>
          <a:p>
            <a:pPr lvl="1"/>
            <a:r>
              <a:rPr lang="en-US" dirty="0"/>
              <a:t>Seam of Ham</a:t>
            </a:r>
          </a:p>
          <a:p>
            <a:pPr lvl="1"/>
            <a:r>
              <a:rPr lang="en-US" dirty="0"/>
              <a:t>Lower one-third of body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104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Hogs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384" y="1671639"/>
            <a:ext cx="6706181" cy="435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346325"/>
            <a:ext cx="4760913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6698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220</TotalTime>
  <Words>403</Words>
  <Application>Microsoft Office PowerPoint</Application>
  <PresentationFormat>On-screen Show (4:3)</PresentationFormat>
  <Paragraphs>119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Median</vt:lpstr>
      <vt:lpstr>Selection and Evaluation of Swine</vt:lpstr>
      <vt:lpstr>Objectives</vt:lpstr>
      <vt:lpstr>Swine</vt:lpstr>
      <vt:lpstr>Market Hogs</vt:lpstr>
      <vt:lpstr>Market Hogs</vt:lpstr>
      <vt:lpstr>Market Hogs</vt:lpstr>
      <vt:lpstr>Market Hogs</vt:lpstr>
      <vt:lpstr>Market Hogs</vt:lpstr>
      <vt:lpstr>Market Hogs</vt:lpstr>
      <vt:lpstr>Market Hogs</vt:lpstr>
      <vt:lpstr>Market Hogs</vt:lpstr>
      <vt:lpstr>Market Hogs</vt:lpstr>
      <vt:lpstr>Market Hogs</vt:lpstr>
      <vt:lpstr>Market Hogs</vt:lpstr>
      <vt:lpstr>Market Hogs</vt:lpstr>
      <vt:lpstr>Market Hogs</vt:lpstr>
      <vt:lpstr>Market Hogs</vt:lpstr>
      <vt:lpstr>Practice Class</vt:lpstr>
      <vt:lpstr>Practice Class</vt:lpstr>
      <vt:lpstr>Practice Class - Officials</vt:lpstr>
      <vt:lpstr>Breeding Hogs</vt:lpstr>
      <vt:lpstr>Breeding Hogs</vt:lpstr>
      <vt:lpstr>Breeding Hogs</vt:lpstr>
      <vt:lpstr>Breeding Hogs</vt:lpstr>
      <vt:lpstr>Breeding Hogs</vt:lpstr>
      <vt:lpstr>Breeding Hogs</vt:lpstr>
      <vt:lpstr>Breeding Hogs</vt:lpstr>
      <vt:lpstr>Breeding Hogs</vt:lpstr>
      <vt:lpstr>Breeding Hogs</vt:lpstr>
      <vt:lpstr>Breeding Hogs</vt:lpstr>
      <vt:lpstr>PowerPoint Presentation</vt:lpstr>
      <vt:lpstr>PowerPoint Presentation</vt:lpstr>
      <vt:lpstr>Practice Class- Officials</vt:lpstr>
      <vt:lpstr>Objectives</vt:lpstr>
    </vt:vector>
  </TitlesOfParts>
  <Company>Sam Houston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Selection and Evaluation of Swine</dc:title>
  <dc:creator>Hawley, Jessica</dc:creator>
  <cp:lastModifiedBy>Hawley, Jessica</cp:lastModifiedBy>
  <cp:revision>8</cp:revision>
  <dcterms:created xsi:type="dcterms:W3CDTF">2012-12-14T18:21:31Z</dcterms:created>
  <dcterms:modified xsi:type="dcterms:W3CDTF">2013-04-03T15:35:41Z</dcterms:modified>
</cp:coreProperties>
</file>