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3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99" r:id="rId24"/>
    <p:sldId id="30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23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5" autoAdjust="0"/>
    <p:restoredTop sz="94660"/>
  </p:normalViewPr>
  <p:slideViewPr>
    <p:cSldViewPr>
      <p:cViewPr>
        <p:scale>
          <a:sx n="100" d="100"/>
          <a:sy n="100" d="100"/>
        </p:scale>
        <p:origin x="-336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A5E48E7-07B7-46C0-B23D-BB37CA9C778C}" type="datetimeFigureOut">
              <a:rPr lang="en-US" smtClean="0"/>
              <a:t>4/3/2013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5EFACC-8BA3-41B4-95AC-BCAC79B176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E48E7-07B7-46C0-B23D-BB37CA9C778C}" type="datetimeFigureOut">
              <a:rPr lang="en-US" smtClean="0"/>
              <a:t>4/3/2013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EFACC-8BA3-41B4-95AC-BCAC79B176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A5E48E7-07B7-46C0-B23D-BB37CA9C778C}" type="datetimeFigureOut">
              <a:rPr lang="en-US" smtClean="0"/>
              <a:t>4/3/2013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65EFACC-8BA3-41B4-95AC-BCAC79B176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E48E7-07B7-46C0-B23D-BB37CA9C778C}" type="datetimeFigureOut">
              <a:rPr lang="en-US" smtClean="0"/>
              <a:t>4/3/2013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5EFACC-8BA3-41B4-95AC-BCAC79B176B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E48E7-07B7-46C0-B23D-BB37CA9C778C}" type="datetimeFigureOut">
              <a:rPr lang="en-US" smtClean="0"/>
              <a:t>4/3/2013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65EFACC-8BA3-41B4-95AC-BCAC79B176B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A5E48E7-07B7-46C0-B23D-BB37CA9C778C}" type="datetimeFigureOut">
              <a:rPr lang="en-US" smtClean="0"/>
              <a:t>4/3/2013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65EFACC-8BA3-41B4-95AC-BCAC79B176B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A5E48E7-07B7-46C0-B23D-BB37CA9C778C}" type="datetimeFigureOut">
              <a:rPr lang="en-US" smtClean="0"/>
              <a:t>4/3/2013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65EFACC-8BA3-41B4-95AC-BCAC79B176B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E48E7-07B7-46C0-B23D-BB37CA9C778C}" type="datetimeFigureOut">
              <a:rPr lang="en-US" smtClean="0"/>
              <a:t>4/3/2013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5EFACC-8BA3-41B4-95AC-BCAC79B176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E48E7-07B7-46C0-B23D-BB37CA9C778C}" type="datetimeFigureOut">
              <a:rPr lang="en-US" smtClean="0"/>
              <a:t>4/3/2013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5EFACC-8BA3-41B4-95AC-BCAC79B176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E48E7-07B7-46C0-B23D-BB37CA9C778C}" type="datetimeFigureOut">
              <a:rPr lang="en-US" smtClean="0"/>
              <a:t>4/3/2013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5EFACC-8BA3-41B4-95AC-BCAC79B176B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A5E48E7-07B7-46C0-B23D-BB37CA9C778C}" type="datetimeFigureOut">
              <a:rPr lang="en-US" smtClean="0"/>
              <a:t>4/3/2013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65EFACC-8BA3-41B4-95AC-BCAC79B176B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A5E48E7-07B7-46C0-B23D-BB37CA9C778C}" type="datetimeFigureOut">
              <a:rPr lang="en-US" smtClean="0"/>
              <a:t>4/3/2013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65EFACC-8BA3-41B4-95AC-BCAC79B176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Selection and Evaluation of </a:t>
            </a:r>
            <a:r>
              <a:rPr lang="en-US" dirty="0" smtClean="0"/>
              <a:t>Goats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240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Goats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650" y="2081213"/>
            <a:ext cx="3943350" cy="3719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5181600" y="5181600"/>
            <a:ext cx="0" cy="381000"/>
          </a:xfrm>
          <a:prstGeom prst="line">
            <a:avLst/>
          </a:prstGeom>
          <a:ln w="28575">
            <a:solidFill>
              <a:srgbClr val="F923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724400" y="3352800"/>
            <a:ext cx="0" cy="2209800"/>
          </a:xfrm>
          <a:prstGeom prst="line">
            <a:avLst/>
          </a:prstGeom>
          <a:ln w="28575">
            <a:solidFill>
              <a:srgbClr val="F923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9184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Goats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 Skeletal Correctness</a:t>
            </a:r>
          </a:p>
          <a:p>
            <a:pPr lvl="1"/>
            <a:r>
              <a:rPr lang="en-US" dirty="0"/>
              <a:t> Proper angle to shoulder and knee</a:t>
            </a:r>
          </a:p>
          <a:p>
            <a:pPr lvl="1"/>
            <a:r>
              <a:rPr lang="en-US" dirty="0"/>
              <a:t> Appropriate set to pastern</a:t>
            </a:r>
          </a:p>
          <a:p>
            <a:pPr lvl="1"/>
            <a:r>
              <a:rPr lang="en-US" dirty="0"/>
              <a:t> Levelness of top and dock set</a:t>
            </a:r>
          </a:p>
          <a:p>
            <a:pPr lvl="1"/>
            <a:r>
              <a:rPr lang="en-US" dirty="0"/>
              <a:t> Square set from hock to ground from behind</a:t>
            </a:r>
          </a:p>
          <a:p>
            <a:pPr lvl="1"/>
            <a:r>
              <a:rPr lang="en-US" dirty="0"/>
              <a:t> Heaviness of structure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8151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Goats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081212"/>
            <a:ext cx="4094403" cy="3862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4648200" y="3429000"/>
            <a:ext cx="609600" cy="583405"/>
          </a:xfrm>
          <a:prstGeom prst="line">
            <a:avLst/>
          </a:prstGeom>
          <a:ln w="28575">
            <a:solidFill>
              <a:srgbClr val="F923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3429000" y="3429000"/>
            <a:ext cx="1219200" cy="0"/>
          </a:xfrm>
          <a:prstGeom prst="line">
            <a:avLst/>
          </a:prstGeom>
          <a:ln w="28575">
            <a:solidFill>
              <a:srgbClr val="F923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895600" y="5105400"/>
            <a:ext cx="381000" cy="0"/>
          </a:xfrm>
          <a:prstGeom prst="line">
            <a:avLst/>
          </a:prstGeom>
          <a:ln w="28575">
            <a:solidFill>
              <a:srgbClr val="F923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5029200" y="4800600"/>
            <a:ext cx="304800" cy="914400"/>
          </a:xfrm>
          <a:prstGeom prst="ellipse">
            <a:avLst/>
          </a:prstGeom>
          <a:noFill/>
          <a:ln w="28575">
            <a:solidFill>
              <a:srgbClr val="F923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48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Goats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 Balance and Eye Appeal</a:t>
            </a:r>
          </a:p>
          <a:p>
            <a:pPr lvl="1"/>
            <a:r>
              <a:rPr lang="en-US" dirty="0"/>
              <a:t> Similar to other species</a:t>
            </a:r>
          </a:p>
          <a:p>
            <a:pPr lvl="1"/>
            <a:r>
              <a:rPr lang="en-US" dirty="0"/>
              <a:t> Proportional</a:t>
            </a:r>
          </a:p>
          <a:p>
            <a:pPr lvl="1"/>
            <a:r>
              <a:rPr lang="en-US" dirty="0"/>
              <a:t> Trim chested</a:t>
            </a:r>
          </a:p>
          <a:p>
            <a:pPr lvl="1"/>
            <a:r>
              <a:rPr lang="en-US" dirty="0"/>
              <a:t> Length and smoothness of front end</a:t>
            </a:r>
          </a:p>
          <a:p>
            <a:pPr lvl="1"/>
            <a:r>
              <a:rPr lang="en-US" dirty="0"/>
              <a:t> Level topline and square hip</a:t>
            </a:r>
          </a:p>
          <a:p>
            <a:pPr lvl="1"/>
            <a:r>
              <a:rPr lang="en-US" dirty="0"/>
              <a:t> Attractive rib design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7667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Goats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081213"/>
            <a:ext cx="4095750" cy="386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10200" y="3124200"/>
            <a:ext cx="304800" cy="1219200"/>
          </a:xfrm>
          <a:prstGeom prst="line">
            <a:avLst/>
          </a:prstGeom>
          <a:ln w="28575">
            <a:solidFill>
              <a:srgbClr val="F923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3429000" y="3429000"/>
            <a:ext cx="1371600" cy="0"/>
          </a:xfrm>
          <a:prstGeom prst="line">
            <a:avLst/>
          </a:prstGeom>
          <a:ln w="28575">
            <a:solidFill>
              <a:srgbClr val="F923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3048000" y="3498692"/>
            <a:ext cx="2133600" cy="863758"/>
          </a:xfrm>
          <a:prstGeom prst="roundRect">
            <a:avLst/>
          </a:prstGeom>
          <a:noFill/>
          <a:ln w="28575">
            <a:solidFill>
              <a:srgbClr val="F923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3507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Breeding Goats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 Priorities</a:t>
            </a:r>
          </a:p>
          <a:p>
            <a:pPr lvl="1"/>
            <a:r>
              <a:rPr lang="en-US" dirty="0"/>
              <a:t> Growth and Performance</a:t>
            </a:r>
          </a:p>
          <a:p>
            <a:pPr lvl="1"/>
            <a:r>
              <a:rPr lang="en-US" dirty="0"/>
              <a:t> Functionality</a:t>
            </a:r>
          </a:p>
          <a:p>
            <a:pPr lvl="1"/>
            <a:r>
              <a:rPr lang="en-US" dirty="0"/>
              <a:t> Balance and Eye Appeal</a:t>
            </a:r>
          </a:p>
          <a:p>
            <a:pPr lvl="1"/>
            <a:r>
              <a:rPr lang="en-US" dirty="0"/>
              <a:t> Muscle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636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Breeding Goats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 Growth and Performance</a:t>
            </a:r>
          </a:p>
          <a:p>
            <a:pPr lvl="1"/>
            <a:r>
              <a:rPr lang="en-US" dirty="0"/>
              <a:t> An extremely important factor</a:t>
            </a:r>
          </a:p>
          <a:p>
            <a:pPr lvl="1"/>
            <a:r>
              <a:rPr lang="en-US" dirty="0"/>
              <a:t> Ability to offer future growth</a:t>
            </a:r>
          </a:p>
          <a:p>
            <a:pPr lvl="1"/>
            <a:r>
              <a:rPr lang="en-US" dirty="0"/>
              <a:t> Length of cannon bone and face</a:t>
            </a:r>
          </a:p>
          <a:p>
            <a:pPr lvl="1"/>
            <a:r>
              <a:rPr lang="en-US" dirty="0"/>
              <a:t> Length of body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7128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Breeding Goats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914525"/>
            <a:ext cx="4750668" cy="382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37084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Breeding Goats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 Functionality</a:t>
            </a:r>
          </a:p>
          <a:p>
            <a:pPr lvl="1"/>
            <a:r>
              <a:rPr lang="en-US" dirty="0"/>
              <a:t> Similar to breeding cattle</a:t>
            </a:r>
          </a:p>
          <a:p>
            <a:pPr lvl="1"/>
            <a:r>
              <a:rPr lang="en-US" dirty="0"/>
              <a:t> Rib</a:t>
            </a:r>
          </a:p>
          <a:p>
            <a:pPr lvl="1"/>
            <a:r>
              <a:rPr lang="en-US" dirty="0"/>
              <a:t> Structural correctness</a:t>
            </a:r>
          </a:p>
          <a:p>
            <a:pPr lvl="2"/>
            <a:r>
              <a:rPr lang="en-US" dirty="0"/>
              <a:t> Pasterns</a:t>
            </a:r>
          </a:p>
          <a:p>
            <a:pPr lvl="2"/>
            <a:r>
              <a:rPr lang="en-US" dirty="0"/>
              <a:t> Length of stride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192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Breeding Goats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057400"/>
            <a:ext cx="4561352" cy="3671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3429000" y="3505200"/>
            <a:ext cx="1447800" cy="914400"/>
          </a:xfrm>
          <a:prstGeom prst="roundRect">
            <a:avLst/>
          </a:prstGeom>
          <a:noFill/>
          <a:ln w="28575">
            <a:solidFill>
              <a:srgbClr val="F923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2971800" y="3505200"/>
            <a:ext cx="381000" cy="228600"/>
          </a:xfrm>
          <a:prstGeom prst="line">
            <a:avLst/>
          </a:prstGeom>
          <a:ln w="28575">
            <a:solidFill>
              <a:srgbClr val="F923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971800" y="3733800"/>
            <a:ext cx="190500" cy="685800"/>
          </a:xfrm>
          <a:prstGeom prst="line">
            <a:avLst/>
          </a:prstGeom>
          <a:ln w="28575">
            <a:solidFill>
              <a:srgbClr val="F923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876800" y="3429000"/>
            <a:ext cx="533400" cy="609600"/>
          </a:xfrm>
          <a:prstGeom prst="line">
            <a:avLst/>
          </a:prstGeom>
          <a:ln w="28575">
            <a:solidFill>
              <a:srgbClr val="F923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5029200" y="4038600"/>
            <a:ext cx="381000" cy="381000"/>
          </a:xfrm>
          <a:prstGeom prst="line">
            <a:avLst/>
          </a:prstGeom>
          <a:ln w="28575">
            <a:solidFill>
              <a:srgbClr val="F923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622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List selection priorities of market and breeding </a:t>
            </a:r>
            <a:r>
              <a:rPr lang="en-US" dirty="0" smtClean="0"/>
              <a:t>goats </a:t>
            </a:r>
            <a:r>
              <a:rPr lang="en-US" dirty="0"/>
              <a:t>in order of importance</a:t>
            </a:r>
          </a:p>
          <a:p>
            <a:r>
              <a:rPr lang="en-US" dirty="0"/>
              <a:t>Evaluate selection priorities of market and breeding </a:t>
            </a:r>
            <a:r>
              <a:rPr lang="en-US" dirty="0" smtClean="0"/>
              <a:t>goats</a:t>
            </a:r>
            <a:endParaRPr lang="en-US" dirty="0"/>
          </a:p>
          <a:p>
            <a:r>
              <a:rPr lang="en-US" dirty="0"/>
              <a:t>Understand the purpose of market and breeding </a:t>
            </a:r>
            <a:r>
              <a:rPr lang="en-US" dirty="0" smtClean="0"/>
              <a:t>goats </a:t>
            </a:r>
            <a:r>
              <a:rPr lang="en-US" dirty="0"/>
              <a:t>selection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8028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Breeding Goats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 Balance and Eye Appeal</a:t>
            </a:r>
          </a:p>
          <a:p>
            <a:pPr lvl="1"/>
            <a:r>
              <a:rPr lang="en-US" dirty="0"/>
              <a:t> Proportional</a:t>
            </a:r>
          </a:p>
          <a:p>
            <a:pPr lvl="1"/>
            <a:r>
              <a:rPr lang="en-US" dirty="0"/>
              <a:t> Length and smoothness of front end</a:t>
            </a:r>
          </a:p>
          <a:p>
            <a:pPr lvl="1"/>
            <a:r>
              <a:rPr lang="en-US" dirty="0"/>
              <a:t> Cleanliness thru shoulder and chest</a:t>
            </a:r>
          </a:p>
          <a:p>
            <a:pPr lvl="1"/>
            <a:r>
              <a:rPr lang="en-US" dirty="0"/>
              <a:t> Levelness of topline and hip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5107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Breeding Goats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018156"/>
            <a:ext cx="4610100" cy="3711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10200" y="2895600"/>
            <a:ext cx="609600" cy="1447800"/>
          </a:xfrm>
          <a:prstGeom prst="line">
            <a:avLst/>
          </a:prstGeom>
          <a:ln w="28575">
            <a:solidFill>
              <a:srgbClr val="F923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3352800" y="3429000"/>
            <a:ext cx="1600200" cy="0"/>
          </a:xfrm>
          <a:prstGeom prst="line">
            <a:avLst/>
          </a:prstGeom>
          <a:ln w="28575">
            <a:solidFill>
              <a:srgbClr val="F923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33009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Breeding Goats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 Muscle</a:t>
            </a:r>
          </a:p>
          <a:p>
            <a:pPr lvl="1"/>
            <a:r>
              <a:rPr lang="en-US" dirty="0"/>
              <a:t> Indicators will be similar to market lamb evaluation</a:t>
            </a:r>
          </a:p>
          <a:p>
            <a:pPr lvl="1"/>
            <a:r>
              <a:rPr lang="en-US" dirty="0"/>
              <a:t> Excessive muscle should be avoided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6327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Breeding Goats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027682"/>
            <a:ext cx="4610100" cy="3711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>
          <a:xfrm>
            <a:off x="3505200" y="3352800"/>
            <a:ext cx="1600200" cy="228600"/>
          </a:xfrm>
          <a:prstGeom prst="ellipse">
            <a:avLst/>
          </a:prstGeom>
          <a:noFill/>
          <a:ln w="28575">
            <a:solidFill>
              <a:srgbClr val="F923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971800" y="3581400"/>
            <a:ext cx="381000" cy="914400"/>
          </a:xfrm>
          <a:prstGeom prst="ellipse">
            <a:avLst/>
          </a:prstGeom>
          <a:noFill/>
          <a:ln w="28575">
            <a:solidFill>
              <a:srgbClr val="F923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0164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List selection priorities of market and breeding </a:t>
            </a:r>
            <a:r>
              <a:rPr lang="en-US" dirty="0" smtClean="0"/>
              <a:t>goats </a:t>
            </a:r>
            <a:r>
              <a:rPr lang="en-US" dirty="0"/>
              <a:t>in order of importance</a:t>
            </a:r>
          </a:p>
          <a:p>
            <a:r>
              <a:rPr lang="en-US" dirty="0"/>
              <a:t>Evaluate selection priorities of market and breeding </a:t>
            </a:r>
            <a:r>
              <a:rPr lang="en-US" dirty="0" smtClean="0"/>
              <a:t>goats</a:t>
            </a:r>
            <a:endParaRPr lang="en-US" dirty="0"/>
          </a:p>
          <a:p>
            <a:r>
              <a:rPr lang="en-US" dirty="0"/>
              <a:t>Understand the purpose of market and </a:t>
            </a:r>
            <a:r>
              <a:rPr lang="en-US"/>
              <a:t>breeding </a:t>
            </a:r>
            <a:r>
              <a:rPr lang="en-US" smtClean="0"/>
              <a:t>goat </a:t>
            </a:r>
            <a:r>
              <a:rPr lang="en-US" dirty="0"/>
              <a:t>selection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939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Market</a:t>
            </a:r>
          </a:p>
          <a:p>
            <a:r>
              <a:rPr lang="en-US" dirty="0" smtClean="0"/>
              <a:t>Breeding</a:t>
            </a:r>
          </a:p>
          <a:p>
            <a:pPr lvl="1"/>
            <a:r>
              <a:rPr lang="en-US" dirty="0" smtClean="0"/>
              <a:t>Bucks</a:t>
            </a:r>
          </a:p>
          <a:p>
            <a:pPr lvl="1"/>
            <a:r>
              <a:rPr lang="en-US" dirty="0" smtClean="0"/>
              <a:t>Does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887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Goats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 Priorities</a:t>
            </a:r>
          </a:p>
          <a:p>
            <a:pPr lvl="1"/>
            <a:r>
              <a:rPr lang="en-US" dirty="0"/>
              <a:t> Muscle</a:t>
            </a:r>
          </a:p>
          <a:p>
            <a:pPr lvl="1"/>
            <a:r>
              <a:rPr lang="en-US" dirty="0"/>
              <a:t> Correctness of finish</a:t>
            </a:r>
          </a:p>
          <a:p>
            <a:pPr lvl="1"/>
            <a:r>
              <a:rPr lang="en-US" dirty="0"/>
              <a:t> Growth/Weight</a:t>
            </a:r>
          </a:p>
          <a:p>
            <a:pPr lvl="1"/>
            <a:r>
              <a:rPr lang="en-US" dirty="0"/>
              <a:t> Skeletal Correctness</a:t>
            </a:r>
          </a:p>
          <a:p>
            <a:pPr lvl="1"/>
            <a:r>
              <a:rPr lang="en-US" dirty="0"/>
              <a:t> Balance and Eye Appeal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51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Goats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 Muscle Indicators</a:t>
            </a:r>
          </a:p>
          <a:p>
            <a:pPr lvl="1"/>
            <a:r>
              <a:rPr lang="en-US" dirty="0"/>
              <a:t> Forearm</a:t>
            </a:r>
          </a:p>
          <a:p>
            <a:pPr lvl="1"/>
            <a:r>
              <a:rPr lang="en-US" dirty="0"/>
              <a:t> Rack</a:t>
            </a:r>
          </a:p>
          <a:p>
            <a:pPr lvl="1"/>
            <a:r>
              <a:rPr lang="en-US" dirty="0"/>
              <a:t> Loin</a:t>
            </a:r>
          </a:p>
          <a:p>
            <a:pPr lvl="1"/>
            <a:r>
              <a:rPr lang="en-US" dirty="0"/>
              <a:t> Hip</a:t>
            </a:r>
          </a:p>
          <a:p>
            <a:pPr lvl="1"/>
            <a:r>
              <a:rPr lang="en-US" dirty="0"/>
              <a:t> Leg</a:t>
            </a:r>
          </a:p>
          <a:p>
            <a:pPr lvl="1"/>
            <a:r>
              <a:rPr lang="en-US" dirty="0"/>
              <a:t> Base Width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497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Goats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137219"/>
            <a:ext cx="3886200" cy="3665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5410200" y="5334000"/>
            <a:ext cx="381000" cy="228600"/>
          </a:xfrm>
          <a:prstGeom prst="line">
            <a:avLst/>
          </a:prstGeom>
          <a:ln w="28575">
            <a:solidFill>
              <a:srgbClr val="F923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3733800" y="3429000"/>
            <a:ext cx="1143000" cy="152400"/>
          </a:xfrm>
          <a:prstGeom prst="ellipse">
            <a:avLst/>
          </a:prstGeom>
          <a:noFill/>
          <a:ln>
            <a:solidFill>
              <a:srgbClr val="F923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322601">
            <a:off x="2971800" y="3657600"/>
            <a:ext cx="457200" cy="838200"/>
          </a:xfrm>
          <a:prstGeom prst="ellipse">
            <a:avLst/>
          </a:prstGeom>
          <a:noFill/>
          <a:ln>
            <a:solidFill>
              <a:srgbClr val="F923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029200" y="3810000"/>
            <a:ext cx="381000" cy="609600"/>
          </a:xfrm>
          <a:prstGeom prst="ellipse">
            <a:avLst/>
          </a:prstGeom>
          <a:noFill/>
          <a:ln>
            <a:solidFill>
              <a:srgbClr val="F923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397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Goats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Finish Indicators</a:t>
            </a:r>
          </a:p>
          <a:p>
            <a:pPr lvl="1"/>
            <a:r>
              <a:rPr lang="en-US" dirty="0"/>
              <a:t> Breast/Chest Plate</a:t>
            </a:r>
          </a:p>
          <a:p>
            <a:pPr lvl="1"/>
            <a:r>
              <a:rPr lang="en-US" dirty="0"/>
              <a:t> </a:t>
            </a:r>
            <a:r>
              <a:rPr lang="en-US" dirty="0" err="1"/>
              <a:t>Forerib</a:t>
            </a:r>
            <a:endParaRPr lang="en-US" dirty="0"/>
          </a:p>
          <a:p>
            <a:pPr lvl="1"/>
            <a:r>
              <a:rPr lang="en-US" dirty="0"/>
              <a:t> Over Ribs</a:t>
            </a:r>
          </a:p>
          <a:p>
            <a:pPr lvl="1"/>
            <a:r>
              <a:rPr lang="en-US" dirty="0"/>
              <a:t> Flank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706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Goats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081213"/>
            <a:ext cx="3943350" cy="3719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>
          <a:xfrm>
            <a:off x="5181600" y="3941160"/>
            <a:ext cx="685800" cy="478440"/>
          </a:xfrm>
          <a:prstGeom prst="ellipse">
            <a:avLst/>
          </a:prstGeom>
          <a:noFill/>
          <a:ln>
            <a:solidFill>
              <a:srgbClr val="F923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276600" y="4276725"/>
            <a:ext cx="609600" cy="381000"/>
          </a:xfrm>
          <a:prstGeom prst="ellipse">
            <a:avLst/>
          </a:prstGeom>
          <a:noFill/>
          <a:ln>
            <a:solidFill>
              <a:srgbClr val="F923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648200" y="4038600"/>
            <a:ext cx="381000" cy="428625"/>
          </a:xfrm>
          <a:prstGeom prst="ellipse">
            <a:avLst/>
          </a:prstGeom>
          <a:noFill/>
          <a:ln>
            <a:solidFill>
              <a:srgbClr val="F923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914775" y="3418380"/>
            <a:ext cx="952500" cy="522780"/>
          </a:xfrm>
          <a:prstGeom prst="roundRect">
            <a:avLst/>
          </a:prstGeom>
          <a:noFill/>
          <a:ln>
            <a:solidFill>
              <a:srgbClr val="F923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169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Goats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 Growth Indicators</a:t>
            </a:r>
          </a:p>
          <a:p>
            <a:pPr lvl="1"/>
            <a:r>
              <a:rPr lang="en-US" dirty="0"/>
              <a:t> Length of cannon bone</a:t>
            </a:r>
          </a:p>
          <a:p>
            <a:pPr lvl="1"/>
            <a:r>
              <a:rPr lang="en-US" dirty="0"/>
              <a:t> Height at top of shoulders</a:t>
            </a:r>
          </a:p>
          <a:p>
            <a:pPr lvl="1"/>
            <a:r>
              <a:rPr lang="en-US" dirty="0"/>
              <a:t> Length of body</a:t>
            </a:r>
          </a:p>
          <a:p>
            <a:pPr lvl="1"/>
            <a:r>
              <a:rPr lang="en-US" dirty="0"/>
              <a:t> Weight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1271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134</TotalTime>
  <Words>345</Words>
  <Application>Microsoft Office PowerPoint</Application>
  <PresentationFormat>On-screen Show (4:3)</PresentationFormat>
  <Paragraphs>94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Median</vt:lpstr>
      <vt:lpstr>Selection and Evaluation of Goats</vt:lpstr>
      <vt:lpstr>Objectives</vt:lpstr>
      <vt:lpstr>Goats</vt:lpstr>
      <vt:lpstr>Market Goats</vt:lpstr>
      <vt:lpstr>Market Goats</vt:lpstr>
      <vt:lpstr>Market Goats</vt:lpstr>
      <vt:lpstr>Market Goats</vt:lpstr>
      <vt:lpstr>Market Goats</vt:lpstr>
      <vt:lpstr>Market Goats</vt:lpstr>
      <vt:lpstr>Market Goats</vt:lpstr>
      <vt:lpstr>Market Goats</vt:lpstr>
      <vt:lpstr>Market Goats</vt:lpstr>
      <vt:lpstr>Market Goats</vt:lpstr>
      <vt:lpstr>Market Goats</vt:lpstr>
      <vt:lpstr>Breeding Goats</vt:lpstr>
      <vt:lpstr>Breeding Goats</vt:lpstr>
      <vt:lpstr>Breeding Goats</vt:lpstr>
      <vt:lpstr>Breeding Goats</vt:lpstr>
      <vt:lpstr>Breeding Goats</vt:lpstr>
      <vt:lpstr>Breeding Goats</vt:lpstr>
      <vt:lpstr>Breeding Goats</vt:lpstr>
      <vt:lpstr>Breeding Goats</vt:lpstr>
      <vt:lpstr>Breeding Goats</vt:lpstr>
      <vt:lpstr>Objectives</vt:lpstr>
    </vt:vector>
  </TitlesOfParts>
  <Company>Sam Houston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Selection and Evaluation of Sheep &amp; Goats</dc:title>
  <dc:creator>Hawley, Jessica</dc:creator>
  <cp:lastModifiedBy>Hawley, Jessica</cp:lastModifiedBy>
  <cp:revision>7</cp:revision>
  <dcterms:created xsi:type="dcterms:W3CDTF">2013-01-07T18:00:01Z</dcterms:created>
  <dcterms:modified xsi:type="dcterms:W3CDTF">2013-04-03T15:35:27Z</dcterms:modified>
</cp:coreProperties>
</file>