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4" r:id="rId4"/>
    <p:sldId id="260" r:id="rId5"/>
    <p:sldId id="257" r:id="rId6"/>
    <p:sldId id="287" r:id="rId7"/>
    <p:sldId id="258" r:id="rId8"/>
    <p:sldId id="25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68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6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00570BD-5B9C-455D-8461-466E8D85CDF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0BD-5B9C-455D-8461-466E8D85CDF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0BD-5B9C-455D-8461-466E8D85CDF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0BD-5B9C-455D-8461-466E8D85CDF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0570BD-5B9C-455D-8461-466E8D85CDF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0BD-5B9C-455D-8461-466E8D85CDF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0BD-5B9C-455D-8461-466E8D85CDF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0BD-5B9C-455D-8461-466E8D85CDF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0BD-5B9C-455D-8461-466E8D85CDF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0BD-5B9C-455D-8461-466E8D85CDF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570BD-5B9C-455D-8461-466E8D85CDF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700570BD-5B9C-455D-8461-466E8D85CDF5}" type="datetimeFigureOut">
              <a:rPr lang="en-US" smtClean="0"/>
              <a:t>6/3/2013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AB24A1A1-32F4-4D02-8F67-595A9F6F81A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41_Ne5mS2l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Jessica Hawley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9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Long </a:t>
            </a:r>
            <a:r>
              <a:rPr lang="en-US" sz="2800" b="1" dirty="0">
                <a:solidFill>
                  <a:srgbClr val="A50021"/>
                </a:solidFill>
              </a:rPr>
              <a:t>Straight</a:t>
            </a:r>
            <a:r>
              <a:rPr lang="en-US" sz="2800" b="1" dirty="0"/>
              <a:t> chain of Nucleotides</a:t>
            </a:r>
          </a:p>
          <a:p>
            <a:r>
              <a:rPr lang="en-US" sz="2800" b="1" dirty="0"/>
              <a:t>Made in the </a:t>
            </a:r>
            <a:r>
              <a:rPr lang="en-US" sz="2800" b="1" dirty="0">
                <a:solidFill>
                  <a:srgbClr val="A50021"/>
                </a:solidFill>
              </a:rPr>
              <a:t>Nucleus</a:t>
            </a:r>
          </a:p>
          <a:p>
            <a:r>
              <a:rPr lang="en-US" sz="2800" b="1" dirty="0">
                <a:solidFill>
                  <a:srgbClr val="A50021"/>
                </a:solidFill>
              </a:rPr>
              <a:t>Copies DNA</a:t>
            </a:r>
            <a:r>
              <a:rPr lang="en-US" sz="2800" b="1" dirty="0"/>
              <a:t> &amp; leaves through nuclear pores</a:t>
            </a:r>
          </a:p>
          <a:p>
            <a:r>
              <a:rPr lang="en-US" sz="2800" b="1" dirty="0"/>
              <a:t>Contains the Nitrogen Bases </a:t>
            </a:r>
            <a:r>
              <a:rPr lang="en-US" sz="2800" b="1" dirty="0">
                <a:solidFill>
                  <a:srgbClr val="A50021"/>
                </a:solidFill>
              </a:rPr>
              <a:t>A, G, C, U ( no T )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Carries the information for a </a:t>
            </a:r>
            <a:r>
              <a:rPr 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protein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Made up of 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500 to 1000 nucleotides long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Sequence of 3 bases called 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codon</a:t>
            </a:r>
          </a:p>
          <a:p>
            <a:pPr>
              <a:defRPr/>
            </a:pP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– methionine or </a:t>
            </a:r>
            <a:r>
              <a:rPr 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start codon</a:t>
            </a:r>
          </a:p>
          <a:p>
            <a:pPr>
              <a:defRPr/>
            </a:pP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UAA, UAG, or UGA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– </a:t>
            </a:r>
            <a:r>
              <a:rPr 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stop codons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Messanger</a:t>
            </a:r>
            <a:r>
              <a:rPr lang="en-US" dirty="0" smtClean="0"/>
              <a:t> 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56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is a single strand 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100 to 3000 nucleotides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long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Globular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 shape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Made inside the 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nucleus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a cell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Associates with 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 to form ribosomes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Site of </a:t>
            </a:r>
            <a:r>
              <a:rPr lang="en-US" sz="28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</a:t>
            </a:r>
            <a:r>
              <a:rPr lang="en-US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Synthesis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Ribosomal 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122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A50021"/>
                </a:solidFill>
              </a:rPr>
              <a:t>Clover-leaf</a:t>
            </a:r>
            <a:r>
              <a:rPr lang="en-US" b="1" dirty="0"/>
              <a:t> shape</a:t>
            </a:r>
          </a:p>
          <a:p>
            <a:r>
              <a:rPr lang="en-US" b="1" dirty="0"/>
              <a:t>Single stranded molecule with attachment site at one end for an </a:t>
            </a:r>
            <a:r>
              <a:rPr lang="en-US" b="1" dirty="0">
                <a:solidFill>
                  <a:srgbClr val="A50021"/>
                </a:solidFill>
              </a:rPr>
              <a:t>amino acid</a:t>
            </a:r>
          </a:p>
          <a:p>
            <a:r>
              <a:rPr lang="en-US" b="1" dirty="0"/>
              <a:t>Opposite end has three nucleotide bases called the </a:t>
            </a:r>
            <a:r>
              <a:rPr lang="en-US" b="1" dirty="0">
                <a:solidFill>
                  <a:srgbClr val="A50021"/>
                </a:solidFill>
              </a:rPr>
              <a:t>anticodon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RNA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3429000"/>
            <a:ext cx="3105882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976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550"/>
              </a:spcBef>
            </a:pPr>
            <a:r>
              <a:rPr lang="en-GB" sz="2800" b="1" dirty="0"/>
              <a:t>A </a:t>
            </a:r>
            <a:r>
              <a:rPr lang="en-GB" sz="2800" b="1" dirty="0">
                <a:solidFill>
                  <a:srgbClr val="A50021"/>
                </a:solidFill>
              </a:rPr>
              <a:t>codon</a:t>
            </a:r>
            <a:r>
              <a:rPr lang="en-GB" sz="2800" b="1" dirty="0"/>
              <a:t> designates an </a:t>
            </a:r>
            <a:r>
              <a:rPr lang="en-GB" sz="2800" b="1" dirty="0">
                <a:solidFill>
                  <a:srgbClr val="A50021"/>
                </a:solidFill>
              </a:rPr>
              <a:t>amino acid</a:t>
            </a:r>
            <a:endParaRPr lang="en-GB" sz="2800" b="1" i="1" dirty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  <a:spcBef>
                <a:spcPts val="550"/>
              </a:spcBef>
            </a:pPr>
            <a:r>
              <a:rPr lang="en-GB" sz="2800" b="1" dirty="0"/>
              <a:t>An amino acid may have </a:t>
            </a:r>
            <a:r>
              <a:rPr lang="en-GB" sz="2800" b="1" dirty="0">
                <a:solidFill>
                  <a:srgbClr val="A50021"/>
                </a:solidFill>
              </a:rPr>
              <a:t>more than one codon</a:t>
            </a:r>
          </a:p>
          <a:p>
            <a:pPr>
              <a:lnSpc>
                <a:spcPct val="90000"/>
              </a:lnSpc>
              <a:spcBef>
                <a:spcPts val="550"/>
              </a:spcBef>
            </a:pPr>
            <a:r>
              <a:rPr lang="en-GB" sz="2800" b="1" dirty="0"/>
              <a:t>There are 20 amino acids, but </a:t>
            </a:r>
            <a:r>
              <a:rPr lang="en-GB" sz="2800" b="1" dirty="0">
                <a:solidFill>
                  <a:srgbClr val="A50021"/>
                </a:solidFill>
              </a:rPr>
              <a:t>64 possible codons</a:t>
            </a:r>
          </a:p>
          <a:p>
            <a:pPr>
              <a:lnSpc>
                <a:spcPct val="90000"/>
              </a:lnSpc>
              <a:spcBef>
                <a:spcPts val="550"/>
              </a:spcBef>
            </a:pPr>
            <a:r>
              <a:rPr lang="en-GB" sz="2800" b="1" dirty="0"/>
              <a:t>Some codons tell the ribosome to </a:t>
            </a:r>
            <a:r>
              <a:rPr lang="en-GB" sz="2800" b="1" i="1" dirty="0">
                <a:solidFill>
                  <a:srgbClr val="A50021"/>
                </a:solidFill>
              </a:rPr>
              <a:t>stop</a:t>
            </a:r>
            <a:r>
              <a:rPr lang="en-GB" sz="2800" b="1" dirty="0"/>
              <a:t> translating</a:t>
            </a:r>
            <a:endParaRPr lang="en-US" sz="28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genetic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13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3886201" cy="4407408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sz="2800" b="1" dirty="0"/>
              <a:t>Use the code by reading from the </a:t>
            </a:r>
            <a:r>
              <a:rPr lang="en-GB" sz="2800" b="1" dirty="0" err="1">
                <a:solidFill>
                  <a:srgbClr val="A50021"/>
                </a:solidFill>
              </a:rPr>
              <a:t>center</a:t>
            </a:r>
            <a:r>
              <a:rPr lang="en-GB" sz="2800" b="1" dirty="0">
                <a:solidFill>
                  <a:srgbClr val="A50021"/>
                </a:solidFill>
              </a:rPr>
              <a:t> to the outside</a:t>
            </a:r>
          </a:p>
          <a:p>
            <a:pPr>
              <a:buFontTx/>
              <a:buChar char="•"/>
            </a:pPr>
            <a:r>
              <a:rPr lang="en-GB" sz="2800" b="1" dirty="0"/>
              <a:t>Example: AUG codes for Methionine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genetic code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81200"/>
            <a:ext cx="43291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2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3810001" cy="4407408"/>
          </a:xfrm>
        </p:spPr>
        <p:txBody>
          <a:bodyPr/>
          <a:lstStyle/>
          <a:p>
            <a:r>
              <a:rPr lang="en-US" sz="2800" b="1" dirty="0"/>
              <a:t>GGG?</a:t>
            </a:r>
          </a:p>
          <a:p>
            <a:r>
              <a:rPr lang="en-US" sz="2800" b="1" dirty="0"/>
              <a:t>UCA?</a:t>
            </a:r>
          </a:p>
          <a:p>
            <a:r>
              <a:rPr lang="en-US" sz="2800" b="1" dirty="0"/>
              <a:t>CAU?</a:t>
            </a:r>
          </a:p>
          <a:p>
            <a:r>
              <a:rPr lang="en-US" sz="2800" b="1" dirty="0"/>
              <a:t>GCA?</a:t>
            </a:r>
          </a:p>
          <a:p>
            <a:r>
              <a:rPr lang="en-US" sz="2800" b="1" dirty="0"/>
              <a:t>AAA?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genetic code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81200"/>
            <a:ext cx="4329113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194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/>
              <a:t>On </a:t>
            </a:r>
            <a:r>
              <a:rPr lang="en-US" sz="2800" b="1" dirty="0" smtClean="0"/>
              <a:t>DNA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A50021"/>
                </a:solidFill>
              </a:rPr>
              <a:t>A-T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A50021"/>
                </a:solidFill>
              </a:rPr>
              <a:t>C-G</a:t>
            </a:r>
            <a:endParaRPr lang="en-US" sz="2800" b="1" dirty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</a:pPr>
            <a:endParaRPr lang="en-US" sz="2800" b="1" dirty="0" smtClean="0"/>
          </a:p>
          <a:p>
            <a:pPr>
              <a:lnSpc>
                <a:spcPct val="90000"/>
              </a:lnSpc>
            </a:pPr>
            <a:endParaRPr lang="en-US" sz="2800" b="1" dirty="0"/>
          </a:p>
          <a:p>
            <a:pPr marL="45720" indent="0">
              <a:lnSpc>
                <a:spcPct val="90000"/>
              </a:lnSpc>
              <a:buNone/>
            </a:pPr>
            <a:endParaRPr lang="en-US" sz="2800" b="1" dirty="0"/>
          </a:p>
          <a:p>
            <a:pPr marL="45720" indent="0">
              <a:lnSpc>
                <a:spcPct val="90000"/>
              </a:lnSpc>
              <a:buNone/>
            </a:pPr>
            <a:endParaRPr lang="en-US" sz="2800" b="1" dirty="0" smtClean="0"/>
          </a:p>
          <a:p>
            <a:pPr marL="45720" indent="0">
              <a:lnSpc>
                <a:spcPct val="90000"/>
              </a:lnSpc>
              <a:buNone/>
            </a:pPr>
            <a:endParaRPr lang="en-US" sz="2800" b="1" dirty="0"/>
          </a:p>
          <a:p>
            <a:pPr marL="45720" indent="0">
              <a:lnSpc>
                <a:spcPct val="90000"/>
              </a:lnSpc>
              <a:buNone/>
            </a:pPr>
            <a:endParaRPr lang="en-US" sz="2800" b="1" dirty="0" smtClean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On RNA: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A50021"/>
                </a:solidFill>
              </a:rPr>
              <a:t>A-U</a:t>
            </a:r>
          </a:p>
          <a:p>
            <a:pPr lvl="1">
              <a:lnSpc>
                <a:spcPct val="90000"/>
              </a:lnSpc>
            </a:pPr>
            <a:r>
              <a:rPr lang="en-US" sz="2800" b="1" dirty="0" smtClean="0">
                <a:solidFill>
                  <a:srgbClr val="A50021"/>
                </a:solidFill>
              </a:rPr>
              <a:t>C-G</a:t>
            </a:r>
            <a:endParaRPr lang="en-US" sz="2800" b="1" dirty="0">
              <a:solidFill>
                <a:srgbClr val="A5002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bases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37185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r="61328"/>
          <a:stretch/>
        </p:blipFill>
        <p:spPr bwMode="auto">
          <a:xfrm>
            <a:off x="6248400" y="3505200"/>
            <a:ext cx="1921163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969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3810001" cy="4407408"/>
          </a:xfrm>
        </p:spPr>
        <p:txBody>
          <a:bodyPr/>
          <a:lstStyle/>
          <a:p>
            <a:r>
              <a:rPr lang="en-US" sz="2800" b="1" dirty="0"/>
              <a:t>The 3 bases of an anticodon are </a:t>
            </a:r>
            <a:r>
              <a:rPr lang="en-US" sz="2800" b="1" dirty="0">
                <a:solidFill>
                  <a:srgbClr val="A50021"/>
                </a:solidFill>
              </a:rPr>
              <a:t>complementary</a:t>
            </a:r>
            <a:r>
              <a:rPr lang="en-US" sz="2800" b="1" dirty="0"/>
              <a:t> to the 3 bases of a codon</a:t>
            </a:r>
          </a:p>
          <a:p>
            <a:r>
              <a:rPr lang="en-US" sz="2800" b="1" dirty="0"/>
              <a:t>Example: Codon ACU</a:t>
            </a:r>
          </a:p>
          <a:p>
            <a:pPr>
              <a:buNone/>
            </a:pPr>
            <a:r>
              <a:rPr lang="en-US" sz="2800" b="1" dirty="0"/>
              <a:t>         Anticodon UGA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Condon/Anticodon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90800"/>
            <a:ext cx="3614737" cy="354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78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protein synthesis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8580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616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800601" cy="440740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b="1" dirty="0"/>
              <a:t>The </a:t>
            </a:r>
            <a:r>
              <a:rPr lang="en-US" sz="2800" b="1" dirty="0">
                <a:solidFill>
                  <a:srgbClr val="A50021"/>
                </a:solidFill>
              </a:rPr>
              <a:t>production</a:t>
            </a:r>
            <a:r>
              <a:rPr lang="en-US" sz="2800" b="1" dirty="0"/>
              <a:t> or synthesis of </a:t>
            </a:r>
            <a:r>
              <a:rPr lang="en-US" sz="2800" b="1" dirty="0">
                <a:solidFill>
                  <a:srgbClr val="A50021"/>
                </a:solidFill>
              </a:rPr>
              <a:t>polypeptide chains</a:t>
            </a:r>
            <a:r>
              <a:rPr lang="en-US" sz="2800" b="1" dirty="0"/>
              <a:t> (proteins)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b="1" dirty="0"/>
              <a:t> Two phases:</a:t>
            </a:r>
            <a:br>
              <a:rPr lang="en-US" sz="2800" b="1" dirty="0"/>
            </a:br>
            <a:r>
              <a:rPr lang="en-US" sz="2800" b="1" dirty="0"/>
              <a:t> </a:t>
            </a:r>
            <a:r>
              <a:rPr lang="en-US" sz="2800" b="1" dirty="0">
                <a:solidFill>
                  <a:srgbClr val="A50021"/>
                </a:solidFill>
              </a:rPr>
              <a:t>Transcription &amp; Translation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b="1" dirty="0"/>
              <a:t> </a:t>
            </a:r>
            <a:r>
              <a:rPr lang="en-US" sz="2800" b="1" dirty="0">
                <a:solidFill>
                  <a:srgbClr val="A50021"/>
                </a:solidFill>
              </a:rPr>
              <a:t>mRNA must be processed</a:t>
            </a:r>
            <a:r>
              <a:rPr lang="en-US" sz="2800" b="1" dirty="0"/>
              <a:t> before it leaves the nucleus of eukaryotic cells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cell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98550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828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Identify and compare DNA and RNA.</a:t>
            </a:r>
          </a:p>
          <a:p>
            <a:pPr lvl="0"/>
            <a:r>
              <a:rPr lang="en-US" dirty="0"/>
              <a:t>Explain the three types of RNA.</a:t>
            </a:r>
          </a:p>
          <a:p>
            <a:pPr lvl="0"/>
            <a:r>
              <a:rPr lang="en-US" dirty="0"/>
              <a:t>Demonstrate understanding using codon and anticodon sequences.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69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The process of copying the sequence of </a:t>
            </a:r>
            <a:r>
              <a:rPr lang="en-US" sz="2800" b="1" dirty="0">
                <a:solidFill>
                  <a:srgbClr val="A50021"/>
                </a:solidFill>
              </a:rPr>
              <a:t>one</a:t>
            </a:r>
            <a:r>
              <a:rPr lang="en-US" sz="2800" b="1" dirty="0"/>
              <a:t> strand of DNA, the </a:t>
            </a:r>
            <a:r>
              <a:rPr lang="en-US" sz="2800" b="1" dirty="0">
                <a:solidFill>
                  <a:srgbClr val="A50021"/>
                </a:solidFill>
              </a:rPr>
              <a:t>template strand</a:t>
            </a:r>
          </a:p>
          <a:p>
            <a:r>
              <a:rPr lang="en-US" sz="2800" b="1" dirty="0">
                <a:solidFill>
                  <a:srgbClr val="A50021"/>
                </a:solidFill>
              </a:rPr>
              <a:t>mRNA copies</a:t>
            </a:r>
            <a:r>
              <a:rPr lang="en-US" sz="2800" b="1" dirty="0"/>
              <a:t> the template strand</a:t>
            </a:r>
          </a:p>
          <a:p>
            <a:r>
              <a:rPr lang="en-US" sz="2800" b="1" dirty="0"/>
              <a:t>Requires the enzyme </a:t>
            </a:r>
            <a:r>
              <a:rPr lang="en-US" sz="2800" b="1" dirty="0">
                <a:solidFill>
                  <a:srgbClr val="A50021"/>
                </a:solidFill>
              </a:rPr>
              <a:t>RNA Polymerase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810000"/>
            <a:ext cx="457798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41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 would be the complementary RNA strand for the following DNA sequence?</a:t>
            </a:r>
          </a:p>
          <a:p>
            <a:pPr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DNA  5’-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GCGTATG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-3’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093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DNA  5’-GCGTATG-3’</a:t>
            </a:r>
          </a:p>
          <a:p>
            <a:pPr>
              <a:defRPr/>
            </a:pP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RNA  3’-CGCAUAC-5’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17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34130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During transcription</a:t>
            </a:r>
            <a:r>
              <a:rPr lang="en-US" sz="2800" dirty="0"/>
              <a:t>, </a:t>
            </a:r>
            <a:r>
              <a:rPr lang="en-US" sz="2800" b="1" dirty="0"/>
              <a:t>RNA polymerase binds to DNA and </a:t>
            </a:r>
            <a:r>
              <a:rPr lang="en-US" sz="2800" b="1" dirty="0">
                <a:solidFill>
                  <a:srgbClr val="A50021"/>
                </a:solidFill>
              </a:rPr>
              <a:t>separates the DNA strands</a:t>
            </a:r>
          </a:p>
          <a:p>
            <a:r>
              <a:rPr lang="en-US" sz="2800" b="1" dirty="0"/>
              <a:t>RNA Polymerase then </a:t>
            </a:r>
            <a:r>
              <a:rPr lang="en-US" sz="2800" b="1" dirty="0">
                <a:solidFill>
                  <a:srgbClr val="A50021"/>
                </a:solidFill>
              </a:rPr>
              <a:t>uses one strand of DNA</a:t>
            </a:r>
            <a:r>
              <a:rPr lang="en-US" sz="2800" b="1" dirty="0"/>
              <a:t> as a template to assemble nucleotides into RNA</a:t>
            </a:r>
            <a:endParaRPr lang="en-US" sz="2800" b="1" dirty="0">
              <a:solidFill>
                <a:srgbClr val="A50021"/>
              </a:solidFill>
            </a:endParaRPr>
          </a:p>
          <a:p>
            <a:r>
              <a:rPr lang="en-US" sz="2800" b="1" dirty="0">
                <a:solidFill>
                  <a:srgbClr val="A50021"/>
                </a:solidFill>
              </a:rPr>
              <a:t>Promoters</a:t>
            </a:r>
            <a:r>
              <a:rPr lang="en-US" sz="2800" b="1" dirty="0"/>
              <a:t> are regions on DNA that show where RNA Polymerase must bind to begin the Transcription of RNA</a:t>
            </a:r>
          </a:p>
          <a:p>
            <a:r>
              <a:rPr lang="en-US" sz="2800" b="1" dirty="0"/>
              <a:t>Called the </a:t>
            </a:r>
            <a:r>
              <a:rPr lang="en-US" sz="2800" b="1" dirty="0">
                <a:solidFill>
                  <a:srgbClr val="A50021"/>
                </a:solidFill>
              </a:rPr>
              <a:t>TATA box</a:t>
            </a:r>
            <a:endParaRPr lang="en-US" sz="2800" b="1" dirty="0"/>
          </a:p>
          <a:p>
            <a:r>
              <a:rPr lang="en-US" sz="2800" b="1" dirty="0"/>
              <a:t>Specific base sequences act as signals to stop</a:t>
            </a:r>
          </a:p>
          <a:p>
            <a:r>
              <a:rPr lang="en-US" sz="2800" b="1" dirty="0"/>
              <a:t>Called the </a:t>
            </a:r>
            <a:r>
              <a:rPr lang="en-US" sz="2800" b="1" dirty="0">
                <a:solidFill>
                  <a:srgbClr val="A50021"/>
                </a:solidFill>
              </a:rPr>
              <a:t>termination signal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38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Polymerase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254955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62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 smtClean="0"/>
              <a:t>Processing</a:t>
            </a:r>
          </a:p>
          <a:p>
            <a:pPr lvl="1"/>
            <a:r>
              <a:rPr lang="en-US" sz="2400" b="1" dirty="0" smtClean="0"/>
              <a:t>After </a:t>
            </a:r>
            <a:r>
              <a:rPr lang="en-US" sz="2400" b="1" dirty="0"/>
              <a:t>the DNA is transcribed into RNA, </a:t>
            </a:r>
            <a:r>
              <a:rPr lang="en-US" sz="2400" b="1" dirty="0">
                <a:solidFill>
                  <a:srgbClr val="A50021"/>
                </a:solidFill>
              </a:rPr>
              <a:t>editing</a:t>
            </a:r>
            <a:r>
              <a:rPr lang="en-US" sz="2400" b="1" dirty="0"/>
              <a:t> must be done to the nucleotide chain to make the </a:t>
            </a:r>
            <a:r>
              <a:rPr lang="en-US" sz="2400" b="1" dirty="0">
                <a:solidFill>
                  <a:srgbClr val="333399"/>
                </a:solidFill>
              </a:rPr>
              <a:t>RNA functional</a:t>
            </a:r>
          </a:p>
          <a:p>
            <a:pPr lvl="1"/>
            <a:r>
              <a:rPr lang="en-US" sz="2400" b="1" dirty="0">
                <a:solidFill>
                  <a:srgbClr val="A50021"/>
                </a:solidFill>
              </a:rPr>
              <a:t>Introns</a:t>
            </a:r>
            <a:r>
              <a:rPr lang="en-US" sz="2400" b="1" dirty="0"/>
              <a:t>, non-functional segments of DNA are </a:t>
            </a:r>
            <a:r>
              <a:rPr lang="en-US" sz="2400" b="1" dirty="0">
                <a:solidFill>
                  <a:srgbClr val="A50021"/>
                </a:solidFill>
              </a:rPr>
              <a:t>snipped out</a:t>
            </a:r>
            <a:r>
              <a:rPr lang="en-US" sz="2400" b="1" dirty="0"/>
              <a:t> of the chain </a:t>
            </a:r>
          </a:p>
          <a:p>
            <a:r>
              <a:rPr lang="en-US" sz="2800" b="1" dirty="0" smtClean="0"/>
              <a:t>Editing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solidFill>
                  <a:srgbClr val="A50021"/>
                </a:solidFill>
              </a:rPr>
              <a:t>Exons</a:t>
            </a:r>
            <a:r>
              <a:rPr lang="en-US" sz="2200" b="1" dirty="0"/>
              <a:t>, segments of DNA that code for proteins, are then rejoined by the enzyme </a:t>
            </a:r>
            <a:r>
              <a:rPr lang="en-US" sz="2200" b="1" dirty="0">
                <a:solidFill>
                  <a:srgbClr val="A50021"/>
                </a:solidFill>
              </a:rPr>
              <a:t>ligase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A </a:t>
            </a:r>
            <a:r>
              <a:rPr lang="en-US" sz="2200" b="1" dirty="0">
                <a:solidFill>
                  <a:srgbClr val="A50021"/>
                </a:solidFill>
              </a:rPr>
              <a:t>guanine triphosphate cap</a:t>
            </a:r>
            <a:r>
              <a:rPr lang="en-US" sz="2200" b="1" dirty="0"/>
              <a:t> is added to the 5” end of the newly copied mRNA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A </a:t>
            </a:r>
            <a:r>
              <a:rPr lang="en-US" sz="2200" b="1" dirty="0">
                <a:solidFill>
                  <a:srgbClr val="A50021"/>
                </a:solidFill>
              </a:rPr>
              <a:t>poly A tail</a:t>
            </a:r>
            <a:r>
              <a:rPr lang="en-US" sz="2200" b="1" dirty="0"/>
              <a:t> is added to the 3’ end of the RNA</a:t>
            </a:r>
          </a:p>
          <a:p>
            <a:pPr lvl="1">
              <a:lnSpc>
                <a:spcPct val="90000"/>
              </a:lnSpc>
            </a:pPr>
            <a:r>
              <a:rPr lang="en-US" sz="2200" b="1" dirty="0"/>
              <a:t>The newly processed mRNA can then </a:t>
            </a:r>
            <a:r>
              <a:rPr lang="en-US" sz="2200" b="1" dirty="0">
                <a:solidFill>
                  <a:srgbClr val="333399"/>
                </a:solidFill>
              </a:rPr>
              <a:t>leave the nucleus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09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mRNA transcript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186" y="1719263"/>
            <a:ext cx="5805028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36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mic Sans MS" pitchFamily="66" charset="0"/>
              </a:rPr>
              <a:t>mRNA leaves the nucleus through its </a:t>
            </a:r>
            <a:r>
              <a:rPr lang="en-US" b="1" dirty="0">
                <a:solidFill>
                  <a:srgbClr val="A50021"/>
                </a:solidFill>
                <a:latin typeface="Comic Sans MS" pitchFamily="66" charset="0"/>
              </a:rPr>
              <a:t>pores</a:t>
            </a:r>
            <a:r>
              <a:rPr lang="en-US" b="1" dirty="0">
                <a:latin typeface="Comic Sans MS" pitchFamily="66" charset="0"/>
              </a:rPr>
              <a:t> and goes to the </a:t>
            </a:r>
            <a:r>
              <a:rPr lang="en-US" b="1" dirty="0">
                <a:solidFill>
                  <a:srgbClr val="A50021"/>
                </a:solidFill>
                <a:latin typeface="Comic Sans MS" pitchFamily="66" charset="0"/>
              </a:rPr>
              <a:t>ribosomes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Mrna</a:t>
            </a:r>
            <a:r>
              <a:rPr lang="en-US" dirty="0" smtClean="0"/>
              <a:t> transcript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048000"/>
            <a:ext cx="7847013" cy="274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03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Translation is the process of </a:t>
            </a:r>
            <a:r>
              <a:rPr lang="en-US" sz="2800" b="1" dirty="0">
                <a:solidFill>
                  <a:srgbClr val="A50021"/>
                </a:solidFill>
              </a:rPr>
              <a:t>decoding the mRNA into a polypeptide chain</a:t>
            </a:r>
          </a:p>
          <a:p>
            <a:r>
              <a:rPr lang="en-US" sz="2800" b="1" dirty="0">
                <a:solidFill>
                  <a:srgbClr val="333399"/>
                </a:solidFill>
              </a:rPr>
              <a:t>Ribosomes</a:t>
            </a:r>
            <a:r>
              <a:rPr lang="en-US" sz="2800" b="1" dirty="0"/>
              <a:t> read mRNA three bases or </a:t>
            </a:r>
            <a:r>
              <a:rPr lang="en-US" sz="2800" b="1" dirty="0">
                <a:solidFill>
                  <a:srgbClr val="A50021"/>
                </a:solidFill>
              </a:rPr>
              <a:t>1 codon</a:t>
            </a:r>
            <a:r>
              <a:rPr lang="en-US" sz="2800" b="1" dirty="0"/>
              <a:t> at a time and construct the proteins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2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224435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45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Protein Synthesis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28625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4429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The end products of protein synthesis is a </a:t>
            </a:r>
            <a:r>
              <a:rPr lang="en-US" sz="2800" b="1" dirty="0">
                <a:solidFill>
                  <a:srgbClr val="A50021"/>
                </a:solidFill>
              </a:rPr>
              <a:t>primary structure</a:t>
            </a:r>
            <a:r>
              <a:rPr lang="en-US" sz="2800" b="1" dirty="0"/>
              <a:t> of a protein</a:t>
            </a:r>
          </a:p>
          <a:p>
            <a:r>
              <a:rPr lang="en-US" sz="2800" b="1" dirty="0"/>
              <a:t>A </a:t>
            </a:r>
            <a:r>
              <a:rPr lang="en-US" sz="2800" b="1" dirty="0">
                <a:solidFill>
                  <a:srgbClr val="A50021"/>
                </a:solidFill>
              </a:rPr>
              <a:t>sequence of amino acid</a:t>
            </a:r>
            <a:r>
              <a:rPr lang="en-US" sz="2800" b="1" dirty="0"/>
              <a:t> bonded together by peptide bonds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946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Identify and compare DNA and RNA.</a:t>
            </a:r>
          </a:p>
          <a:p>
            <a:pPr lvl="0"/>
            <a:r>
              <a:rPr lang="en-US" dirty="0"/>
              <a:t>Explain the three types of RNA.</a:t>
            </a:r>
          </a:p>
          <a:p>
            <a:pPr lvl="0"/>
            <a:r>
              <a:rPr lang="en-US" dirty="0"/>
              <a:t>Demonstrate understanding using codon and anticodon sequences.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847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429000" cy="398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5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5181601" cy="4407408"/>
          </a:xfrm>
        </p:spPr>
        <p:txBody>
          <a:bodyPr/>
          <a:lstStyle/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/>
              <a:t>DNA contains </a:t>
            </a:r>
            <a:r>
              <a:rPr lang="en-GB" b="1" dirty="0" smtClean="0">
                <a:solidFill>
                  <a:srgbClr val="A50021"/>
                </a:solidFill>
              </a:rPr>
              <a:t>genes</a:t>
            </a:r>
            <a:endParaRPr lang="en-GB" b="1" dirty="0"/>
          </a:p>
          <a:p>
            <a:pPr marL="615633" lvl="1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/>
              <a:t>sequences </a:t>
            </a:r>
            <a:r>
              <a:rPr lang="en-GB" b="1" dirty="0"/>
              <a:t>of nucleotide bases</a:t>
            </a: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/>
              <a:t>These Genes code for </a:t>
            </a:r>
            <a:r>
              <a:rPr lang="en-GB" b="1" dirty="0">
                <a:solidFill>
                  <a:srgbClr val="A50021"/>
                </a:solidFill>
              </a:rPr>
              <a:t>polypeptides (proteins)</a:t>
            </a:r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>
                <a:solidFill>
                  <a:srgbClr val="333399"/>
                </a:solidFill>
              </a:rPr>
              <a:t>Proteins</a:t>
            </a:r>
            <a:r>
              <a:rPr lang="en-GB" b="1" dirty="0" smtClean="0"/>
              <a:t> are</a:t>
            </a:r>
          </a:p>
          <a:p>
            <a:pPr marL="615633" lvl="1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/>
              <a:t>used </a:t>
            </a:r>
            <a:r>
              <a:rPr lang="en-GB" b="1" dirty="0"/>
              <a:t>to build cells and do much of the work inside cells</a:t>
            </a:r>
            <a:r>
              <a:rPr lang="en-GB" dirty="0"/>
              <a:t> </a:t>
            </a:r>
          </a:p>
          <a:p>
            <a:pPr marL="615633" lvl="1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 smtClean="0"/>
              <a:t>made </a:t>
            </a:r>
            <a:r>
              <a:rPr lang="en-US" b="1" dirty="0"/>
              <a:t>of </a:t>
            </a:r>
            <a:r>
              <a:rPr lang="en-US" b="1" dirty="0">
                <a:solidFill>
                  <a:srgbClr val="A50021"/>
                </a:solidFill>
              </a:rPr>
              <a:t>amino acids</a:t>
            </a:r>
            <a:r>
              <a:rPr lang="en-US" b="1" dirty="0"/>
              <a:t> linked together by peptide </a:t>
            </a:r>
            <a:r>
              <a:rPr lang="en-US" b="1" dirty="0" smtClean="0"/>
              <a:t>bonds</a:t>
            </a:r>
          </a:p>
          <a:p>
            <a:pPr marL="615633" lvl="1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1" dirty="0" smtClean="0">
                <a:solidFill>
                  <a:srgbClr val="A50021"/>
                </a:solidFill>
              </a:rPr>
              <a:t>20</a:t>
            </a:r>
            <a:r>
              <a:rPr lang="en-US" b="1" dirty="0" smtClean="0"/>
              <a:t> </a:t>
            </a:r>
            <a:r>
              <a:rPr lang="en-US" b="1" dirty="0"/>
              <a:t>different amino acids </a:t>
            </a:r>
            <a:r>
              <a:rPr lang="en-US" b="1" dirty="0" smtClean="0"/>
              <a:t>exist</a:t>
            </a:r>
          </a:p>
          <a:p>
            <a:pPr marL="0" indent="0" defTabSz="457200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1" dirty="0"/>
          </a:p>
          <a:p>
            <a:pPr marL="341313" indent="-341313" defTabSz="4572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dna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905000"/>
            <a:ext cx="3322637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13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 Structure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321425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474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Nucleic acids are composed of nucleotide monomers. Nucleotides have three </a:t>
            </a:r>
            <a:r>
              <a:rPr lang="en-US" dirty="0" smtClean="0"/>
              <a:t>parts:</a:t>
            </a:r>
          </a:p>
          <a:p>
            <a:r>
              <a:rPr lang="en-US" dirty="0" smtClean="0"/>
              <a:t>A </a:t>
            </a:r>
            <a:r>
              <a:rPr lang="en-US" dirty="0"/>
              <a:t>Nitrogenous Base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Five-Carbon Sugar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Phosphate Group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Parts of a nucleic acid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41910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04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A50021"/>
                </a:solidFill>
              </a:rPr>
              <a:t>DNA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found </a:t>
            </a:r>
            <a:r>
              <a:rPr lang="en-US" b="1" dirty="0"/>
              <a:t>inside the </a:t>
            </a:r>
            <a:r>
              <a:rPr lang="en-US" b="1" dirty="0">
                <a:solidFill>
                  <a:srgbClr val="A50021"/>
                </a:solidFill>
              </a:rPr>
              <a:t>nucleus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A50021"/>
                </a:solidFill>
              </a:rPr>
              <a:t>Proteins</a:t>
            </a:r>
            <a:endParaRPr lang="en-US" b="1" dirty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are </a:t>
            </a:r>
            <a:r>
              <a:rPr lang="en-US" b="1" dirty="0"/>
              <a:t>made in the </a:t>
            </a:r>
            <a:r>
              <a:rPr lang="en-US" b="1" dirty="0">
                <a:solidFill>
                  <a:srgbClr val="A50021"/>
                </a:solidFill>
              </a:rPr>
              <a:t>cytoplasm</a:t>
            </a:r>
            <a:r>
              <a:rPr lang="en-US" b="1" dirty="0"/>
              <a:t> of cells by organelles called </a:t>
            </a:r>
            <a:r>
              <a:rPr lang="en-US" b="1" dirty="0">
                <a:solidFill>
                  <a:srgbClr val="333399"/>
                </a:solidFill>
              </a:rPr>
              <a:t>ribosomes</a:t>
            </a:r>
          </a:p>
          <a:p>
            <a:pPr>
              <a:lnSpc>
                <a:spcPct val="90000"/>
              </a:lnSpc>
            </a:pPr>
            <a:r>
              <a:rPr lang="en-US" b="1" dirty="0" smtClean="0"/>
              <a:t>Ribosomes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333399"/>
                </a:solidFill>
              </a:rPr>
              <a:t>free</a:t>
            </a:r>
            <a:r>
              <a:rPr lang="en-US" b="1" dirty="0" smtClean="0"/>
              <a:t> </a:t>
            </a:r>
            <a:r>
              <a:rPr lang="en-US" b="1" dirty="0"/>
              <a:t>in the cytosol or </a:t>
            </a:r>
            <a:endParaRPr lang="en-US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333399"/>
                </a:solidFill>
              </a:rPr>
              <a:t>attached</a:t>
            </a:r>
            <a:r>
              <a:rPr lang="en-US" b="1" dirty="0" smtClean="0"/>
              <a:t> </a:t>
            </a:r>
            <a:r>
              <a:rPr lang="en-US" b="1" dirty="0"/>
              <a:t>to the </a:t>
            </a:r>
            <a:r>
              <a:rPr lang="en-US" b="1" dirty="0">
                <a:solidFill>
                  <a:srgbClr val="A50021"/>
                </a:solidFill>
              </a:rPr>
              <a:t>surface of rough ER</a:t>
            </a:r>
          </a:p>
          <a:p>
            <a:pPr>
              <a:defRPr/>
            </a:pP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DNA‘s </a:t>
            </a:r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code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must be </a:t>
            </a:r>
            <a:r>
              <a: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copied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taken to the cytosol</a:t>
            </a:r>
          </a:p>
          <a:p>
            <a:pPr>
              <a:defRPr/>
            </a:pPr>
            <a:r>
              <a:rPr lang="en-US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DNA code </a:t>
            </a:r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must be read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the cytoplasm so </a:t>
            </a:r>
            <a:r>
              <a:rPr lang="en-US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can be assembled to make polypeptides (proteins)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is called </a:t>
            </a:r>
            <a:r>
              <a:rPr lang="en-US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SYNTHESIS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69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US" sz="2200" b="1" dirty="0">
                <a:solidFill>
                  <a:srgbClr val="A50021"/>
                </a:solidFill>
              </a:rPr>
              <a:t>DNA</a:t>
            </a:r>
            <a:r>
              <a:rPr lang="en-US" sz="2200" b="1" dirty="0"/>
              <a:t> is the MASTER PLAN                    </a:t>
            </a:r>
            <a:endParaRPr lang="en-US" sz="2200" b="1" dirty="0">
              <a:solidFill>
                <a:srgbClr val="A50021"/>
              </a:solidFill>
            </a:endParaRPr>
          </a:p>
          <a:p>
            <a:pPr>
              <a:defRPr/>
            </a:pPr>
            <a:endParaRPr lang="en-US" sz="2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DNA 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has a sugar </a:t>
            </a:r>
            <a:r>
              <a:rPr lang="en-US" sz="22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deoxyribose</a:t>
            </a:r>
            <a:endParaRPr lang="en-US" sz="2200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DNA 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has </a:t>
            </a:r>
            <a:r>
              <a:rPr lang="en-US" sz="2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thymine (</a:t>
            </a:r>
            <a:r>
              <a:rPr lang="en-US" sz="2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T)</a:t>
            </a:r>
          </a:p>
          <a:p>
            <a:pPr marL="45720" indent="0">
              <a:buNone/>
              <a:defRPr/>
            </a:pPr>
            <a:endParaRPr lang="en-US" sz="22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DNA </a:t>
            </a: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lang="en-US" sz="2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double-stranded</a:t>
            </a:r>
          </a:p>
          <a:p>
            <a:pPr>
              <a:defRPr/>
            </a:pPr>
            <a:endParaRPr lang="en-US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45720" indent="0">
              <a:buNone/>
              <a:defRPr/>
            </a:pPr>
            <a:endParaRPr lang="en-US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2200" b="1" dirty="0" smtClean="0">
                <a:solidFill>
                  <a:srgbClr val="A50021"/>
                </a:solidFill>
              </a:rPr>
              <a:t>RNA</a:t>
            </a:r>
            <a:r>
              <a:rPr lang="en-US" sz="2200" b="1" dirty="0" smtClean="0"/>
              <a:t> </a:t>
            </a:r>
            <a:r>
              <a:rPr lang="en-US" sz="2200" b="1" dirty="0"/>
              <a:t>is the BLUEPRINT of the Master </a:t>
            </a:r>
            <a:r>
              <a:rPr lang="en-US" sz="2200" b="1" dirty="0" smtClean="0"/>
              <a:t>Plan</a:t>
            </a:r>
          </a:p>
          <a:p>
            <a:pPr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RNA has a sugar </a:t>
            </a:r>
            <a:r>
              <a:rPr lang="en-US" sz="22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ribose</a:t>
            </a:r>
          </a:p>
          <a:p>
            <a:pPr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RNA contains the base </a:t>
            </a:r>
            <a:r>
              <a:rPr lang="en-US" sz="2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uracil (U</a:t>
            </a:r>
            <a:r>
              <a:rPr lang="en-US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en-US" sz="2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RNA molecule is </a:t>
            </a:r>
            <a:r>
              <a:rPr lang="en-US" sz="22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single-stranded</a:t>
            </a: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b="1" dirty="0"/>
          </a:p>
          <a:p>
            <a:pPr>
              <a:defRPr/>
            </a:pPr>
            <a:endParaRPr lang="en-US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b="1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endParaRPr lang="en-US" b="1" dirty="0"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between DNA and RNA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00"/>
            <a:ext cx="45354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834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Messenger RNA (mRNA)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copies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DNA’s code &amp; carries the genetic information to the ribosomes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Ribosomal RNA (</a:t>
            </a:r>
            <a:r>
              <a:rPr lang="en-US" sz="28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rRNA</a:t>
            </a:r>
            <a:r>
              <a:rPr lang="en-US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along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with protein, makes up the ribosomes</a:t>
            </a:r>
          </a:p>
          <a:p>
            <a:pPr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 RNA (</a:t>
            </a:r>
            <a:r>
              <a:rPr lang="en-US" sz="28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tRNA</a:t>
            </a:r>
            <a:r>
              <a:rPr lang="en-US" sz="2800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lnSpc>
                <a:spcPct val="90000"/>
              </a:lnSpc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transfers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to the ribosomes where proteins are synthesized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RNA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313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207</TotalTime>
  <Words>822</Words>
  <Application>Microsoft Office PowerPoint</Application>
  <PresentationFormat>On-screen Show (4:3)</PresentationFormat>
  <Paragraphs>163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Grid</vt:lpstr>
      <vt:lpstr>Protein Synthesis</vt:lpstr>
      <vt:lpstr>Objectives</vt:lpstr>
      <vt:lpstr>Protein Synthesis</vt:lpstr>
      <vt:lpstr>dna</vt:lpstr>
      <vt:lpstr>Amino Acid Structure</vt:lpstr>
      <vt:lpstr>3 Parts of a nucleic acid</vt:lpstr>
      <vt:lpstr>DNA</vt:lpstr>
      <vt:lpstr>Differences between DNA and RNA</vt:lpstr>
      <vt:lpstr>Three Types of RNA</vt:lpstr>
      <vt:lpstr>Messanger RNA</vt:lpstr>
      <vt:lpstr>Ribosomal RNA</vt:lpstr>
      <vt:lpstr>Transfer RNA</vt:lpstr>
      <vt:lpstr>The genetic Code</vt:lpstr>
      <vt:lpstr>The genetic code</vt:lpstr>
      <vt:lpstr>The genetic code</vt:lpstr>
      <vt:lpstr>Complementary bases</vt:lpstr>
      <vt:lpstr>Condon/Anticodon</vt:lpstr>
      <vt:lpstr>Order of protein synthesis</vt:lpstr>
      <vt:lpstr>Eukaryotic cell</vt:lpstr>
      <vt:lpstr>Transcription</vt:lpstr>
      <vt:lpstr>Question</vt:lpstr>
      <vt:lpstr>Answer</vt:lpstr>
      <vt:lpstr>Transcription</vt:lpstr>
      <vt:lpstr>RNA Polymerase</vt:lpstr>
      <vt:lpstr>mRNA</vt:lpstr>
      <vt:lpstr>mRNA transcript</vt:lpstr>
      <vt:lpstr>Mrna transcript</vt:lpstr>
      <vt:lpstr>Translation</vt:lpstr>
      <vt:lpstr>PowerPoint Presentation</vt:lpstr>
      <vt:lpstr>A protein</vt:lpstr>
      <vt:lpstr>Objectives</vt:lpstr>
      <vt:lpstr>The end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Synthesis</dc:title>
  <dc:creator>Hawley, Jessica</dc:creator>
  <cp:lastModifiedBy>Hawley, Jessica</cp:lastModifiedBy>
  <cp:revision>6</cp:revision>
  <dcterms:created xsi:type="dcterms:W3CDTF">2013-02-12T18:12:43Z</dcterms:created>
  <dcterms:modified xsi:type="dcterms:W3CDTF">2013-06-03T21:45:25Z</dcterms:modified>
</cp:coreProperties>
</file>