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8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DE6315-4839-4689-A43A-59C25BB6A128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1CD75C-F206-4901-96E7-83D01834AF60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6315-4839-4689-A43A-59C25BB6A128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75C-F206-4901-96E7-83D01834AF6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6315-4839-4689-A43A-59C25BB6A128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75C-F206-4901-96E7-83D01834AF6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6315-4839-4689-A43A-59C25BB6A128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75C-F206-4901-96E7-83D01834AF6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6315-4839-4689-A43A-59C25BB6A128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75C-F206-4901-96E7-83D01834AF6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6315-4839-4689-A43A-59C25BB6A128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75C-F206-4901-96E7-83D01834AF6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6315-4839-4689-A43A-59C25BB6A128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75C-F206-4901-96E7-83D01834AF60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6315-4839-4689-A43A-59C25BB6A128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75C-F206-4901-96E7-83D01834AF60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6315-4839-4689-A43A-59C25BB6A128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75C-F206-4901-96E7-83D01834A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6315-4839-4689-A43A-59C25BB6A128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75C-F206-4901-96E7-83D01834A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6315-4839-4689-A43A-59C25BB6A128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75C-F206-4901-96E7-83D01834AF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EDE6315-4839-4689-A43A-59C25BB6A128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C1CD75C-F206-4901-96E7-83D01834AF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google.com/url?sa=i&amp;rct=j&amp;q=basic+helix+loop+helix+motif&amp;source=images&amp;cd=&amp;cad=rja&amp;docid=FsSylXxjVS2MHM&amp;tbnid=z2eJYuwtDe6mxM:&amp;ved=0CAUQjRw&amp;url=http://blog.naver.com/PostView.nhn?blogId=younglove35&amp;logNo=30022766038&amp;redirect=Dlog&amp;widgetTypeCall=true&amp;ei=9nU3UcXACcXw2QXViIHQDw&amp;bvm=bv.43287494,d.eWU&amp;psig=AFQjCNF29XqWa0CjUTeK_disHECYtpjgmA&amp;ust=136267541022322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Muscle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78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cells fuse </a:t>
            </a:r>
          </a:p>
          <a:p>
            <a:pPr lvl="1"/>
            <a:r>
              <a:rPr lang="en-US" dirty="0" smtClean="0"/>
              <a:t>they do not continue to express the same set of genes</a:t>
            </a:r>
          </a:p>
          <a:p>
            <a:pPr lvl="1"/>
            <a:r>
              <a:rPr lang="en-US" dirty="0" smtClean="0"/>
              <a:t>They do not function in the same way before the fusion</a:t>
            </a:r>
          </a:p>
          <a:p>
            <a:r>
              <a:rPr lang="en-US" dirty="0" smtClean="0"/>
              <a:t>Cells mature and express a new set of genes</a:t>
            </a:r>
          </a:p>
          <a:p>
            <a:pPr lvl="1"/>
            <a:r>
              <a:rPr lang="en-US" dirty="0" smtClean="0"/>
              <a:t>This happens to accommodate the morphological changes that will occur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80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during </a:t>
            </a:r>
            <a:r>
              <a:rPr lang="en-US" dirty="0" err="1" smtClean="0"/>
              <a:t>myogenesis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07227"/>
            <a:ext cx="794173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112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Maturation of primary myotubes is autonomous</a:t>
            </a:r>
          </a:p>
          <a:p>
            <a:pPr lvl="1"/>
            <a:r>
              <a:rPr lang="en-US" dirty="0" smtClean="0"/>
              <a:t>Little input from outside sources</a:t>
            </a:r>
          </a:p>
          <a:p>
            <a:pPr lvl="1"/>
            <a:r>
              <a:rPr lang="en-US" dirty="0" smtClean="0"/>
              <a:t>They mature by themselves</a:t>
            </a:r>
          </a:p>
          <a:p>
            <a:r>
              <a:rPr lang="en-US" dirty="0" smtClean="0"/>
              <a:t>Development of secondary myotubes is predicated on the contraction of the primary myotube</a:t>
            </a:r>
          </a:p>
          <a:p>
            <a:pPr lvl="1"/>
            <a:r>
              <a:rPr lang="en-US" dirty="0" smtClean="0"/>
              <a:t>They cannot mature until primary myotubes mature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Myotube maturation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66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1" y="2286000"/>
            <a:ext cx="4038600" cy="3877815"/>
          </a:xfrm>
        </p:spPr>
        <p:txBody>
          <a:bodyPr/>
          <a:lstStyle/>
          <a:p>
            <a:r>
              <a:rPr lang="en-US" dirty="0" smtClean="0"/>
              <a:t>Myofibrils begin to organize at the sarcolemma</a:t>
            </a:r>
          </a:p>
          <a:p>
            <a:r>
              <a:rPr lang="en-US" dirty="0" smtClean="0"/>
              <a:t>Development of myofibrils</a:t>
            </a:r>
          </a:p>
          <a:p>
            <a:r>
              <a:rPr lang="en-US" dirty="0" smtClean="0"/>
              <a:t>Need myofibrils for contracting muscles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Myofibrillogenesis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62200"/>
            <a:ext cx="280987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897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know how muscle fibers are built… lets see how they grow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Growth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6" y="3200400"/>
            <a:ext cx="3740727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474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Muscle fiber number</a:t>
            </a:r>
          </a:p>
          <a:p>
            <a:pPr lvl="1"/>
            <a:r>
              <a:rPr lang="en-US" dirty="0" smtClean="0"/>
              <a:t>The absolute number of muscle fibers in a given area.</a:t>
            </a:r>
          </a:p>
          <a:p>
            <a:pPr lvl="1"/>
            <a:r>
              <a:rPr lang="en-US" dirty="0" smtClean="0"/>
              <a:t>Difficult to measure due to fiber direction and </a:t>
            </a:r>
            <a:r>
              <a:rPr lang="en-US" dirty="0" err="1" smtClean="0"/>
              <a:t>intrafasicularly</a:t>
            </a:r>
            <a:r>
              <a:rPr lang="en-US" dirty="0" smtClean="0"/>
              <a:t> terminating fibers.</a:t>
            </a:r>
          </a:p>
          <a:p>
            <a:pPr lvl="2"/>
            <a:r>
              <a:rPr lang="en-US" dirty="0" smtClean="0"/>
              <a:t>Some muscle fibers do not extend the entire length of the muscle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Growth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" t="6834" r="27749" b="25170"/>
          <a:stretch/>
        </p:blipFill>
        <p:spPr bwMode="auto">
          <a:xfrm>
            <a:off x="152400" y="4495800"/>
            <a:ext cx="339365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04360"/>
            <a:ext cx="2025708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595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Almost all muscle fibers are developed prenatally</a:t>
            </a:r>
          </a:p>
          <a:p>
            <a:r>
              <a:rPr lang="en-US" dirty="0" smtClean="0"/>
              <a:t>Previously thought increases in muscle fiber number were due to </a:t>
            </a:r>
            <a:r>
              <a:rPr lang="en-US" dirty="0" err="1" smtClean="0"/>
              <a:t>intrafasicularly</a:t>
            </a:r>
            <a:r>
              <a:rPr lang="en-US" dirty="0" smtClean="0"/>
              <a:t> terminating fibers.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muscle fiber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9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postnatal muscle fibers are only generated during repair of muscle injury in mammals and most avian species</a:t>
            </a:r>
          </a:p>
          <a:p>
            <a:r>
              <a:rPr lang="en-US" dirty="0" smtClean="0"/>
              <a:t>This is a result of muscle satellite cells proliferating and fusing across the damaged area.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muscle fiber number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43400"/>
            <a:ext cx="247084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826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Animal variation </a:t>
            </a:r>
          </a:p>
          <a:p>
            <a:r>
              <a:rPr lang="en-US" dirty="0" smtClean="0"/>
              <a:t>Muscle</a:t>
            </a:r>
          </a:p>
          <a:p>
            <a:r>
              <a:rPr lang="en-US" dirty="0" smtClean="0"/>
              <a:t>Species</a:t>
            </a:r>
          </a:p>
          <a:p>
            <a:r>
              <a:rPr lang="en-US" dirty="0" smtClean="0"/>
              <a:t>Nutrition</a:t>
            </a:r>
          </a:p>
          <a:p>
            <a:r>
              <a:rPr lang="en-US" dirty="0" smtClean="0"/>
              <a:t>Age</a:t>
            </a:r>
          </a:p>
          <a:p>
            <a:r>
              <a:rPr lang="en-US" dirty="0" smtClean="0"/>
              <a:t>Breed and Genetic Selection</a:t>
            </a:r>
          </a:p>
          <a:p>
            <a:r>
              <a:rPr lang="en-US" dirty="0" smtClean="0"/>
              <a:t>Sex</a:t>
            </a:r>
          </a:p>
          <a:p>
            <a:r>
              <a:rPr lang="en-US" dirty="0" smtClean="0"/>
              <a:t>Genetic Conditions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muscle fiber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51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Variation between two animals of the same species</a:t>
            </a:r>
          </a:p>
          <a:p>
            <a:r>
              <a:rPr lang="en-US" dirty="0" smtClean="0"/>
              <a:t>This is the variation that is used during genetic selection/breeding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Variation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4114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40727"/>
            <a:ext cx="4114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946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Define </a:t>
            </a:r>
            <a:r>
              <a:rPr lang="en-US" dirty="0" err="1"/>
              <a:t>myogenesis</a:t>
            </a:r>
            <a:endParaRPr lang="en-US" dirty="0"/>
          </a:p>
          <a:p>
            <a:pPr lvl="0"/>
            <a:r>
              <a:rPr lang="en-US" dirty="0"/>
              <a:t>Explain different ways </a:t>
            </a:r>
            <a:r>
              <a:rPr lang="en-US" dirty="0" err="1"/>
              <a:t>myogenesis</a:t>
            </a:r>
            <a:r>
              <a:rPr lang="en-US" dirty="0"/>
              <a:t> occurs</a:t>
            </a:r>
          </a:p>
          <a:p>
            <a:pPr lvl="0"/>
            <a:r>
              <a:rPr lang="en-US" dirty="0"/>
              <a:t>Define muscle growth</a:t>
            </a:r>
          </a:p>
          <a:p>
            <a:pPr lvl="0"/>
            <a:r>
              <a:rPr lang="en-US" dirty="0"/>
              <a:t>Explain different ways muscle growth occurs</a:t>
            </a:r>
          </a:p>
          <a:p>
            <a:pPr lvl="0"/>
            <a:r>
              <a:rPr lang="en-US" dirty="0"/>
              <a:t>Compare and contrast </a:t>
            </a:r>
            <a:r>
              <a:rPr lang="en-US" dirty="0" err="1"/>
              <a:t>myogenesis</a:t>
            </a:r>
            <a:r>
              <a:rPr lang="en-US" dirty="0"/>
              <a:t> and muscle growth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546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difference in size of a muscle is primarily based on the number of muscle fibers</a:t>
            </a:r>
          </a:p>
          <a:p>
            <a:r>
              <a:rPr lang="en-US" dirty="0" smtClean="0"/>
              <a:t>Small muscle that control eye movement</a:t>
            </a:r>
          </a:p>
          <a:p>
            <a:pPr lvl="1"/>
            <a:r>
              <a:rPr lang="en-US" dirty="0" smtClean="0"/>
              <a:t>Thousands of muscle fibers</a:t>
            </a:r>
          </a:p>
          <a:p>
            <a:r>
              <a:rPr lang="en-US" dirty="0" smtClean="0"/>
              <a:t>Ham muscle in pigs (semimembranosus)</a:t>
            </a:r>
          </a:p>
          <a:p>
            <a:pPr lvl="1"/>
            <a:r>
              <a:rPr lang="en-US" dirty="0" smtClean="0"/>
              <a:t>Billions of muscle fibers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4" b="23475"/>
          <a:stretch/>
        </p:blipFill>
        <p:spPr bwMode="auto">
          <a:xfrm>
            <a:off x="6012295" y="4875645"/>
            <a:ext cx="2857500" cy="160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16" y="4800600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871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Primarily based on body size</a:t>
            </a:r>
          </a:p>
          <a:p>
            <a:r>
              <a:rPr lang="en-US" dirty="0" smtClean="0"/>
              <a:t>Porcine semitendinosus contains approximately one-third the number of muscle fibers as the same muscle in bovine species</a:t>
            </a:r>
          </a:p>
          <a:p>
            <a:r>
              <a:rPr lang="en-US" dirty="0" smtClean="0"/>
              <a:t>Excessive growth in fiber diameter is metabolically unfavorable</a:t>
            </a:r>
          </a:p>
          <a:p>
            <a:r>
              <a:rPr lang="en-US" dirty="0" smtClean="0"/>
              <a:t>Diffusion of nutrients and metabolites in and out of the muscle fiber restricts radial growth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34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Nutrition is more important to muscle fiber number prenatally than </a:t>
            </a:r>
            <a:r>
              <a:rPr lang="en-US" dirty="0" err="1" smtClean="0"/>
              <a:t>postnatally</a:t>
            </a:r>
            <a:endParaRPr lang="en-US" dirty="0" smtClean="0"/>
          </a:p>
          <a:p>
            <a:r>
              <a:rPr lang="en-US" dirty="0" smtClean="0"/>
              <a:t>During development the </a:t>
            </a:r>
            <a:r>
              <a:rPr lang="en-US" dirty="0" err="1" smtClean="0"/>
              <a:t>conceptus</a:t>
            </a:r>
            <a:r>
              <a:rPr lang="en-US" dirty="0" smtClean="0"/>
              <a:t> (embryo/fetus) has a priority over other tissues in the dam for nutrients partitioned to tissues and organs.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300538"/>
            <a:ext cx="3614164" cy="240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067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priority that exists amongst developing embryo’s</a:t>
            </a:r>
          </a:p>
          <a:p>
            <a:pPr lvl="1"/>
            <a:r>
              <a:rPr lang="en-US" dirty="0" smtClean="0"/>
              <a:t>Can result in severe growth retardation, i.e. runts</a:t>
            </a:r>
          </a:p>
          <a:p>
            <a:pPr lvl="1"/>
            <a:r>
              <a:rPr lang="en-US" dirty="0" smtClean="0"/>
              <a:t>Many runts die shortly after birth because they can not compete with larger littermates for adequate nutrient intake during nursing</a:t>
            </a:r>
          </a:p>
          <a:p>
            <a:pPr lvl="1"/>
            <a:r>
              <a:rPr lang="en-US" dirty="0" smtClean="0"/>
              <a:t>If a runt survives it will become fatter than its counterparts because of less muscle fibers</a:t>
            </a:r>
          </a:p>
          <a:p>
            <a:pPr lvl="2"/>
            <a:r>
              <a:rPr lang="en-US" dirty="0" smtClean="0"/>
              <a:t>Think nutrient partitioning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Litter Bearing Nutrition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24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4710953" cy="38778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Determinate grower</a:t>
            </a:r>
          </a:p>
          <a:p>
            <a:pPr lvl="1"/>
            <a:r>
              <a:rPr lang="en-US" dirty="0" smtClean="0"/>
              <a:t>Mammals and avian</a:t>
            </a:r>
          </a:p>
          <a:p>
            <a:pPr lvl="1"/>
            <a:r>
              <a:rPr lang="en-US" dirty="0" smtClean="0"/>
              <a:t>Grow until they reach a mature size</a:t>
            </a:r>
          </a:p>
          <a:p>
            <a:r>
              <a:rPr lang="en-US" dirty="0" smtClean="0"/>
              <a:t>Indeterminate grower</a:t>
            </a:r>
          </a:p>
          <a:p>
            <a:pPr lvl="1"/>
            <a:r>
              <a:rPr lang="en-US" dirty="0" smtClean="0"/>
              <a:t>Fish </a:t>
            </a:r>
          </a:p>
          <a:p>
            <a:pPr lvl="1"/>
            <a:r>
              <a:rPr lang="en-US" dirty="0" smtClean="0"/>
              <a:t>No predetermined mature weight</a:t>
            </a:r>
          </a:p>
          <a:p>
            <a:pPr lvl="1"/>
            <a:r>
              <a:rPr lang="en-US" dirty="0" smtClean="0"/>
              <a:t>Grow to a size that reflects their environment and food availability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9696" b="13051"/>
          <a:stretch/>
        </p:blipFill>
        <p:spPr bwMode="auto">
          <a:xfrm>
            <a:off x="5562600" y="4724400"/>
            <a:ext cx="3333159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171" y="2209800"/>
            <a:ext cx="332458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044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Senescence</a:t>
            </a:r>
          </a:p>
          <a:p>
            <a:pPr lvl="1"/>
            <a:r>
              <a:rPr lang="en-US" dirty="0" smtClean="0"/>
              <a:t>When tissue mass in no longer maintained in its mature state and muscle fibers are lost</a:t>
            </a:r>
          </a:p>
          <a:p>
            <a:pPr lvl="1"/>
            <a:r>
              <a:rPr lang="en-US" dirty="0" smtClean="0"/>
              <a:t>Not a problem for most meat animals, but can be seen in males and females maintained for breeding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3400"/>
            <a:ext cx="3429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434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420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Males tend to have a greater number of muscle fibers than females</a:t>
            </a:r>
          </a:p>
          <a:p>
            <a:r>
              <a:rPr lang="en-US" dirty="0" smtClean="0"/>
              <a:t>Likely due to exposure to higher concentrations of androgens in utero</a:t>
            </a:r>
          </a:p>
          <a:p>
            <a:r>
              <a:rPr lang="en-US" dirty="0" smtClean="0"/>
              <a:t>Results in a greater potential for postnatal muscle hypertrophy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28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protein is encoded by a specific gene in the genome</a:t>
            </a:r>
          </a:p>
          <a:p>
            <a:r>
              <a:rPr lang="en-US" dirty="0" smtClean="0"/>
              <a:t>Mistakes can happen during DNA replication that can then be passed on.</a:t>
            </a:r>
          </a:p>
          <a:p>
            <a:pPr lvl="1"/>
            <a:r>
              <a:rPr lang="en-US" dirty="0" smtClean="0"/>
              <a:t>Errors or mutations can range from lethal to desirable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“Conditions”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15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4558553" cy="3877815"/>
          </a:xfrm>
        </p:spPr>
        <p:txBody>
          <a:bodyPr/>
          <a:lstStyle/>
          <a:p>
            <a:r>
              <a:rPr lang="en-US" dirty="0" smtClean="0"/>
              <a:t>Mutations can range from</a:t>
            </a:r>
          </a:p>
          <a:p>
            <a:pPr lvl="1"/>
            <a:r>
              <a:rPr lang="en-US" dirty="0" smtClean="0"/>
              <a:t>Point mutations – a wrong code</a:t>
            </a:r>
          </a:p>
          <a:p>
            <a:pPr lvl="1"/>
            <a:r>
              <a:rPr lang="en-US" dirty="0" smtClean="0"/>
              <a:t>Deletions of larger region of a gene</a:t>
            </a:r>
          </a:p>
          <a:p>
            <a:r>
              <a:rPr lang="en-US" dirty="0" smtClean="0"/>
              <a:t>Both point mutations and deletions can be found in </a:t>
            </a:r>
            <a:r>
              <a:rPr lang="en-US" dirty="0" err="1" smtClean="0"/>
              <a:t>myostatin</a:t>
            </a:r>
            <a:r>
              <a:rPr lang="en-US" dirty="0" smtClean="0"/>
              <a:t> (double muscled mutations).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“Conditions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372427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4837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Sex</a:t>
            </a:r>
          </a:p>
          <a:p>
            <a:r>
              <a:rPr lang="en-US" dirty="0" smtClean="0"/>
              <a:t>Nutrition</a:t>
            </a:r>
          </a:p>
          <a:p>
            <a:r>
              <a:rPr lang="en-US" dirty="0" smtClean="0"/>
              <a:t>Age</a:t>
            </a:r>
          </a:p>
          <a:p>
            <a:r>
              <a:rPr lang="en-US" dirty="0" smtClean="0"/>
              <a:t>Growth </a:t>
            </a:r>
            <a:r>
              <a:rPr lang="en-US" dirty="0" err="1"/>
              <a:t>P</a:t>
            </a:r>
            <a:r>
              <a:rPr lang="en-US" dirty="0" err="1" smtClean="0"/>
              <a:t>romotants</a:t>
            </a:r>
            <a:endParaRPr lang="en-US" dirty="0" smtClean="0"/>
          </a:p>
          <a:p>
            <a:r>
              <a:rPr lang="en-US" dirty="0" smtClean="0"/>
              <a:t>Genetic selection/Anomalies</a:t>
            </a:r>
          </a:p>
          <a:p>
            <a:r>
              <a:rPr lang="en-US" dirty="0" smtClean="0"/>
              <a:t>Species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muscle fiber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95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Requisite for developing any organism is an increase in cell number via mitosis (cell division)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00400"/>
            <a:ext cx="4288847" cy="347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473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Androgens, like testosterone, cane increase cross-sectional area of muscle fibers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0"/>
            <a:ext cx="5486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583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adequate available protein in the diet can limit muscle fiber size</a:t>
            </a:r>
          </a:p>
          <a:p>
            <a:r>
              <a:rPr lang="en-US" dirty="0" smtClean="0"/>
              <a:t>Restrictive feeding can limit muscle fiber size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86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Muscle fiber size increases until muscle maturity</a:t>
            </a:r>
          </a:p>
          <a:p>
            <a:r>
              <a:rPr lang="en-US" dirty="0" smtClean="0"/>
              <a:t>Remember, senescence decreases muscle fiber number at later stages in life</a:t>
            </a:r>
          </a:p>
          <a:p>
            <a:pPr lvl="1"/>
            <a:r>
              <a:rPr lang="en-US" dirty="0" smtClean="0"/>
              <a:t>How does that affect muscle fiber size?</a:t>
            </a:r>
          </a:p>
          <a:p>
            <a:pPr lvl="2"/>
            <a:r>
              <a:rPr lang="en-US" dirty="0" smtClean="0"/>
              <a:t>Remaining muscle fibers actually get bigger because of an increased work load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750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1524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Includes growth hormone, beta </a:t>
            </a:r>
            <a:r>
              <a:rPr lang="en-US" dirty="0" err="1" smtClean="0"/>
              <a:t>andrenergic</a:t>
            </a:r>
            <a:r>
              <a:rPr lang="en-US" dirty="0" smtClean="0"/>
              <a:t> agonists and steroidal hormones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effect of some growth </a:t>
            </a:r>
            <a:r>
              <a:rPr lang="en-US" dirty="0" err="1" smtClean="0"/>
              <a:t>promotants</a:t>
            </a:r>
            <a:r>
              <a:rPr lang="en-US" dirty="0" smtClean="0"/>
              <a:t> are variable across different muscles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56263" cy="1054250"/>
          </a:xfrm>
        </p:spPr>
        <p:txBody>
          <a:bodyPr/>
          <a:lstStyle/>
          <a:p>
            <a:r>
              <a:rPr lang="en-US" dirty="0" smtClean="0"/>
              <a:t>Growth </a:t>
            </a:r>
            <a:r>
              <a:rPr lang="en-US" dirty="0" err="1"/>
              <a:t>P</a:t>
            </a:r>
            <a:r>
              <a:rPr lang="en-US" dirty="0" err="1" smtClean="0"/>
              <a:t>romotants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95600"/>
            <a:ext cx="2588980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2873248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807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Callipyge</a:t>
            </a:r>
            <a:r>
              <a:rPr lang="en-US" dirty="0" smtClean="0"/>
              <a:t> – </a:t>
            </a:r>
            <a:r>
              <a:rPr lang="en-US" dirty="0" err="1" smtClean="0"/>
              <a:t>greek</a:t>
            </a:r>
            <a:r>
              <a:rPr lang="en-US" dirty="0" smtClean="0"/>
              <a:t> for “beautiful buttocks”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Selection/Anomalies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3200"/>
            <a:ext cx="197167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38487"/>
            <a:ext cx="360997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6291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number of muscle fibers</a:t>
            </a:r>
          </a:p>
          <a:p>
            <a:r>
              <a:rPr lang="en-US" dirty="0" smtClean="0"/>
              <a:t>Larger muscle fiber size</a:t>
            </a:r>
          </a:p>
          <a:p>
            <a:pPr lvl="1"/>
            <a:r>
              <a:rPr lang="en-US" dirty="0" smtClean="0"/>
              <a:t>Greater protein: DNA ratio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Callipyge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3657600"/>
            <a:ext cx="31527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188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subtle differences exist across species in muscle fiber size</a:t>
            </a:r>
          </a:p>
          <a:p>
            <a:r>
              <a:rPr lang="en-US" dirty="0" smtClean="0"/>
              <a:t>Cross sectional area of:</a:t>
            </a:r>
          </a:p>
          <a:p>
            <a:pPr lvl="1"/>
            <a:r>
              <a:rPr lang="en-US" dirty="0" smtClean="0"/>
              <a:t>Bulls – 3000 µm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Large pigs – 3400 µm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Rabbits – 2800 µm</a:t>
            </a:r>
            <a:r>
              <a:rPr lang="en-US" baseline="30000" dirty="0" smtClean="0"/>
              <a:t>2</a:t>
            </a:r>
            <a:endParaRPr lang="en-US" dirty="0"/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86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Define </a:t>
            </a:r>
            <a:r>
              <a:rPr lang="en-US" smtClean="0"/>
              <a:t>myogenesis</a:t>
            </a:r>
            <a:endParaRPr lang="en-US" dirty="0"/>
          </a:p>
          <a:p>
            <a:pPr lvl="0"/>
            <a:r>
              <a:rPr lang="en-US" dirty="0"/>
              <a:t>Explain different ways </a:t>
            </a:r>
            <a:r>
              <a:rPr lang="en-US" dirty="0" err="1"/>
              <a:t>myogenesis</a:t>
            </a:r>
            <a:r>
              <a:rPr lang="en-US" dirty="0"/>
              <a:t> occurs</a:t>
            </a:r>
          </a:p>
          <a:p>
            <a:pPr lvl="0"/>
            <a:r>
              <a:rPr lang="en-US" dirty="0"/>
              <a:t>Define muscle growth</a:t>
            </a:r>
          </a:p>
          <a:p>
            <a:pPr lvl="0"/>
            <a:r>
              <a:rPr lang="en-US" dirty="0"/>
              <a:t>Explain different ways muscle growth occurs</a:t>
            </a:r>
          </a:p>
          <a:p>
            <a:pPr lvl="0"/>
            <a:r>
              <a:rPr lang="en-US" dirty="0"/>
              <a:t>Compare and contrast </a:t>
            </a:r>
            <a:r>
              <a:rPr lang="en-US" dirty="0" err="1"/>
              <a:t>myogenesis</a:t>
            </a:r>
            <a:r>
              <a:rPr lang="en-US" dirty="0"/>
              <a:t> and muscle growth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2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Interphase- Normal cell functions</a:t>
            </a:r>
          </a:p>
          <a:p>
            <a:r>
              <a:rPr lang="en-US" dirty="0" smtClean="0"/>
              <a:t>Prophase- Identify the chromosomes</a:t>
            </a:r>
          </a:p>
          <a:p>
            <a:r>
              <a:rPr lang="en-US" dirty="0" smtClean="0"/>
              <a:t>Metaphase- No nucleus; chromosomes align</a:t>
            </a:r>
          </a:p>
          <a:p>
            <a:r>
              <a:rPr lang="en-US" dirty="0" smtClean="0"/>
              <a:t>Anaphase- Chromosomes split apart</a:t>
            </a:r>
          </a:p>
          <a:p>
            <a:r>
              <a:rPr lang="en-US" dirty="0" err="1" smtClean="0"/>
              <a:t>Telophase</a:t>
            </a:r>
            <a:r>
              <a:rPr lang="en-US" dirty="0" smtClean="0"/>
              <a:t>- cytoplasm splits; nucleus returns; 2 daughter cells formed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8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Determination- process in which a previously undifferentiated cell is already programmed to become a specific cell type</a:t>
            </a:r>
          </a:p>
          <a:p>
            <a:r>
              <a:rPr lang="en-US" dirty="0" smtClean="0"/>
              <a:t>Differentiation- process by which a less specialized cell develops or matures to possess a more distinct form and function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31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 will be destined to become a certain cell type</a:t>
            </a:r>
          </a:p>
          <a:p>
            <a:pPr lvl="1"/>
            <a:r>
              <a:rPr lang="en-US" dirty="0" smtClean="0"/>
              <a:t>Mesodermal cells </a:t>
            </a:r>
            <a:r>
              <a:rPr lang="en-US" dirty="0" smtClean="0">
                <a:sym typeface="Wingdings" pitchFamily="2" charset="2"/>
              </a:rPr>
              <a:t>Myoblasts</a:t>
            </a:r>
          </a:p>
          <a:p>
            <a:r>
              <a:rPr lang="en-US" dirty="0" smtClean="0">
                <a:sym typeface="Wingdings" pitchFamily="2" charset="2"/>
              </a:rPr>
              <a:t>Triggered by muscle regulatory factors (MRFs).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98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Responsible for “turning on” transcription of other genes</a:t>
            </a:r>
          </a:p>
          <a:p>
            <a:r>
              <a:rPr lang="en-US" dirty="0" smtClean="0"/>
              <a:t>Has a basic helix loop helix(</a:t>
            </a:r>
            <a:r>
              <a:rPr lang="en-US" dirty="0" err="1" smtClean="0"/>
              <a:t>bHLH</a:t>
            </a:r>
            <a:r>
              <a:rPr lang="en-US" dirty="0" smtClean="0"/>
              <a:t>) structure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Regulatory Factors</a:t>
            </a:r>
            <a:endParaRPr lang="en-US" dirty="0"/>
          </a:p>
        </p:txBody>
      </p:sp>
      <p:pic>
        <p:nvPicPr>
          <p:cNvPr id="2052" name="Picture 4" descr="http://8e.devbio.com/images/ch05/0504fig5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88508"/>
            <a:ext cx="25336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660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Myoblast fuse into myotubes</a:t>
            </a:r>
          </a:p>
          <a:p>
            <a:r>
              <a:rPr lang="en-US" dirty="0" smtClean="0"/>
              <a:t>Myoblasts come into close proximity</a:t>
            </a:r>
          </a:p>
          <a:p>
            <a:r>
              <a:rPr lang="en-US" dirty="0" smtClean="0"/>
              <a:t>Small attachments form between myoblasts</a:t>
            </a:r>
          </a:p>
          <a:p>
            <a:r>
              <a:rPr lang="en-US" dirty="0" smtClean="0"/>
              <a:t>Two lipid bilayers merge into a single cell membrane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629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3061048" cy="428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570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501</TotalTime>
  <Words>979</Words>
  <Application>Microsoft Office PowerPoint</Application>
  <PresentationFormat>On-screen Show (4:3)</PresentationFormat>
  <Paragraphs>163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Hardcover</vt:lpstr>
      <vt:lpstr>Muscle</vt:lpstr>
      <vt:lpstr>Objectives</vt:lpstr>
      <vt:lpstr>Mitosis</vt:lpstr>
      <vt:lpstr>IPMAT</vt:lpstr>
      <vt:lpstr>Definitions</vt:lpstr>
      <vt:lpstr>Determination</vt:lpstr>
      <vt:lpstr>Muscle Regulatory Factors</vt:lpstr>
      <vt:lpstr>Differentiation</vt:lpstr>
      <vt:lpstr>Fusion</vt:lpstr>
      <vt:lpstr>Maturation</vt:lpstr>
      <vt:lpstr>Changes during myogenesis</vt:lpstr>
      <vt:lpstr>Myotube maturation</vt:lpstr>
      <vt:lpstr>Myofibrillogenesis</vt:lpstr>
      <vt:lpstr>Muscle Growth</vt:lpstr>
      <vt:lpstr>Muscle Growth</vt:lpstr>
      <vt:lpstr>Increasing muscle fiber number</vt:lpstr>
      <vt:lpstr>Increasing muscle fiber number</vt:lpstr>
      <vt:lpstr>Factors affecting muscle fiber number</vt:lpstr>
      <vt:lpstr>Animal Variation</vt:lpstr>
      <vt:lpstr>Muscle</vt:lpstr>
      <vt:lpstr>Species</vt:lpstr>
      <vt:lpstr>Nutrition</vt:lpstr>
      <vt:lpstr>Litter Bearing Nutrition</vt:lpstr>
      <vt:lpstr>Age</vt:lpstr>
      <vt:lpstr>Age</vt:lpstr>
      <vt:lpstr>Sex</vt:lpstr>
      <vt:lpstr>Genetic “Conditions”</vt:lpstr>
      <vt:lpstr>Genetic “Conditions</vt:lpstr>
      <vt:lpstr>Factors affecting muscle fiber size</vt:lpstr>
      <vt:lpstr>Sex</vt:lpstr>
      <vt:lpstr>Nutrition</vt:lpstr>
      <vt:lpstr>Age</vt:lpstr>
      <vt:lpstr>Growth Promotants</vt:lpstr>
      <vt:lpstr>Genetic Selection/Anomalies</vt:lpstr>
      <vt:lpstr>Callipyge</vt:lpstr>
      <vt:lpstr>Species</vt:lpstr>
      <vt:lpstr>Objectives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Myogenesis</dc:title>
  <dc:creator>Hawley, Jessica</dc:creator>
  <cp:lastModifiedBy>Hawley, Jessica</cp:lastModifiedBy>
  <cp:revision>6</cp:revision>
  <dcterms:created xsi:type="dcterms:W3CDTF">2013-03-06T16:22:40Z</dcterms:created>
  <dcterms:modified xsi:type="dcterms:W3CDTF">2013-04-08T20:02:01Z</dcterms:modified>
</cp:coreProperties>
</file>