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85" r:id="rId3"/>
    <p:sldId id="258" r:id="rId4"/>
    <p:sldId id="260" r:id="rId5"/>
    <p:sldId id="262" r:id="rId6"/>
    <p:sldId id="263" r:id="rId7"/>
    <p:sldId id="264" r:id="rId8"/>
    <p:sldId id="265" r:id="rId9"/>
    <p:sldId id="268" r:id="rId10"/>
    <p:sldId id="274" r:id="rId11"/>
    <p:sldId id="270" r:id="rId12"/>
    <p:sldId id="275" r:id="rId13"/>
    <p:sldId id="276" r:id="rId14"/>
    <p:sldId id="279" r:id="rId15"/>
    <p:sldId id="277" r:id="rId16"/>
    <p:sldId id="281" r:id="rId17"/>
    <p:sldId id="282" r:id="rId18"/>
    <p:sldId id="289" r:id="rId19"/>
    <p:sldId id="290" r:id="rId20"/>
    <p:sldId id="291" r:id="rId21"/>
    <p:sldId id="292" r:id="rId22"/>
    <p:sldId id="280" r:id="rId23"/>
    <p:sldId id="293" r:id="rId24"/>
    <p:sldId id="294" r:id="rId25"/>
    <p:sldId id="295" r:id="rId26"/>
    <p:sldId id="296" r:id="rId27"/>
    <p:sldId id="283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5324C2-B7EE-4229-B5AC-4C0361FAA51A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F62F2D-E9D8-4FBB-9D69-7F9CC6BE1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65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3B1472-1AF7-463B-A0E4-882D0648F7C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A23D2B-6426-4272-94A5-27196681780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E7024C-FE3D-4BD5-B10C-98C2BF3141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39C16A-2569-4726-96B4-475AFB58BA2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62EC6D-B515-4564-BF66-8F54133566D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0BADCA-088B-42AC-98D8-BABA7A6D75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EAEA6E-2AAF-4F96-8CA7-2B95660EA09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F574EE-A5D6-4C5A-BA23-B34F881577C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D53CC-DC10-4C5B-8766-DAA5CA28582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2AEA8D-934F-4220-8EA7-C29993A6EE4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D911B-1842-4604-8C01-874BA8637C4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914146-B381-465A-84D4-6ACD443BE3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0C0516-4358-4CDC-B205-428AB4265C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842D55-0839-4D4E-88AB-6B330F1AA5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D9F8F-7A62-4711-AFE0-2852B0D342D6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2863F1-7300-4871-9E7E-2BED51F8A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B8FA7-DE4F-460F-ADDB-4FBD08FC7489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4514B-BD6A-45EA-B5B2-9C10DFA20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72EFF-97EB-4B7C-81A4-CD674E56EB91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9586-0351-41E7-B0CC-8816B7020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14F6-9DF8-4F6A-A679-C13BAD52AB3F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67D07-14D8-4AD6-924F-5A50D5686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F43C9-613F-40ED-ABA7-91E00CD5FEF0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7CE23-36B6-4BFA-858A-13D986D2D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B954-A82B-4172-913E-B41903454CB2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85C10-D21F-4C30-B15E-771A5EA8C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1BCF-929A-4135-8E09-6A580DA941A1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1DC3-F41E-40A6-AEE7-8421D90AD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E8E75-B3EA-4675-90E9-8FA7DEFD16E2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7AF8-A1F4-47F1-B7FD-69D947792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39F2D-924B-4489-B01E-1D0EDCE0D83F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91D19-BCB5-483A-B8C9-3A24DBA9C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360DB-27EC-4CC5-A789-CAD902414289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D622D-6394-492C-94CC-D6FCCC9BD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F3ECE-1743-43F9-9D85-5575B20C5ADA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6A109-EF40-41ED-A247-55FA39A8D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F820813-036F-410B-874B-CBCE3CED2E22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68BE910-0B90-4E0B-AADA-40CBFD2F1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7" r:id="rId2"/>
    <p:sldLayoutId id="2147483685" r:id="rId3"/>
    <p:sldLayoutId id="2147483678" r:id="rId4"/>
    <p:sldLayoutId id="2147483679" r:id="rId5"/>
    <p:sldLayoutId id="2147483680" r:id="rId6"/>
    <p:sldLayoutId id="2147483681" r:id="rId7"/>
    <p:sldLayoutId id="2147483686" r:id="rId8"/>
    <p:sldLayoutId id="2147483687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glencoe.mcgraw-hill.com/sites/0078759864/student_view0/unit3/chapter10/virtual_labs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Edited by: Jessica Hawley</a:t>
            </a:r>
          </a:p>
          <a:p>
            <a:pPr eaLnBrk="1" hangingPunct="1"/>
            <a:r>
              <a:rPr lang="en-US" smtClean="0"/>
              <a:t>Compiled by</a:t>
            </a:r>
            <a:r>
              <a:rPr lang="en-US" smtClean="0"/>
              <a:t>: </a:t>
            </a:r>
            <a:r>
              <a:rPr lang="en-US" dirty="0" smtClean="0"/>
              <a:t>Hailey </a:t>
            </a:r>
            <a:r>
              <a:rPr lang="en-US" dirty="0" err="1" smtClean="0"/>
              <a:t>Haberman</a:t>
            </a:r>
            <a:endParaRPr lang="en-US" dirty="0" smtClean="0"/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1752600"/>
          </a:xfrm>
        </p:spPr>
        <p:txBody>
          <a:bodyPr/>
          <a:lstStyle/>
          <a:p>
            <a:pPr eaLnBrk="1" hangingPunct="1"/>
            <a:r>
              <a:rPr sz="3600" smtClean="0"/>
              <a:t>Mendel’s Law of Inheritance</a:t>
            </a:r>
            <a:br>
              <a:rPr sz="3600" smtClean="0"/>
            </a:br>
            <a:r>
              <a:rPr sz="3600" smtClean="0"/>
              <a:t>Genotypes, Phenotypes &amp; Punnett Square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Genotypes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The genotype refers to the entire set of genes in a cell, an organism, or an individual. A gene for a particular character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/>
              <a:t>	or trait may exist in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/>
              <a:t>	two forms; one is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/>
              <a:t>	</a:t>
            </a:r>
            <a:r>
              <a:rPr lang="en-US" sz="2800" b="1" smtClean="0"/>
              <a:t>dominant</a:t>
            </a:r>
            <a:r>
              <a:rPr lang="en-US" sz="2800" smtClean="0"/>
              <a:t> (E) and the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/>
              <a:t>	other is </a:t>
            </a:r>
            <a:r>
              <a:rPr lang="en-US" sz="2800" b="1" smtClean="0"/>
              <a:t>recessive</a:t>
            </a:r>
            <a:r>
              <a:rPr lang="en-US" sz="2800" smtClean="0"/>
              <a:t> (e).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29699" name="Picture 3" descr="PunnettSquare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514600"/>
            <a:ext cx="3790950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Dominant and Recessive Genes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Dominant Genes </a:t>
            </a:r>
          </a:p>
          <a:p>
            <a:pPr lvl="1" eaLnBrk="1" hangingPunct="1"/>
            <a:r>
              <a:rPr lang="en-US" dirty="0" smtClean="0"/>
              <a:t> One gene overshadows the other.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Recessive Gene</a:t>
            </a:r>
          </a:p>
          <a:p>
            <a:pPr lvl="1" eaLnBrk="1" hangingPunct="1"/>
            <a:r>
              <a:rPr lang="en-US" dirty="0" smtClean="0"/>
              <a:t>The gene that is overshadowed by a dominant gene.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Examples of Genotypes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20000" cy="4618038"/>
          </a:xfrm>
        </p:spPr>
        <p:txBody>
          <a:bodyPr/>
          <a:lstStyle/>
          <a:p>
            <a:pPr eaLnBrk="1" hangingPunct="1"/>
            <a:r>
              <a:rPr lang="en-US" sz="2800" smtClean="0"/>
              <a:t>There are three basic genotypes for a particular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/>
              <a:t>character: </a:t>
            </a:r>
          </a:p>
          <a:p>
            <a:pPr lvl="1" eaLnBrk="1" hangingPunct="1"/>
            <a:r>
              <a:rPr lang="en-US" smtClean="0"/>
              <a:t>AA = homozygous dominant</a:t>
            </a:r>
          </a:p>
          <a:p>
            <a:pPr lvl="1" eaLnBrk="1" hangingPunct="1"/>
            <a:r>
              <a:rPr lang="en-US" smtClean="0"/>
              <a:t>Aa = heterozygous</a:t>
            </a:r>
          </a:p>
          <a:p>
            <a:pPr lvl="1" eaLnBrk="1" hangingPunct="1"/>
            <a:r>
              <a:rPr lang="en-US" smtClean="0"/>
              <a:t>aa = homozygous recessive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giant-rabbit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219200"/>
            <a:ext cx="33242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Phenotypes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5334000" cy="2941638"/>
          </a:xfrm>
        </p:spPr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Phenotype is the physical appearance or other characteristic of an organism as a result of the interaction of its genotype and the environment.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609600" y="4419600"/>
            <a:ext cx="4406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Perpetua" pitchFamily="18" charset="0"/>
              </a:rPr>
              <a:t>Some examples would be:</a:t>
            </a:r>
          </a:p>
          <a:p>
            <a:pPr algn="ctr">
              <a:buFont typeface="Arial" charset="0"/>
              <a:buChar char="•"/>
            </a:pPr>
            <a:r>
              <a:rPr lang="en-US" sz="2800">
                <a:latin typeface="Perpetua" pitchFamily="18" charset="0"/>
              </a:rPr>
              <a:t>Size</a:t>
            </a:r>
          </a:p>
          <a:p>
            <a:pPr algn="ctr">
              <a:buFont typeface="Arial" charset="0"/>
              <a:buChar char="•"/>
            </a:pPr>
            <a:r>
              <a:rPr lang="en-US" sz="2800">
                <a:latin typeface="Perpetua" pitchFamily="18" charset="0"/>
              </a:rPr>
              <a:t>Shape</a:t>
            </a:r>
          </a:p>
          <a:p>
            <a:pPr algn="ctr">
              <a:buFont typeface="Arial" charset="0"/>
              <a:buChar char="•"/>
            </a:pPr>
            <a:r>
              <a:rPr lang="en-US" sz="2800">
                <a:latin typeface="Perpetua" pitchFamily="18" charset="0"/>
              </a:rPr>
              <a:t>Color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The Punnett Square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267200"/>
          </a:xfrm>
        </p:spPr>
        <p:txBody>
          <a:bodyPr/>
          <a:lstStyle/>
          <a:p>
            <a:pPr eaLnBrk="1" hangingPunct="1"/>
            <a:r>
              <a:rPr lang="en-US" sz="2800" smtClean="0"/>
              <a:t>Is a square grid used in genetics to calculate the frequencies of the different genotypes and phenotypes among the offspring of a cross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34819" name="Picture 3" descr="rabbit  punnet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743200"/>
            <a:ext cx="4638675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1676400"/>
          </a:xfrm>
        </p:spPr>
        <p:txBody>
          <a:bodyPr/>
          <a:lstStyle/>
          <a:p>
            <a:pPr eaLnBrk="1" hangingPunct="1"/>
            <a:r>
              <a:rPr lang="en-US" sz="5400" smtClean="0"/>
              <a:t>Genotypes and Phenotypes of Offspring's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4038600"/>
          </a:xfrm>
        </p:spPr>
        <p:txBody>
          <a:bodyPr/>
          <a:lstStyle/>
          <a:p>
            <a:pPr eaLnBrk="1" hangingPunct="1"/>
            <a:r>
              <a:rPr lang="en-US" sz="3600" b="1" smtClean="0"/>
              <a:t>Use a Punnett Square</a:t>
            </a:r>
          </a:p>
          <a:p>
            <a:pPr eaLnBrk="1" hangingPunct="1">
              <a:buFont typeface="Wingdings 2" pitchFamily="18" charset="2"/>
              <a:buNone/>
            </a:pPr>
            <a:endParaRPr lang="en-US" sz="3600" b="1" smtClean="0"/>
          </a:p>
        </p:txBody>
      </p:sp>
      <p:pic>
        <p:nvPicPr>
          <p:cNvPr id="33795" name="Picture 3" descr="pun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048000"/>
            <a:ext cx="3733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362200" y="3657600"/>
          <a:ext cx="6172200" cy="191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635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8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Punnett Square Example </a:t>
            </a:r>
          </a:p>
        </p:txBody>
      </p:sp>
      <p:sp>
        <p:nvSpPr>
          <p:cNvPr id="36884" name="TextBox 8"/>
          <p:cNvSpPr txBox="1">
            <a:spLocks noChangeArrowheads="1"/>
          </p:cNvSpPr>
          <p:nvPr/>
        </p:nvSpPr>
        <p:spPr bwMode="auto">
          <a:xfrm>
            <a:off x="2514600" y="57150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Perpetua" pitchFamily="18" charset="0"/>
              </a:rPr>
              <a:t>Traits for color </a:t>
            </a:r>
          </a:p>
        </p:txBody>
      </p:sp>
      <p:pic>
        <p:nvPicPr>
          <p:cNvPr id="36885" name="Picture 9" descr="charlais-1_smal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733800"/>
            <a:ext cx="1676400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6" name="Picture 10" descr="imagesCACK8H3P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76400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09800" y="3352800"/>
          <a:ext cx="66294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Aa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Aa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9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Punnett Square Example Cont.. </a:t>
            </a:r>
          </a:p>
        </p:txBody>
      </p:sp>
      <p:pic>
        <p:nvPicPr>
          <p:cNvPr id="37908" name="Picture 6" descr="imagesCACK8H3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447800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9" name="Picture 7" descr="charlais-1_smal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352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7" descr="PunnettSq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895600"/>
            <a:ext cx="4179888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male genotype is normally indicated at the top and the female genotype is indicated in the vertical margin.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8" descr="Psquare2_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124200"/>
            <a:ext cx="411480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3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homozygous dominant parents (PP x PP), all offspring will be homozygous dominant polled individuals.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Objectives: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lvl="0"/>
            <a:r>
              <a:rPr lang="en-US" sz="2800" dirty="0"/>
              <a:t>Explain </a:t>
            </a:r>
            <a:r>
              <a:rPr lang="en-US" sz="2800" dirty="0" err="1"/>
              <a:t>Gregor</a:t>
            </a:r>
            <a:r>
              <a:rPr lang="en-US" sz="2800" dirty="0"/>
              <a:t> Mendel’s laws of inheritance </a:t>
            </a:r>
          </a:p>
          <a:p>
            <a:pPr lvl="0"/>
            <a:r>
              <a:rPr lang="en-US" sz="2800" dirty="0"/>
              <a:t>Discuss the difference between genotypes and phenotypes</a:t>
            </a:r>
          </a:p>
          <a:p>
            <a:pPr lvl="0"/>
            <a:r>
              <a:rPr lang="en-US" sz="2800" dirty="0"/>
              <a:t>Label the three types of genotypes</a:t>
            </a:r>
          </a:p>
          <a:p>
            <a:pPr lvl="0"/>
            <a:r>
              <a:rPr lang="en-US" sz="2800" dirty="0"/>
              <a:t>Draw and label a Punnett square</a:t>
            </a:r>
          </a:p>
          <a:p>
            <a:pPr lvl="0"/>
            <a:r>
              <a:rPr lang="en-US" sz="2800" dirty="0"/>
              <a:t>Predict outcomes of a Punnett square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6" descr="Psquare2_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429000"/>
            <a:ext cx="411480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crossing homozygous recessive parents (pp x pp), all of the offspring will be horned (homozygous recessive) individuals.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58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mtClean="0"/>
              <a:t>Crossing a heterozygous parent with a homozygous dominant parent (Pp x PP), the expected offspring would occur in a 1:1 ratio of homozygous dominant to heterozygous individuals.</a:t>
            </a:r>
          </a:p>
          <a:p>
            <a:pPr eaLnBrk="1" hangingPunct="1">
              <a:spcBef>
                <a:spcPct val="5000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Phenotype: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mtClean="0"/>
              <a:t> All offspring would be polled.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a Angus Bull and a Charolais Cow. 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The Angus (black) is Homozygous Dominant</a:t>
            </a:r>
          </a:p>
          <a:p>
            <a:pPr lvl="1" eaLnBrk="1" hangingPunct="1"/>
            <a:r>
              <a:rPr lang="en-US" smtClean="0"/>
              <a:t>The Charolais (white) is Homozygous Recessive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How would you set up the Punnett Square? </a:t>
            </a:r>
          </a:p>
        </p:txBody>
      </p:sp>
      <p:sp>
        <p:nvSpPr>
          <p:cNvPr id="358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Punnett Square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9" descr="Psquare2_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895600"/>
            <a:ext cx="381000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7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crossing a homozygous dominant parent with a homozygous recessive parent (PP x pp), all offspring would be heterozygous and polled.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10" descr="Psquare2_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227138"/>
            <a:ext cx="56388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2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2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981200"/>
            <a:ext cx="7772400" cy="4572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smtClean="0"/>
              <a:t>If two heterozygous parents are crossed (Pp x Pp), one can expect a genotypic ratio of 1:2:1, with one homozygous dominant polled, two heterozygous polled, and one homozygous recessive horned individuals.</a:t>
            </a:r>
          </a:p>
          <a:p>
            <a:pPr eaLnBrk="1" hangingPunct="1">
              <a:spcBef>
                <a:spcPct val="50000"/>
              </a:spcBef>
              <a:buFont typeface="Wingdings 2" pitchFamily="18" charset="2"/>
              <a:buNone/>
            </a:pPr>
            <a:endParaRPr lang="en-US" sz="2400" smtClean="0"/>
          </a:p>
          <a:p>
            <a:pPr eaLnBrk="1" hangingPunct="1">
              <a:spcBef>
                <a:spcPct val="50000"/>
              </a:spcBef>
            </a:pPr>
            <a:r>
              <a:rPr lang="en-US" sz="2400" smtClean="0"/>
              <a:t>The expected phenotypic ratio of offspring would be 3:1 (polled to horned).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7" descr="Psquare2_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168400"/>
            <a:ext cx="57912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Lets Practice 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>
              <a:hlinkClick r:id="rId2"/>
            </a:endParaRPr>
          </a:p>
          <a:p>
            <a:pPr eaLnBrk="1" hangingPunct="1"/>
            <a:endParaRPr lang="en-US" smtClean="0">
              <a:hlinkClick r:id="rId2"/>
            </a:endParaRPr>
          </a:p>
          <a:p>
            <a:pPr eaLnBrk="1" hangingPunct="1"/>
            <a:endParaRPr lang="en-US" smtClean="0">
              <a:hlinkClick r:id="rId2"/>
            </a:endParaRPr>
          </a:p>
          <a:p>
            <a:pPr eaLnBrk="1" hangingPunct="1"/>
            <a:r>
              <a:rPr lang="en-US" smtClean="0">
                <a:hlinkClick r:id="rId2"/>
              </a:rPr>
              <a:t>http://glencoe.mcgraw-hill.com/sites/0078759864/student_view0/unit3/chapter10/virtual_labs.html#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Explain </a:t>
            </a:r>
            <a:r>
              <a:rPr lang="en-US" dirty="0" err="1"/>
              <a:t>Gregor</a:t>
            </a:r>
            <a:r>
              <a:rPr lang="en-US" dirty="0"/>
              <a:t> Mendel’s laws of inheritance </a:t>
            </a:r>
          </a:p>
          <a:p>
            <a:pPr lvl="0"/>
            <a:r>
              <a:rPr lang="en-US" dirty="0"/>
              <a:t>Discuss the difference between genotypes and phenotypes</a:t>
            </a:r>
          </a:p>
          <a:p>
            <a:pPr lvl="0"/>
            <a:r>
              <a:rPr lang="en-US" dirty="0"/>
              <a:t>Label the three types of genotypes</a:t>
            </a:r>
          </a:p>
          <a:p>
            <a:pPr lvl="0"/>
            <a:r>
              <a:rPr lang="en-US" dirty="0"/>
              <a:t>Draw and label a Punnett square</a:t>
            </a:r>
          </a:p>
          <a:p>
            <a:pPr lvl="0"/>
            <a:r>
              <a:rPr lang="en-US" dirty="0"/>
              <a:t>Predict outcomes of a Punnett square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1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Mendel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64563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Modern genetics had its beginnings in an abbey garden, where a monk named Gregor Mendel documented a particulate mechanism of inheritance.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He discovered the basic principles of heredity by breeding garden peas in carefully planned experiments.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His approach to science had been influenced at the University of Vienna by one of his professors: the physicist Doppler.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Mendel’s work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n-US" smtClean="0"/>
              <a:t>In order to study inheritance, Mendel chose to use peas, probably as they are available in many varieties.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The use of plants also allowed strict control over the mating.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He chose to study only characters that varied in an ‘either-or’ rather than a ‘more-or-less’ manner.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Genetic crosses</a:t>
            </a:r>
          </a:p>
        </p:txBody>
      </p:sp>
      <p:sp>
        <p:nvSpPr>
          <p:cNvPr id="2048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4724400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To cross two different pea plants, Mendel used an artist’s brush.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He transferred pollen from a true breeding white flower to the carpel of a true breeding purple flower.</a:t>
            </a:r>
          </a:p>
        </p:txBody>
      </p:sp>
      <p:pic>
        <p:nvPicPr>
          <p:cNvPr id="20483" name="Picture 1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524000"/>
            <a:ext cx="33147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Tracking Characteristics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4876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Mendel tracked heritable characters for 3 generations.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When F</a:t>
            </a:r>
            <a:r>
              <a:rPr lang="en-US" baseline="-25000" smtClean="0"/>
              <a:t>1</a:t>
            </a:r>
            <a:r>
              <a:rPr lang="en-US" smtClean="0"/>
              <a:t> hybrids were allowed to self-pollinate a 3:1 ratio of the 2 varieties occurred in the F</a:t>
            </a:r>
            <a:r>
              <a:rPr lang="en-US" baseline="-25000" smtClean="0"/>
              <a:t>2</a:t>
            </a:r>
            <a:r>
              <a:rPr lang="en-US" smtClean="0"/>
              <a:t> generation.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905000"/>
            <a:ext cx="327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Mendel’s terminology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88363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True breeding: When the plants self-pollinate, all their offspring are of the same variety.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Hybridization: Mating, or crossing, of two varieties.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Monohybrid cross: A cross between two parents that breed true for different versions of a single trait.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Mendel’s terminology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88363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 generation: True breeding parents.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</a:t>
            </a:r>
            <a:r>
              <a:rPr lang="en-US" sz="2800" baseline="-25000" smtClean="0"/>
              <a:t>1</a:t>
            </a:r>
            <a:r>
              <a:rPr lang="en-US" sz="2800" smtClean="0"/>
              <a:t> generation: (first filial) Hybrid offspring of the P generation.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</a:t>
            </a:r>
            <a:r>
              <a:rPr lang="en-US" sz="2800" baseline="-25000" smtClean="0"/>
              <a:t>2</a:t>
            </a:r>
            <a:r>
              <a:rPr lang="en-US" sz="2800" smtClean="0"/>
              <a:t> generation: (second filial) Offspring from the self-fertilisation of the F</a:t>
            </a:r>
            <a:r>
              <a:rPr lang="en-US" sz="2800" baseline="-25000" smtClean="0"/>
              <a:t>1</a:t>
            </a:r>
            <a:r>
              <a:rPr lang="en-US" sz="2800" smtClean="0"/>
              <a:t> hybrids.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</a:t>
            </a:r>
            <a:r>
              <a:rPr lang="en-US" b="1" smtClean="0"/>
              <a:t>Genetics</a:t>
            </a:r>
            <a:r>
              <a:rPr lang="en-US" smtClean="0"/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body cells contain “Blueprints” with instructions as to how an animal will look or act etc.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One Gene comes from each parent (pairs)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Genes are divided into sections (Chromosomes) that carry genes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Sex chromosomes: Male = XY,          Female = XX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254</TotalTime>
  <Words>802</Words>
  <Application>Microsoft Office PowerPoint</Application>
  <PresentationFormat>On-screen Show (4:3)</PresentationFormat>
  <Paragraphs>139</Paragraphs>
  <Slides>28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Equity</vt:lpstr>
      <vt:lpstr>Mendel’s Law of Inheritance Genotypes, Phenotypes &amp; Punnett Square</vt:lpstr>
      <vt:lpstr>Objectives:</vt:lpstr>
      <vt:lpstr>Mendel</vt:lpstr>
      <vt:lpstr>Mendel’s work</vt:lpstr>
      <vt:lpstr>Genetic crosses</vt:lpstr>
      <vt:lpstr>Tracking Characteristics</vt:lpstr>
      <vt:lpstr>Mendel’s terminology</vt:lpstr>
      <vt:lpstr>Mendel’s terminology</vt:lpstr>
      <vt:lpstr>What is Genetics?</vt:lpstr>
      <vt:lpstr>Genotypes</vt:lpstr>
      <vt:lpstr>Dominant and Recessive Genes</vt:lpstr>
      <vt:lpstr>Examples of Genotypes</vt:lpstr>
      <vt:lpstr>Phenotypes</vt:lpstr>
      <vt:lpstr>The Punnett Square</vt:lpstr>
      <vt:lpstr>Genotypes and Phenotypes of Offspring's</vt:lpstr>
      <vt:lpstr>Punnett Square Example </vt:lpstr>
      <vt:lpstr>Punnett Square Example Cont.. </vt:lpstr>
      <vt:lpstr>PowerPoint Presentation</vt:lpstr>
      <vt:lpstr>PowerPoint Presentation</vt:lpstr>
      <vt:lpstr>PowerPoint Presentation</vt:lpstr>
      <vt:lpstr>PowerPoint Presentation</vt:lpstr>
      <vt:lpstr>Punnett Square Example</vt:lpstr>
      <vt:lpstr>PowerPoint Presentation</vt:lpstr>
      <vt:lpstr>PowerPoint Presentation</vt:lpstr>
      <vt:lpstr>PowerPoint Presentation</vt:lpstr>
      <vt:lpstr>PowerPoint Presentation</vt:lpstr>
      <vt:lpstr>Lets Practice </vt:lpstr>
      <vt:lpstr>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Mendel’s Law of Inheritance</dc:title>
  <dc:creator>owner</dc:creator>
  <cp:lastModifiedBy>Hawley, Jessica</cp:lastModifiedBy>
  <cp:revision>12</cp:revision>
  <dcterms:created xsi:type="dcterms:W3CDTF">2012-01-29T01:05:11Z</dcterms:created>
  <dcterms:modified xsi:type="dcterms:W3CDTF">2013-02-26T20:33:15Z</dcterms:modified>
</cp:coreProperties>
</file>