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5" r:id="rId11"/>
    <p:sldId id="263" r:id="rId12"/>
    <p:sldId id="276" r:id="rId13"/>
    <p:sldId id="265" r:id="rId14"/>
    <p:sldId id="266" r:id="rId15"/>
    <p:sldId id="267" r:id="rId16"/>
    <p:sldId id="268" r:id="rId17"/>
    <p:sldId id="277" r:id="rId18"/>
    <p:sldId id="269" r:id="rId19"/>
    <p:sldId id="270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D1333-D9A1-4A53-B878-F855F08197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E2B09-B2E9-40E2-A004-C97EDD19AF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14CE2-CF43-4AE6-A572-58596A4578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2E4DC-BD8D-4990-AE0B-E8520E207D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B5E08-BBD5-40DA-BBBE-29341DA60C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DF2D-EB7C-4D54-8EC2-A229F7C601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D197C-BAD2-485B-B11C-956117120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9911F-96E0-4C30-87D3-1B54F506B5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25D21-4FCF-40D1-A5FC-06DD29F687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FDCEB-B6FB-49BC-A751-FA2CBA0A22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8CA05D-E9EE-4EC2-8020-B681B7D76E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943101-E394-4319-B2C4-9C589D149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r>
              <a:rPr lang="en-US" smtClean="0"/>
              <a:t>History of Genetics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By: Keith King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Events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1972: Stanley Cohen and Herbert Boyer combine DNA from two different species </a:t>
            </a:r>
            <a:r>
              <a:rPr lang="en-US" sz="2800" i="1" dirty="0"/>
              <a:t>in vitro</a:t>
            </a:r>
            <a:r>
              <a:rPr lang="en-US" sz="2800" dirty="0"/>
              <a:t>, then transform it into bacterial cells: first DNA cloning.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2001: Sequence of the entire human genome is announced.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53"/>
          <a:stretch/>
        </p:blipFill>
        <p:spPr bwMode="auto">
          <a:xfrm>
            <a:off x="1676400" y="3581400"/>
            <a:ext cx="5545713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25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Molecular Reality (current view)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Almost </a:t>
            </a:r>
            <a:r>
              <a:rPr lang="en-US" sz="2800" dirty="0" smtClean="0"/>
              <a:t>all </a:t>
            </a:r>
            <a:r>
              <a:rPr lang="en-US" sz="2800" dirty="0" smtClean="0"/>
              <a:t>inheritance is based on DNA: 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the </a:t>
            </a:r>
            <a:r>
              <a:rPr lang="en-US" sz="2600" dirty="0" smtClean="0"/>
              <a:t>sequence of ACGT nucleotides encodes all instructions needed to build and maintain an organism.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u="sng" dirty="0" smtClean="0"/>
              <a:t>chromosome</a:t>
            </a:r>
            <a:r>
              <a:rPr lang="en-US" sz="2800" dirty="0" smtClean="0"/>
              <a:t> is a single DNA molecule together with other molecules (proteins and RNA) needed to support and read the DNA.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u="sng" dirty="0" smtClean="0"/>
              <a:t>gene</a:t>
            </a:r>
            <a:r>
              <a:rPr lang="en-US" sz="2800" dirty="0" smtClean="0"/>
              <a:t> is a specific region of a chromosome that codes for a single </a:t>
            </a:r>
            <a:r>
              <a:rPr lang="en-US" sz="2800" u="sng" dirty="0" smtClean="0"/>
              <a:t>polypeptide</a:t>
            </a:r>
            <a:r>
              <a:rPr lang="en-US" sz="28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u="sng" dirty="0" smtClean="0"/>
              <a:t>polypeptide</a:t>
            </a:r>
            <a:r>
              <a:rPr lang="en-US" sz="2800" dirty="0" smtClean="0"/>
              <a:t> is a linear chain of amino acids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dirty="0"/>
              <a:t>Molecular Reality (current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/>
              <a:t>Proteins </a:t>
            </a:r>
            <a:r>
              <a:rPr lang="en-US" sz="2800" dirty="0"/>
              <a:t>are composed of one or more polypeptides, plus in some cases other small helper molecules (co-factors).  Proteins do most of the work of the cell.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13983" r="3659" b="12643"/>
          <a:stretch/>
        </p:blipFill>
        <p:spPr bwMode="auto">
          <a:xfrm>
            <a:off x="685800" y="3886200"/>
            <a:ext cx="6949440" cy="221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4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 Expression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Genes are </a:t>
            </a:r>
            <a:r>
              <a:rPr lang="en-US" sz="2800" u="sng" smtClean="0"/>
              <a:t>expressed</a:t>
            </a:r>
            <a:r>
              <a:rPr lang="en-US" sz="2800" smtClean="0"/>
              <a:t> in a 2 step process: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 First, an RNA copy of a single gene is made (</a:t>
            </a:r>
            <a:r>
              <a:rPr lang="en-US" sz="2400" u="sng" smtClean="0"/>
              <a:t>transcription</a:t>
            </a:r>
            <a:r>
              <a:rPr lang="en-US" sz="2400" smtClean="0"/>
              <a:t>).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Then, the nucleotide sequence of the RNA copy (</a:t>
            </a:r>
            <a:r>
              <a:rPr lang="en-US" sz="2400" u="sng" smtClean="0"/>
              <a:t>messenger RNA</a:t>
            </a:r>
            <a:r>
              <a:rPr lang="en-US" sz="2400" smtClean="0"/>
              <a:t>) is </a:t>
            </a:r>
            <a:r>
              <a:rPr lang="en-US" sz="2400" u="sng" smtClean="0"/>
              <a:t>translated</a:t>
            </a:r>
            <a:r>
              <a:rPr lang="en-US" sz="2400" smtClean="0"/>
              <a:t> into the amino acid sequence of the polypeptide.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u="sng" smtClean="0"/>
              <a:t>genetic code</a:t>
            </a:r>
            <a:r>
              <a:rPr lang="en-US" sz="2400" smtClean="0"/>
              <a:t> is a list of which 3 base DNA or RNA sequence (</a:t>
            </a:r>
            <a:r>
              <a:rPr lang="en-US" sz="2400" u="sng" smtClean="0"/>
              <a:t>codon</a:t>
            </a:r>
            <a:r>
              <a:rPr lang="en-US" sz="2400" smtClean="0"/>
              <a:t>) encodes which amino acid.  The same genetic code is used in (almost) all organisms.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All cells in the body have the same DNA, but different genes are expressed in different cells and under different conditions.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 Differences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Genes often have several </a:t>
            </a:r>
            <a:r>
              <a:rPr lang="en-US" sz="2800" u="sng" dirty="0" smtClean="0"/>
              <a:t>alleles</a:t>
            </a:r>
            <a:r>
              <a:rPr lang="en-US" sz="2800" dirty="0" smtClean="0"/>
              <a:t>: the same gene in the same chromosomal location, but with minor nucleotide changes that yield slightly different proteins.</a:t>
            </a:r>
          </a:p>
          <a:p>
            <a:pPr eaLnBrk="1" hangingPunct="1"/>
            <a:r>
              <a:rPr lang="en-US" sz="2800" dirty="0" smtClean="0"/>
              <a:t>For a given gene, many different alleles can exist in a population (members of the same species), but an individual diploid organism can have 2 alleles at most: one from each parent.  </a:t>
            </a:r>
            <a:r>
              <a:rPr lang="en-US" sz="2800" u="sng" dirty="0" smtClean="0"/>
              <a:t>Diploid</a:t>
            </a:r>
            <a:r>
              <a:rPr lang="en-US" sz="2800" dirty="0" smtClean="0"/>
              <a:t> = having 2 copies of each gene and each chromosome.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Other Chromosome Components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Chromosomal DNA contains other things besides genes: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centromere (where the mitotic spindle attaches)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telomeres (special structures on the ends of chromosomes)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origins of replication (where copying of DNA starts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pseudogenes</a:t>
            </a:r>
            <a:r>
              <a:rPr lang="en-US" sz="2400" dirty="0" smtClean="0"/>
              <a:t> (non-functional, mutated copies of genes)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transposable elements a.k.a. transposons (</a:t>
            </a:r>
            <a:r>
              <a:rPr lang="en-US" sz="2400" dirty="0" err="1" smtClean="0"/>
              <a:t>intranuclear</a:t>
            </a:r>
            <a:r>
              <a:rPr lang="en-US" sz="2400" dirty="0" smtClean="0"/>
              <a:t> parasites)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genes that make small RNAs and not proteins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“junk” (?)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70" y="4724400"/>
            <a:ext cx="417208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Prokaryotes vs. Eukaryotes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Prokaryotes: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Eubacteria and </a:t>
            </a:r>
            <a:r>
              <a:rPr lang="en-US" sz="2800" dirty="0" err="1" smtClean="0"/>
              <a:t>Archaea</a:t>
            </a:r>
            <a:r>
              <a:rPr lang="en-US" sz="2800" dirty="0" smtClean="0"/>
              <a:t>.  Usually unicellular.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No internal membrane-bound compartments: DNA floats free in the cytoplasm.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1 circular chromosome (plus optional plasmids, which are also circular)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reproduction usually asexual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sexual processes (mixing DNA from 2 individuals) occur, but with unequal contributions from the 2 partners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transcription and translation simultaneous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Prokaryotes vs. Eukaryotes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Eukaryotes: 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Plants, animals, fungi, </a:t>
            </a:r>
            <a:r>
              <a:rPr lang="en-US" sz="2600" dirty="0" err="1"/>
              <a:t>protists</a:t>
            </a:r>
            <a:r>
              <a:rPr lang="en-US" sz="2600" dirty="0"/>
              <a:t>.  Often multicellular.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DNA contained within a membrane-bound nucleus.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linear chromosomes (usually more than 1)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careful division of chromosomes in cell division: mitosis and meiosis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transcription separated from translation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sexual reproduction: 2 partners contribute equally to offspring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life cycle: alternation of haploid and diploid phases (i.e. 1 vs. 2 copies of each gene and chromosome)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926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Mutation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Mutations, which are any change in the DNA base sequence), occur constantly in all cells and organisms.  Offspring rarely get a perfect copy of the DNA from its parents.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but mutations are rare: about 1 DNA base change per 10</a:t>
            </a:r>
            <a:r>
              <a:rPr lang="en-US" sz="2400" baseline="30000" dirty="0" smtClean="0"/>
              <a:t>9</a:t>
            </a:r>
            <a:r>
              <a:rPr lang="en-US" sz="2400" dirty="0" smtClean="0"/>
              <a:t> bases each cell generation. (Humans have about 3 x 10</a:t>
            </a:r>
            <a:r>
              <a:rPr lang="en-US" sz="2400" baseline="30000" dirty="0" smtClean="0"/>
              <a:t>9</a:t>
            </a:r>
            <a:r>
              <a:rPr lang="en-US" sz="2400" dirty="0" smtClean="0"/>
              <a:t> bases and E. coli bacteria have about 4 x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bases).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Some mutational changes are much larger: chromosome rearrangements that include genes torn in half and moved to new locations, sometimes combined with other genes. 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46304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smtClean="0"/>
              <a:t>Fitness</a:t>
            </a:r>
            <a:r>
              <a:rPr lang="en-US" sz="2800" smtClean="0"/>
              <a:t>: the ability to survive and reproduce.  An individual’s fitness is affected by its genes.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smtClean="0"/>
              <a:t>Natural selection</a:t>
            </a:r>
            <a:r>
              <a:rPr lang="en-US" sz="2800" smtClean="0"/>
              <a:t>: more fit individuals tend to increase their numbers each generation, at the expense of less fit individuals. Alleles that confer higher fitness tend to take over in the population, causing a loss of less fit genes.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Large scale changes, new species, are thought to usually occur in small isolated populations, where they don’t get swamped out or out-competed by the “normal” individuals.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13547" r="9515" b="14439"/>
          <a:stretch/>
        </p:blipFill>
        <p:spPr bwMode="auto">
          <a:xfrm>
            <a:off x="5715000" y="73891"/>
            <a:ext cx="2616453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US" sz="2800" dirty="0" smtClean="0"/>
              <a:t>State the history of genetics;</a:t>
            </a:r>
          </a:p>
          <a:p>
            <a:pPr marL="609600" indent="-609600"/>
            <a:r>
              <a:rPr lang="en-US" sz="2800" dirty="0" smtClean="0"/>
              <a:t>Describe major century events;</a:t>
            </a:r>
          </a:p>
          <a:p>
            <a:pPr marL="609600" indent="-609600"/>
            <a:r>
              <a:rPr lang="en-US" sz="2800" dirty="0" smtClean="0"/>
              <a:t>Define terms used in genetics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smtClean="0"/>
              <a:t>State the history of genetics;</a:t>
            </a:r>
          </a:p>
          <a:p>
            <a:pPr marL="609600" indent="-609600"/>
            <a:r>
              <a:rPr lang="en-US" smtClean="0"/>
              <a:t>Describe major century events;</a:t>
            </a:r>
          </a:p>
          <a:p>
            <a:pPr marL="609600" indent="-609600"/>
            <a:r>
              <a:rPr lang="en-US" smtClean="0"/>
              <a:t>Define terms used in genetics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70909"/>
            <a:ext cx="38100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Genetics</a:t>
            </a:r>
          </a:p>
        </p:txBody>
      </p:sp>
      <p:sp>
        <p:nvSpPr>
          <p:cNvPr id="14338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People have known about inheritance for a long time.</a:t>
            </a:r>
          </a:p>
          <a:p>
            <a:pPr lvl="1"/>
            <a:r>
              <a:rPr lang="en-US" sz="2800" dirty="0" smtClean="0"/>
              <a:t>children </a:t>
            </a:r>
            <a:r>
              <a:rPr lang="en-US" sz="2800" dirty="0" smtClean="0"/>
              <a:t>resemble their parents</a:t>
            </a:r>
          </a:p>
          <a:p>
            <a:pPr lvl="1"/>
            <a:r>
              <a:rPr lang="en-US" sz="2800" dirty="0" smtClean="0"/>
              <a:t>domestication </a:t>
            </a:r>
            <a:r>
              <a:rPr lang="en-US" sz="2800" dirty="0" smtClean="0"/>
              <a:t>of animals and plants, selective breeding for good characteristics</a:t>
            </a:r>
          </a:p>
          <a:p>
            <a:pPr lvl="1"/>
            <a:r>
              <a:rPr lang="en-US" sz="2800" dirty="0" smtClean="0"/>
              <a:t>Sumerian </a:t>
            </a:r>
            <a:r>
              <a:rPr lang="en-US" sz="2800" dirty="0" smtClean="0"/>
              <a:t>horse breeding records</a:t>
            </a:r>
          </a:p>
          <a:p>
            <a:pPr lvl="1"/>
            <a:r>
              <a:rPr lang="en-US" sz="2800" dirty="0" smtClean="0"/>
              <a:t>Egyptian </a:t>
            </a:r>
            <a:r>
              <a:rPr lang="en-US" sz="2800" dirty="0" smtClean="0"/>
              <a:t>data palm breeding</a:t>
            </a:r>
          </a:p>
          <a:p>
            <a:pPr lvl="1"/>
            <a:r>
              <a:rPr lang="en-US" sz="2800" dirty="0" smtClean="0"/>
              <a:t>Bible </a:t>
            </a:r>
            <a:r>
              <a:rPr lang="en-US" sz="2800" dirty="0" smtClean="0"/>
              <a:t>and hemophilia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Old Ideas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 smtClean="0"/>
              <a:t>number of incorrect ideas had to be generated and overcome before modern genetics could arise.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1. All life comes from other </a:t>
            </a:r>
            <a:r>
              <a:rPr lang="en-US" sz="2800" dirty="0" smtClean="0"/>
              <a:t>life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Living </a:t>
            </a:r>
            <a:r>
              <a:rPr lang="en-US" sz="2600" dirty="0" smtClean="0"/>
              <a:t>organisms are not spontaneously generated from non-living material. Big exception: origin of life.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2. Species concept: offspring arise only when two members of the same species </a:t>
            </a:r>
            <a:r>
              <a:rPr lang="en-US" sz="2800" dirty="0" smtClean="0"/>
              <a:t>mate.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Monstrous </a:t>
            </a:r>
            <a:r>
              <a:rPr lang="en-US" sz="2600" dirty="0" smtClean="0"/>
              <a:t>hybrids don’t exist.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Old Ideas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3. Organisms develop by expressing information carried in their hereditary material.  </a:t>
            </a:r>
            <a:endParaRPr lang="en-US" sz="2800" dirty="0" smtClean="0"/>
          </a:p>
          <a:p>
            <a:pPr lvl="1"/>
            <a:r>
              <a:rPr lang="en-US" sz="2600" dirty="0" smtClean="0"/>
              <a:t>As </a:t>
            </a:r>
            <a:r>
              <a:rPr lang="en-US" sz="2600" dirty="0" smtClean="0"/>
              <a:t>opposed to “preformation”, the idea that in each sperm (or egg) is a tiny, fully-formed human that merely grows in size.</a:t>
            </a:r>
          </a:p>
          <a:p>
            <a:pPr eaLnBrk="1" hangingPunct="1"/>
            <a:r>
              <a:rPr lang="en-US" sz="2800" dirty="0" smtClean="0"/>
              <a:t>4. The environment can’t alter the hereditary material in a directed fashion.  </a:t>
            </a:r>
            <a:endParaRPr lang="en-US" sz="2800" dirty="0" smtClean="0"/>
          </a:p>
          <a:p>
            <a:pPr lvl="1"/>
            <a:r>
              <a:rPr lang="en-US" sz="2600" dirty="0" smtClean="0"/>
              <a:t>There </a:t>
            </a:r>
            <a:r>
              <a:rPr lang="en-US" sz="2600" dirty="0" smtClean="0"/>
              <a:t>is no “inheritance of acquired characteristics”.  </a:t>
            </a:r>
            <a:endParaRPr lang="en-US" sz="2600" dirty="0" smtClean="0"/>
          </a:p>
          <a:p>
            <a:pPr lvl="1"/>
            <a:r>
              <a:rPr lang="en-US" sz="2600" dirty="0" smtClean="0"/>
              <a:t>Mutations </a:t>
            </a:r>
            <a:r>
              <a:rPr lang="en-US" sz="2600" dirty="0" smtClean="0"/>
              <a:t>are random events.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Old Ideas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5. Male and female parents contribute equally to the offspring.</a:t>
            </a:r>
          </a:p>
          <a:p>
            <a:pPr lvl="1"/>
            <a:r>
              <a:rPr lang="en-US" sz="2600" dirty="0" smtClean="0"/>
              <a:t>ancient </a:t>
            </a:r>
            <a:r>
              <a:rPr lang="en-US" sz="2600" dirty="0" smtClean="0"/>
              <a:t>Greek idea: male plants </a:t>
            </a:r>
            <a:endParaRPr lang="en-US" sz="2600" dirty="0" smtClean="0"/>
          </a:p>
          <a:p>
            <a:pPr marL="411480" lvl="1" indent="0">
              <a:buNone/>
            </a:pPr>
            <a:r>
              <a:rPr lang="en-US" sz="2600" dirty="0" smtClean="0"/>
              <a:t>a </a:t>
            </a:r>
            <a:r>
              <a:rPr lang="en-US" sz="2600" dirty="0" smtClean="0"/>
              <a:t>“seed” in the female “garden”.</a:t>
            </a:r>
          </a:p>
          <a:p>
            <a:pPr lvl="1"/>
            <a:r>
              <a:rPr lang="en-US" sz="2600" dirty="0" smtClean="0"/>
              <a:t>alleged </a:t>
            </a:r>
            <a:r>
              <a:rPr lang="en-US" sz="2600" dirty="0" smtClean="0"/>
              <a:t>New Guinea belief: sex is </a:t>
            </a:r>
            <a:endParaRPr lang="en-US" sz="2600" dirty="0" smtClean="0"/>
          </a:p>
          <a:p>
            <a:pPr marL="411480" lvl="1" indent="0">
              <a:buNone/>
            </a:pPr>
            <a:r>
              <a:rPr lang="en-US" sz="2600" dirty="0" smtClean="0"/>
              <a:t>not </a:t>
            </a:r>
            <a:r>
              <a:rPr lang="en-US" sz="2600" dirty="0" smtClean="0"/>
              <a:t>related to reproduction.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89035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Mid 1800’s Discoveries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eaLnBrk="1" hangingPunct="1">
              <a:lnSpc>
                <a:spcPct val="80000"/>
              </a:lnSpc>
              <a:buNone/>
            </a:pPr>
            <a:r>
              <a:rPr lang="en-US" sz="2800" dirty="0" smtClean="0"/>
              <a:t>Three major events in the mid-1800’s led directly to the development of modern genetics.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1859: Charles Darwin publishes </a:t>
            </a:r>
            <a:r>
              <a:rPr lang="en-US" sz="2800" i="1" dirty="0" smtClean="0"/>
              <a:t>The Origin of Species</a:t>
            </a:r>
            <a:r>
              <a:rPr lang="en-US" sz="2800" dirty="0" smtClean="0"/>
              <a:t>, which describes the theory of evolution by natural selection.  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600" dirty="0" smtClean="0"/>
              <a:t>This </a:t>
            </a:r>
            <a:r>
              <a:rPr lang="en-US" sz="2600" dirty="0" smtClean="0"/>
              <a:t>theory requires heredity to work.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1866: </a:t>
            </a:r>
            <a:r>
              <a:rPr lang="en-US" sz="2800" dirty="0" err="1" smtClean="0"/>
              <a:t>Gregor</a:t>
            </a:r>
            <a:r>
              <a:rPr lang="en-US" sz="2800" dirty="0" smtClean="0"/>
              <a:t> Mendel publishes Experiments in Plant Hybridization, which lays out the basic theory of genetics.  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600" dirty="0" smtClean="0"/>
              <a:t>It </a:t>
            </a:r>
            <a:r>
              <a:rPr lang="en-US" sz="2600" dirty="0" smtClean="0"/>
              <a:t>is widely ignored until 1900.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1871: Friedrich </a:t>
            </a:r>
            <a:r>
              <a:rPr lang="en-US" sz="2800" dirty="0" err="1" smtClean="0"/>
              <a:t>Miescher</a:t>
            </a:r>
            <a:r>
              <a:rPr lang="en-US" sz="2800" dirty="0" smtClean="0"/>
              <a:t> isolates “nucleic acid” from pus cells.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Major Events in the 20</a:t>
            </a:r>
            <a:r>
              <a:rPr lang="en-US" baseline="30000" smtClean="0"/>
              <a:t>th</a:t>
            </a:r>
            <a:r>
              <a:rPr lang="en-US" smtClean="0"/>
              <a:t> Century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1900: rediscovery of Mendel’s work by Robert </a:t>
            </a:r>
            <a:r>
              <a:rPr lang="en-US" sz="2800" dirty="0" err="1" smtClean="0"/>
              <a:t>Correns</a:t>
            </a:r>
            <a:r>
              <a:rPr lang="en-US" sz="2800" dirty="0" smtClean="0"/>
              <a:t>, Hugo de </a:t>
            </a:r>
            <a:r>
              <a:rPr lang="en-US" sz="2800" dirty="0" err="1" smtClean="0"/>
              <a:t>Vries</a:t>
            </a:r>
            <a:r>
              <a:rPr lang="en-US" sz="2800" dirty="0" smtClean="0"/>
              <a:t>, and Erich von </a:t>
            </a:r>
            <a:r>
              <a:rPr lang="en-US" sz="2800" dirty="0" err="1" smtClean="0"/>
              <a:t>Tschermak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1902: Archibald </a:t>
            </a:r>
            <a:r>
              <a:rPr lang="en-US" sz="2800" dirty="0" err="1" smtClean="0"/>
              <a:t>Garrod</a:t>
            </a:r>
            <a:r>
              <a:rPr lang="en-US" sz="2800" dirty="0" smtClean="0"/>
              <a:t> discovers that </a:t>
            </a:r>
            <a:r>
              <a:rPr lang="en-US" sz="2800" dirty="0" err="1" smtClean="0"/>
              <a:t>alkaptonuria</a:t>
            </a:r>
            <a:r>
              <a:rPr lang="en-US" sz="2800" dirty="0" smtClean="0"/>
              <a:t>, a human disease, has a genetic basis.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1904: Gregory Bateson discovers linkage between genes.  Also coins the word “genetics”.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1910: Thomas Hunt Morgan proves that genes are located on the chromosomes (using Drosophila</a:t>
            </a:r>
            <a:r>
              <a:rPr lang="en-US" sz="2800" dirty="0" smtClean="0"/>
              <a:t>).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20</a:t>
            </a:r>
            <a:r>
              <a:rPr lang="en-US" baseline="30000" smtClean="0"/>
              <a:t>th</a:t>
            </a:r>
            <a:r>
              <a:rPr lang="en-US" smtClean="0"/>
              <a:t> Century Events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1918: R. A. Fisher begins the study of quantitative genetics by partitioning phenotypic variance into a genetic and an </a:t>
            </a:r>
            <a:r>
              <a:rPr lang="en-US" sz="2800" dirty="0" smtClean="0"/>
              <a:t>environmental </a:t>
            </a:r>
            <a:r>
              <a:rPr lang="en-US" sz="2800" dirty="0"/>
              <a:t>component</a:t>
            </a:r>
            <a:r>
              <a:rPr lang="en-US" sz="2800" dirty="0" smtClean="0"/>
              <a:t>.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1926</a:t>
            </a:r>
            <a:r>
              <a:rPr lang="en-US" sz="2800" dirty="0" smtClean="0"/>
              <a:t>: Hermann J. Muller shows that X-rays induce mutations.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1944: Oswald Avery, Colin MacLeod and </a:t>
            </a:r>
            <a:r>
              <a:rPr lang="en-US" sz="2800" dirty="0" err="1" smtClean="0"/>
              <a:t>Maclyn</a:t>
            </a:r>
            <a:r>
              <a:rPr lang="en-US" sz="2800" dirty="0" smtClean="0"/>
              <a:t> McCarty show that DNA can transform bacteria, demonstrating that DNA is the hereditary material.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1953: James Watson and Francis Crick determine the structure of the DNA molecule, which leads directly to knowledge of how it replicates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1966: Marshall Nirenberg solves the genetic code, showing that 3 DNA bases code for one amino acid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1271</Words>
  <Application>Microsoft Office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History of Genetics  By: Keith King</vt:lpstr>
      <vt:lpstr>Objectives</vt:lpstr>
      <vt:lpstr>History of Genetics</vt:lpstr>
      <vt:lpstr>Old Ideas</vt:lpstr>
      <vt:lpstr>More Old Ideas</vt:lpstr>
      <vt:lpstr>More Old Ideas</vt:lpstr>
      <vt:lpstr>Mid 1800’s Discoveries</vt:lpstr>
      <vt:lpstr>Major Events in the 20th Century</vt:lpstr>
      <vt:lpstr>More 20th Century Events</vt:lpstr>
      <vt:lpstr>20th Century Events Continued</vt:lpstr>
      <vt:lpstr>Molecular Reality (current view)</vt:lpstr>
      <vt:lpstr>Molecular Reality (current view)</vt:lpstr>
      <vt:lpstr>Gene Expression</vt:lpstr>
      <vt:lpstr>Gene Differences</vt:lpstr>
      <vt:lpstr>Other Chromosome Components</vt:lpstr>
      <vt:lpstr>Prokaryotes vs. Eukaryotes</vt:lpstr>
      <vt:lpstr>Prokaryotes vs. Eukaryotes</vt:lpstr>
      <vt:lpstr>Mutation</vt:lpstr>
      <vt:lpstr>Evolution</vt:lpstr>
      <vt:lpstr>Objectives</vt:lpstr>
    </vt:vector>
  </TitlesOfParts>
  <Company>NIU-Biology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Genetics</dc:title>
  <dc:creator>Mitrick Johns</dc:creator>
  <cp:lastModifiedBy>Hawley, Jessica</cp:lastModifiedBy>
  <cp:revision>20</cp:revision>
  <dcterms:created xsi:type="dcterms:W3CDTF">2004-01-12T16:04:21Z</dcterms:created>
  <dcterms:modified xsi:type="dcterms:W3CDTF">2013-02-11T16:48:30Z</dcterms:modified>
</cp:coreProperties>
</file>