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3C05-B6A7-4E0C-8172-DFC1C64D7B60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63E1-F046-4EE9-BDFB-E2EC860E04CE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smtClean="0"/>
              <a:t>to </a:t>
            </a:r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602839"/>
          </a:xfrm>
        </p:spPr>
        <p:txBody>
          <a:bodyPr/>
          <a:lstStyle/>
          <a:p>
            <a:r>
              <a:rPr lang="en-US" dirty="0" smtClean="0"/>
              <a:t>Is necessary</a:t>
            </a:r>
          </a:p>
          <a:p>
            <a:pPr lvl="1"/>
            <a:r>
              <a:rPr lang="en-US" dirty="0" smtClean="0"/>
              <a:t>Protects during handling and storage</a:t>
            </a:r>
          </a:p>
          <a:p>
            <a:pPr lvl="1"/>
            <a:r>
              <a:rPr lang="en-US" dirty="0" smtClean="0"/>
              <a:t>Impacts eating quality</a:t>
            </a:r>
          </a:p>
          <a:p>
            <a:r>
              <a:rPr lang="en-US" dirty="0"/>
              <a:t>Four deposits of fat are:</a:t>
            </a:r>
          </a:p>
          <a:p>
            <a:pPr lvl="1"/>
            <a:r>
              <a:rPr lang="en-US" dirty="0"/>
              <a:t>Subcutaneous (under the skin)</a:t>
            </a:r>
          </a:p>
          <a:p>
            <a:pPr lvl="1"/>
            <a:r>
              <a:rPr lang="en-US" dirty="0" err="1"/>
              <a:t>Intermuscular</a:t>
            </a:r>
            <a:r>
              <a:rPr lang="en-US" dirty="0"/>
              <a:t> (between muscle groups)</a:t>
            </a:r>
          </a:p>
          <a:p>
            <a:pPr lvl="1"/>
            <a:r>
              <a:rPr lang="en-US" dirty="0"/>
              <a:t>Intramuscular (within muscles)</a:t>
            </a:r>
          </a:p>
          <a:p>
            <a:pPr lvl="1"/>
            <a:r>
              <a:rPr lang="en-US" dirty="0"/>
              <a:t>Kidney (KPH)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4000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97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069439"/>
          </a:xfrm>
        </p:spPr>
        <p:txBody>
          <a:bodyPr/>
          <a:lstStyle/>
          <a:p>
            <a:r>
              <a:rPr lang="en-US" dirty="0" err="1" smtClean="0"/>
              <a:t>Subcutantenous</a:t>
            </a:r>
            <a:r>
              <a:rPr lang="en-US" dirty="0" smtClean="0"/>
              <a:t> (back fat)</a:t>
            </a:r>
          </a:p>
          <a:p>
            <a:pPr lvl="1"/>
            <a:r>
              <a:rPr lang="en-US" dirty="0" smtClean="0"/>
              <a:t>Measurements of back fat thickness is highly correlated with yield of retail cuts</a:t>
            </a:r>
          </a:p>
          <a:p>
            <a:pPr lvl="1"/>
            <a:r>
              <a:rPr lang="en-US" dirty="0" smtClean="0"/>
              <a:t>Used on foot or on rail</a:t>
            </a:r>
            <a:endParaRPr lang="en-US" dirty="0"/>
          </a:p>
          <a:p>
            <a:r>
              <a:rPr lang="en-US" dirty="0" err="1" smtClean="0"/>
              <a:t>Intermuscular</a:t>
            </a:r>
            <a:r>
              <a:rPr lang="en-US" dirty="0" smtClean="0"/>
              <a:t> (seam fat)</a:t>
            </a:r>
          </a:p>
          <a:p>
            <a:pPr lvl="1"/>
            <a:r>
              <a:rPr lang="en-US" dirty="0" smtClean="0"/>
              <a:t>Not easily measured or estimated</a:t>
            </a:r>
          </a:p>
          <a:p>
            <a:pPr lvl="1"/>
            <a:r>
              <a:rPr lang="en-US" dirty="0" smtClean="0"/>
              <a:t>Not included in live or carcass evaluation</a:t>
            </a:r>
          </a:p>
        </p:txBody>
      </p:sp>
    </p:spTree>
    <p:extLst>
      <p:ext uri="{BB962C8B-B14F-4D97-AF65-F5344CB8AC3E}">
        <p14:creationId xmlns:p14="http://schemas.microsoft.com/office/powerpoint/2010/main" val="290862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993239"/>
          </a:xfrm>
        </p:spPr>
        <p:txBody>
          <a:bodyPr/>
          <a:lstStyle/>
          <a:p>
            <a:r>
              <a:rPr lang="en-US" dirty="0" smtClean="0"/>
              <a:t>Intramuscular (marbling)</a:t>
            </a:r>
          </a:p>
          <a:p>
            <a:pPr lvl="1"/>
            <a:r>
              <a:rPr lang="en-US" dirty="0" smtClean="0"/>
              <a:t>Most important in beef evaluation</a:t>
            </a:r>
          </a:p>
          <a:p>
            <a:pPr lvl="1"/>
            <a:r>
              <a:rPr lang="en-US" dirty="0" smtClean="0"/>
              <a:t>Major factor in determining quality grade</a:t>
            </a:r>
          </a:p>
          <a:p>
            <a:r>
              <a:rPr lang="en-US" dirty="0" smtClean="0"/>
              <a:t>Kidney </a:t>
            </a:r>
          </a:p>
          <a:p>
            <a:pPr lvl="1"/>
            <a:r>
              <a:rPr lang="en-US" dirty="0" smtClean="0"/>
              <a:t>KPH –Kidney, pelvic, heart</a:t>
            </a:r>
          </a:p>
          <a:p>
            <a:pPr lvl="1"/>
            <a:r>
              <a:rPr lang="en-US" dirty="0" smtClean="0"/>
              <a:t>In beef deposits in abdominal, pelvic and thoracic </a:t>
            </a:r>
            <a:r>
              <a:rPr lang="en-US" dirty="0" err="1" smtClean="0"/>
              <a:t>cavityies</a:t>
            </a:r>
            <a:r>
              <a:rPr lang="en-US" dirty="0" smtClean="0"/>
              <a:t> are evaluated</a:t>
            </a:r>
          </a:p>
        </p:txBody>
      </p:sp>
    </p:spTree>
    <p:extLst>
      <p:ext uri="{BB962C8B-B14F-4D97-AF65-F5344CB8AC3E}">
        <p14:creationId xmlns:p14="http://schemas.microsoft.com/office/powerpoint/2010/main" val="42932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be familiar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smtClean="0"/>
              <a:t>Physiological Age-Difference in stage of maturity among animals</a:t>
            </a:r>
          </a:p>
          <a:p>
            <a:r>
              <a:rPr lang="en-US" dirty="0" smtClean="0"/>
              <a:t>Early maturing- smaller, mature faster</a:t>
            </a:r>
          </a:p>
          <a:p>
            <a:r>
              <a:rPr lang="en-US" dirty="0" smtClean="0"/>
              <a:t>Late maturing- larger, mature slower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2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used to evaluate live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621639"/>
          </a:xfrm>
        </p:spPr>
        <p:txBody>
          <a:bodyPr/>
          <a:lstStyle/>
          <a:p>
            <a:r>
              <a:rPr lang="en-US" dirty="0" smtClean="0"/>
              <a:t>Weight</a:t>
            </a:r>
          </a:p>
          <a:p>
            <a:r>
              <a:rPr lang="en-US" dirty="0" smtClean="0"/>
              <a:t>Muscle</a:t>
            </a:r>
          </a:p>
          <a:p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58" y="1295400"/>
            <a:ext cx="294967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0267" b="11977"/>
          <a:stretch/>
        </p:blipFill>
        <p:spPr bwMode="auto">
          <a:xfrm>
            <a:off x="2971800" y="4038600"/>
            <a:ext cx="29309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5689"/>
            <a:ext cx="24654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104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purpose of evaluating livestock</a:t>
            </a:r>
          </a:p>
          <a:p>
            <a:r>
              <a:rPr lang="en-US" dirty="0"/>
              <a:t>Compare and contrast factors affecting livestock selection</a:t>
            </a:r>
          </a:p>
          <a:p>
            <a:r>
              <a:rPr lang="en-US" dirty="0"/>
              <a:t>Define efficient production</a:t>
            </a:r>
          </a:p>
          <a:p>
            <a:r>
              <a:rPr lang="en-US" dirty="0"/>
              <a:t>Compare and contrast differences between selection of market and breeding </a:t>
            </a:r>
            <a:r>
              <a:rPr lang="en-US" dirty="0" smtClean="0"/>
              <a:t>animals</a:t>
            </a:r>
          </a:p>
          <a:p>
            <a:r>
              <a:rPr lang="en-US" dirty="0" smtClean="0"/>
              <a:t>Explain the purpose of fat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purpose of evaluating livestock</a:t>
            </a:r>
          </a:p>
          <a:p>
            <a:r>
              <a:rPr lang="en-US" dirty="0" smtClean="0"/>
              <a:t>Compare and contrast factors affecting livestock selection</a:t>
            </a:r>
          </a:p>
          <a:p>
            <a:r>
              <a:rPr lang="en-US" dirty="0" smtClean="0"/>
              <a:t>Define efficient production</a:t>
            </a:r>
          </a:p>
          <a:p>
            <a:r>
              <a:rPr lang="en-US" dirty="0" smtClean="0"/>
              <a:t>Compare and contrast differences between selection of market and breeding animals</a:t>
            </a:r>
          </a:p>
          <a:p>
            <a:r>
              <a:rPr lang="en-US" dirty="0" smtClean="0"/>
              <a:t>Explain the purpose of fat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1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evaluating livestock?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850239"/>
          </a:xfrm>
        </p:spPr>
        <p:txBody>
          <a:bodyPr/>
          <a:lstStyle/>
          <a:p>
            <a:r>
              <a:rPr lang="en-US" dirty="0" smtClean="0"/>
              <a:t>Essential to </a:t>
            </a:r>
          </a:p>
          <a:p>
            <a:pPr lvl="1"/>
            <a:r>
              <a:rPr lang="en-US" dirty="0" smtClean="0"/>
              <a:t>Economic success of individual farmers and ranchers</a:t>
            </a:r>
          </a:p>
          <a:p>
            <a:pPr lvl="1"/>
            <a:r>
              <a:rPr lang="en-US" dirty="0" smtClean="0"/>
              <a:t>Success and reputation of the livestock and meat industry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429000"/>
            <a:ext cx="473440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73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must a producer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612239"/>
          </a:xfrm>
        </p:spPr>
        <p:txBody>
          <a:bodyPr/>
          <a:lstStyle/>
          <a:p>
            <a:r>
              <a:rPr lang="en-US" dirty="0" smtClean="0"/>
              <a:t>Market trends</a:t>
            </a:r>
          </a:p>
          <a:p>
            <a:r>
              <a:rPr lang="en-US" dirty="0" smtClean="0"/>
              <a:t>Feed sources</a:t>
            </a:r>
          </a:p>
          <a:p>
            <a:r>
              <a:rPr lang="en-US" dirty="0" smtClean="0"/>
              <a:t>Consumer demands</a:t>
            </a:r>
            <a:endParaRPr lang="en-US" dirty="0"/>
          </a:p>
          <a:p>
            <a:r>
              <a:rPr lang="en-US" b="1" dirty="0" smtClean="0"/>
              <a:t>These all change!!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47092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8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 smtClean="0"/>
              <a:t>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679039"/>
          </a:xfrm>
        </p:spPr>
        <p:txBody>
          <a:bodyPr numCol="1"/>
          <a:lstStyle/>
          <a:p>
            <a:r>
              <a:rPr lang="en-US" dirty="0" smtClean="0"/>
              <a:t>Keep or Cull</a:t>
            </a:r>
          </a:p>
          <a:p>
            <a:pPr lvl="1"/>
            <a:r>
              <a:rPr lang="en-US" dirty="0" smtClean="0"/>
              <a:t>Replacements</a:t>
            </a:r>
          </a:p>
          <a:p>
            <a:r>
              <a:rPr lang="en-US" dirty="0" smtClean="0"/>
              <a:t>Objective and Subjective</a:t>
            </a:r>
          </a:p>
          <a:p>
            <a:pPr lvl="1"/>
            <a:r>
              <a:rPr lang="en-US" dirty="0" smtClean="0"/>
              <a:t>Eyeball and EPD’s</a:t>
            </a:r>
          </a:p>
          <a:p>
            <a:r>
              <a:rPr lang="en-US" dirty="0" smtClean="0"/>
              <a:t>Breeding potential</a:t>
            </a:r>
          </a:p>
          <a:p>
            <a:pPr lvl="1"/>
            <a:r>
              <a:rPr lang="en-US" dirty="0" smtClean="0"/>
              <a:t>Necessary traits</a:t>
            </a:r>
          </a:p>
          <a:p>
            <a:pPr lvl="1"/>
            <a:r>
              <a:rPr lang="en-US" dirty="0" smtClean="0"/>
              <a:t>Economic value of specific traits</a:t>
            </a:r>
          </a:p>
          <a:p>
            <a:pPr lvl="1"/>
            <a:r>
              <a:rPr lang="en-US" dirty="0" smtClean="0"/>
              <a:t>Could traits be altered through genetic selection?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75" y="685800"/>
            <a:ext cx="4572000" cy="303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679039"/>
          </a:xfrm>
        </p:spPr>
        <p:txBody>
          <a:bodyPr/>
          <a:lstStyle/>
          <a:p>
            <a:r>
              <a:rPr lang="en-US" dirty="0" smtClean="0"/>
              <a:t>Market demands</a:t>
            </a:r>
          </a:p>
          <a:p>
            <a:pPr lvl="1"/>
            <a:r>
              <a:rPr lang="en-US" dirty="0" smtClean="0"/>
              <a:t>Value added programs</a:t>
            </a:r>
          </a:p>
          <a:p>
            <a:pPr lvl="1"/>
            <a:r>
              <a:rPr lang="en-US" dirty="0" smtClean="0"/>
              <a:t>Consumer trends</a:t>
            </a:r>
          </a:p>
          <a:p>
            <a:r>
              <a:rPr lang="en-US" dirty="0" smtClean="0"/>
              <a:t>Value of slaughter animal</a:t>
            </a:r>
          </a:p>
          <a:p>
            <a:pPr lvl="1"/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Body condition</a:t>
            </a:r>
          </a:p>
          <a:p>
            <a:pPr lvl="1"/>
            <a:r>
              <a:rPr lang="en-US" dirty="0" smtClean="0"/>
              <a:t>Carcass merit</a:t>
            </a:r>
          </a:p>
          <a:p>
            <a:pPr lvl="2"/>
            <a:r>
              <a:rPr lang="en-US" dirty="0" smtClean="0"/>
              <a:t>Yield and quality grade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572000" cy="316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6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755239"/>
          </a:xfrm>
        </p:spPr>
        <p:txBody>
          <a:bodyPr/>
          <a:lstStyle/>
          <a:p>
            <a:r>
              <a:rPr lang="en-US" dirty="0" smtClean="0"/>
              <a:t>Growth- an increase in the structural tissues</a:t>
            </a:r>
          </a:p>
          <a:p>
            <a:pPr lvl="1"/>
            <a:r>
              <a:rPr lang="en-US" dirty="0" smtClean="0"/>
              <a:t>Bone, muscle, and connective tissues associated with muscle</a:t>
            </a:r>
          </a:p>
          <a:p>
            <a:r>
              <a:rPr lang="en-US" dirty="0" smtClean="0"/>
              <a:t>Is NOT an increase in size</a:t>
            </a:r>
          </a:p>
          <a:p>
            <a:pPr lvl="1"/>
            <a:r>
              <a:rPr lang="en-US" dirty="0" smtClean="0"/>
              <a:t>Not all portions of the body develop equally</a:t>
            </a:r>
          </a:p>
          <a:p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Growth difference in body parts</a:t>
            </a:r>
          </a:p>
          <a:p>
            <a:pPr lvl="1"/>
            <a:r>
              <a:rPr lang="en-US" dirty="0" smtClean="0"/>
              <a:t>Occurs from embryonic stages through maturity</a:t>
            </a:r>
          </a:p>
          <a:p>
            <a:pPr lvl="1"/>
            <a:r>
              <a:rPr lang="en-US" dirty="0" smtClean="0"/>
              <a:t>Ex. Head – postnatal increase &lt; all other body parts</a:t>
            </a:r>
          </a:p>
        </p:txBody>
      </p:sp>
    </p:spTree>
    <p:extLst>
      <p:ext uri="{BB962C8B-B14F-4D97-AF65-F5344CB8AC3E}">
        <p14:creationId xmlns:p14="http://schemas.microsoft.com/office/powerpoint/2010/main" val="64473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market animal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3755239"/>
          </a:xfrm>
        </p:spPr>
        <p:txBody>
          <a:bodyPr/>
          <a:lstStyle/>
          <a:p>
            <a:r>
              <a:rPr lang="en-US" dirty="0" smtClean="0"/>
              <a:t>Muscle tissue</a:t>
            </a:r>
          </a:p>
          <a:p>
            <a:pPr lvl="1"/>
            <a:r>
              <a:rPr lang="en-US" dirty="0" smtClean="0"/>
              <a:t>This is what is consumed</a:t>
            </a:r>
          </a:p>
          <a:p>
            <a:r>
              <a:rPr lang="en-US" dirty="0" smtClean="0"/>
              <a:t>Skeletal structure</a:t>
            </a:r>
          </a:p>
          <a:p>
            <a:pPr lvl="1"/>
            <a:r>
              <a:rPr lang="en-US" dirty="0" smtClean="0"/>
              <a:t>Maximize production efficiency</a:t>
            </a:r>
          </a:p>
          <a:p>
            <a:pPr lvl="1"/>
            <a:r>
              <a:rPr lang="en-US" dirty="0" smtClean="0"/>
              <a:t>Ensure longevity of breeding stock</a:t>
            </a:r>
          </a:p>
          <a:p>
            <a:r>
              <a:rPr lang="en-US" dirty="0" smtClean="0"/>
              <a:t>Fat</a:t>
            </a:r>
          </a:p>
          <a:p>
            <a:pPr lvl="1"/>
            <a:r>
              <a:rPr lang="en-US" dirty="0" smtClean="0"/>
              <a:t>Ensures eating quality</a:t>
            </a:r>
          </a:p>
          <a:p>
            <a:pPr lvl="1"/>
            <a:r>
              <a:rPr lang="en-US" dirty="0" smtClean="0"/>
              <a:t>Subcutaneous fat ensure protection during handling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4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78839"/>
          </a:xfrm>
        </p:spPr>
        <p:txBody>
          <a:bodyPr/>
          <a:lstStyle/>
          <a:p>
            <a:r>
              <a:rPr lang="en-US" dirty="0" smtClean="0"/>
              <a:t>Maximum muscle and minimum fat</a:t>
            </a:r>
          </a:p>
          <a:p>
            <a:r>
              <a:rPr lang="en-US" dirty="0" smtClean="0"/>
              <a:t>Goal is consistent with consumer attitudes</a:t>
            </a:r>
          </a:p>
          <a:p>
            <a:pPr lvl="1"/>
            <a:r>
              <a:rPr lang="en-US" dirty="0" smtClean="0"/>
              <a:t>Fat considered undesirable</a:t>
            </a:r>
          </a:p>
          <a:p>
            <a:pPr lvl="1"/>
            <a:r>
              <a:rPr lang="en-US" dirty="0" smtClean="0"/>
              <a:t>Bone considered undesirable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0943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7486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47344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15150</TotalTime>
  <Words>418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Introduction to Evaluation</vt:lpstr>
      <vt:lpstr>Objectives</vt:lpstr>
      <vt:lpstr>What is the purpose of evaluating livestock?</vt:lpstr>
      <vt:lpstr>What must a producer know?</vt:lpstr>
      <vt:lpstr>Breeding</vt:lpstr>
      <vt:lpstr>Market</vt:lpstr>
      <vt:lpstr>Growth</vt:lpstr>
      <vt:lpstr>Factors affecting market animal selection</vt:lpstr>
      <vt:lpstr>Efficient Production</vt:lpstr>
      <vt:lpstr>Fat</vt:lpstr>
      <vt:lpstr>Fat con’t</vt:lpstr>
      <vt:lpstr>Fat con’t</vt:lpstr>
      <vt:lpstr>Terms to be familiar with</vt:lpstr>
      <vt:lpstr>Criteria used to evaluate live animals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 to evaluation</dc:title>
  <dc:creator>Hawley, Jessica</dc:creator>
  <cp:lastModifiedBy>Hawley, Jessica</cp:lastModifiedBy>
  <cp:revision>23</cp:revision>
  <dcterms:created xsi:type="dcterms:W3CDTF">2012-10-25T15:39:14Z</dcterms:created>
  <dcterms:modified xsi:type="dcterms:W3CDTF">2013-04-02T15:22:31Z</dcterms:modified>
</cp:coreProperties>
</file>