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83" r:id="rId9"/>
    <p:sldId id="282" r:id="rId10"/>
    <p:sldId id="262" r:id="rId11"/>
    <p:sldId id="264" r:id="rId12"/>
    <p:sldId id="265" r:id="rId13"/>
    <p:sldId id="267" r:id="rId14"/>
    <p:sldId id="266" r:id="rId15"/>
    <p:sldId id="269" r:id="rId16"/>
    <p:sldId id="270" r:id="rId17"/>
    <p:sldId id="271" r:id="rId18"/>
    <p:sldId id="272" r:id="rId19"/>
    <p:sldId id="273" r:id="rId20"/>
    <p:sldId id="274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A802F0C-7770-4CA5-A891-0BF74EEB9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63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E46A5DA-ECCF-4F71-81C8-127AF8F4A3FB}" type="slidenum">
              <a:rPr lang="en-US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FED67BD-9509-4A2D-9289-9D101AAC323F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6348989-3EF8-499A-B4A1-FBE3016B6AFE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1687D9D-E03C-4DD9-B622-FA9C58E93504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70D81D3-AED4-4D4B-907D-AE3DD022E8FA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2306311-4563-43ED-8240-4A9A90B5814F}" type="slidenum">
              <a:rPr lang="en-US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1868A05-42D7-4A8D-97AD-C06D646D9BCF}" type="slidenum">
              <a:rPr lang="en-US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1D166C3-1A1B-4972-B953-1E34CCB85445}" type="slidenum">
              <a:rPr lang="en-US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C49780F-8997-4DD7-93FB-FFE67F6B3F65}" type="slidenum">
              <a:rPr lang="en-US">
                <a:latin typeface="Arial" charset="0"/>
              </a:rPr>
              <a:pPr/>
              <a:t>15</a:t>
            </a:fld>
            <a:endParaRPr lang="en-US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5DE4C4A-F583-4409-9B78-A558D3512E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4C3AA6-3301-4E01-801B-D7C9897189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840F9B-5630-48C3-B788-D7FB78CFCC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2B05CC-2A2C-4008-B312-9A56DAD31F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E11D6B1-A13E-4ACF-959F-829F367E1A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C3A59DFA-44AA-4339-A3D0-6F1E55981F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10C49C00-8754-4BD4-AA29-34A54DDB1A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C5F836-EF79-4317-8A89-B42EB32C32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DDB89E-F451-4FDC-8C09-A9BF8AF063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E0595C8-7D88-439A-8996-DAFAC577B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2708DF1-808A-48C9-8BAA-8D8770D07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8B718597-B5F1-4990-91DC-31EDB4DD2D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ROhfKyxgCo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EUvRrhmcx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182880" indent="0" eaLnBrk="1" hangingPunct="1">
              <a:buNone/>
            </a:pPr>
            <a:r>
              <a:rPr lang="en-US" dirty="0" smtClean="0"/>
              <a:t>Inheritance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Compiled by: Jessica Hawley</a:t>
            </a:r>
          </a:p>
          <a:p>
            <a:pPr eaLnBrk="1" hangingPunct="1"/>
            <a:r>
              <a:rPr lang="en-US" dirty="0" smtClean="0"/>
              <a:t>Stolen and edited from: IMS Dr. Kyle </a:t>
            </a:r>
            <a:r>
              <a:rPr lang="en-US" dirty="0" err="1" smtClean="0"/>
              <a:t>Stutts</a:t>
            </a:r>
            <a:r>
              <a:rPr lang="en-US" dirty="0" smtClean="0"/>
              <a:t> (SHSU) and Brandon </a:t>
            </a:r>
            <a:r>
              <a:rPr lang="en-US" dirty="0" err="1" smtClean="0"/>
              <a:t>Freel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1828800"/>
            <a:ext cx="75438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smtClean="0">
                <a:latin typeface="Tahoma" pitchFamily="34" charset="0"/>
              </a:rPr>
              <a:t>Genotypes</a:t>
            </a:r>
            <a:r>
              <a:rPr lang="en-US" sz="2800" dirty="0" smtClean="0">
                <a:latin typeface="Tahoma" pitchFamily="34" charset="0"/>
              </a:rPr>
              <a:t> – 1 PPWW, 2 </a:t>
            </a:r>
            <a:r>
              <a:rPr lang="en-US" sz="2800" dirty="0" err="1" smtClean="0">
                <a:latin typeface="Tahoma" pitchFamily="34" charset="0"/>
              </a:rPr>
              <a:t>PPWw</a:t>
            </a:r>
            <a:r>
              <a:rPr lang="en-US" sz="2800" dirty="0" smtClean="0">
                <a:latin typeface="Tahoma" pitchFamily="34" charset="0"/>
              </a:rPr>
              <a:t>, 2 </a:t>
            </a:r>
            <a:r>
              <a:rPr lang="en-US" sz="2800" dirty="0" err="1" smtClean="0">
                <a:latin typeface="Tahoma" pitchFamily="34" charset="0"/>
              </a:rPr>
              <a:t>PpWW</a:t>
            </a:r>
            <a:r>
              <a:rPr lang="en-US" sz="2800" dirty="0" smtClean="0">
                <a:latin typeface="Tahoma" pitchFamily="34" charset="0"/>
              </a:rPr>
              <a:t>, 4 </a:t>
            </a:r>
            <a:r>
              <a:rPr lang="en-US" sz="2800" dirty="0" err="1" smtClean="0">
                <a:latin typeface="Tahoma" pitchFamily="34" charset="0"/>
              </a:rPr>
              <a:t>PpWw</a:t>
            </a:r>
            <a:r>
              <a:rPr lang="en-US" sz="2800" dirty="0" smtClean="0">
                <a:latin typeface="Tahoma" pitchFamily="34" charset="0"/>
              </a:rPr>
              <a:t>, 1 </a:t>
            </a:r>
            <a:r>
              <a:rPr lang="en-US" sz="2800" dirty="0" err="1" smtClean="0">
                <a:latin typeface="Tahoma" pitchFamily="34" charset="0"/>
              </a:rPr>
              <a:t>PPww</a:t>
            </a:r>
            <a:r>
              <a:rPr lang="en-US" sz="2800" dirty="0" smtClean="0">
                <a:latin typeface="Tahoma" pitchFamily="34" charset="0"/>
              </a:rPr>
              <a:t>, 2 </a:t>
            </a:r>
            <a:r>
              <a:rPr lang="en-US" sz="2800" dirty="0" err="1" smtClean="0">
                <a:latin typeface="Tahoma" pitchFamily="34" charset="0"/>
              </a:rPr>
              <a:t>Ppww</a:t>
            </a:r>
            <a:r>
              <a:rPr lang="en-US" sz="2800" dirty="0" smtClean="0">
                <a:latin typeface="Tahoma" pitchFamily="34" charset="0"/>
              </a:rPr>
              <a:t>, 1 </a:t>
            </a:r>
            <a:r>
              <a:rPr lang="en-US" sz="2800" dirty="0" err="1" smtClean="0">
                <a:latin typeface="Tahoma" pitchFamily="34" charset="0"/>
              </a:rPr>
              <a:t>ppWW</a:t>
            </a:r>
            <a:r>
              <a:rPr lang="en-US" sz="2800" dirty="0" smtClean="0">
                <a:latin typeface="Tahoma" pitchFamily="34" charset="0"/>
              </a:rPr>
              <a:t>, 2 </a:t>
            </a:r>
            <a:r>
              <a:rPr lang="en-US" sz="2800" dirty="0" err="1" smtClean="0">
                <a:latin typeface="Tahoma" pitchFamily="34" charset="0"/>
              </a:rPr>
              <a:t>ppWw</a:t>
            </a:r>
            <a:r>
              <a:rPr lang="en-US" sz="2800" dirty="0" smtClean="0">
                <a:latin typeface="Tahoma" pitchFamily="34" charset="0"/>
              </a:rPr>
              <a:t>, and 1 </a:t>
            </a:r>
            <a:r>
              <a:rPr lang="en-US" sz="2800" dirty="0" err="1" smtClean="0">
                <a:latin typeface="Tahoma" pitchFamily="34" charset="0"/>
              </a:rPr>
              <a:t>ppww</a:t>
            </a:r>
            <a:r>
              <a:rPr lang="en-US" sz="2800" dirty="0" smtClean="0">
                <a:latin typeface="Tahoma" pitchFamily="34" charset="0"/>
              </a:rPr>
              <a:t>;</a:t>
            </a:r>
            <a:endParaRPr lang="en-US" sz="4000" u="sng" dirty="0" smtClean="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u="sng" dirty="0" smtClean="0">
                <a:latin typeface="Tahoma" pitchFamily="34" charset="0"/>
              </a:rPr>
              <a:t>Phenotypes</a:t>
            </a:r>
            <a:r>
              <a:rPr lang="en-US" sz="2800" dirty="0" smtClean="0">
                <a:latin typeface="Tahoma" pitchFamily="34" charset="0"/>
              </a:rPr>
              <a:t>  </a:t>
            </a:r>
            <a:endParaRPr lang="en-US" sz="2800" dirty="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Tahoma" pitchFamily="34" charset="0"/>
              </a:rPr>
              <a:t>9 polled, white-faced;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Tahoma" pitchFamily="34" charset="0"/>
              </a:rPr>
              <a:t>3 polled, red-faced;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Tahoma" pitchFamily="34" charset="0"/>
              </a:rPr>
              <a:t>3 horned, white-faced; and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Tahoma" pitchFamily="34" charset="0"/>
              </a:rPr>
              <a:t> 1 horned, red-faced offspring.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0" y="304800"/>
            <a:ext cx="8001000" cy="1216025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algn="l"/>
            <a:r>
              <a:rPr lang="en-US" dirty="0" smtClean="0"/>
              <a:t>Considering multiple traits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0"/>
            <a:ext cx="8001000" cy="1216025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algn="l"/>
            <a:r>
              <a:rPr lang="en-US" dirty="0" smtClean="0"/>
              <a:t>Sex-linked Traits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600200"/>
            <a:ext cx="7696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latin typeface="Tahoma" pitchFamily="34" charset="0"/>
              </a:rPr>
              <a:t>I</a:t>
            </a:r>
            <a:r>
              <a:rPr lang="en-US" sz="2800" dirty="0" smtClean="0">
                <a:solidFill>
                  <a:prstClr val="white"/>
                </a:solidFill>
                <a:latin typeface="Tahoma" pitchFamily="34" charset="0"/>
              </a:rPr>
              <a:t>nvolve </a:t>
            </a:r>
            <a:r>
              <a:rPr lang="en-US" sz="2800" dirty="0">
                <a:solidFill>
                  <a:prstClr val="white"/>
                </a:solidFill>
                <a:latin typeface="Tahoma" pitchFamily="34" charset="0"/>
              </a:rPr>
              <a:t>genes that are carried only on the  </a:t>
            </a:r>
            <a:r>
              <a:rPr lang="en-US" sz="2800" dirty="0" smtClean="0">
                <a:solidFill>
                  <a:prstClr val="white"/>
                </a:solidFill>
                <a:latin typeface="Tahoma" pitchFamily="34" charset="0"/>
              </a:rPr>
              <a:t>X </a:t>
            </a:r>
            <a:r>
              <a:rPr lang="en-US" sz="2800" dirty="0">
                <a:solidFill>
                  <a:prstClr val="white"/>
                </a:solidFill>
                <a:latin typeface="Tahoma" pitchFamily="34" charset="0"/>
              </a:rPr>
              <a:t>or Y </a:t>
            </a:r>
            <a:r>
              <a:rPr lang="en-US" sz="2800" dirty="0" smtClean="0">
                <a:solidFill>
                  <a:prstClr val="white"/>
                </a:solidFill>
                <a:latin typeface="Tahoma" pitchFamily="34" charset="0"/>
              </a:rPr>
              <a:t>chromosomes</a:t>
            </a:r>
          </a:p>
          <a:p>
            <a:pPr marL="749300" lvl="1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 smtClean="0">
                <a:solidFill>
                  <a:prstClr val="white"/>
                </a:solidFill>
                <a:latin typeface="Tahoma" pitchFamily="34" charset="0"/>
              </a:rPr>
              <a:t>These are </a:t>
            </a:r>
            <a:r>
              <a:rPr lang="en-US" sz="2800" dirty="0">
                <a:solidFill>
                  <a:prstClr val="white"/>
                </a:solidFill>
                <a:latin typeface="Tahoma" pitchFamily="34" charset="0"/>
              </a:rPr>
              <a:t>involved in determining the sex of animals.</a:t>
            </a: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latin typeface="Tahoma" pitchFamily="34" charset="0"/>
              </a:rPr>
              <a:t>The female genotype is XX, while the male genotype is XY</a:t>
            </a:r>
            <a:r>
              <a:rPr lang="en-US" sz="2800" dirty="0" smtClean="0">
                <a:solidFill>
                  <a:prstClr val="white"/>
                </a:solidFill>
                <a:latin typeface="Tahoma" pitchFamily="34" charset="0"/>
              </a:rPr>
              <a:t>.</a:t>
            </a: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endParaRPr lang="en-US" sz="2800" dirty="0">
              <a:solidFill>
                <a:prstClr val="white"/>
              </a:solidFill>
              <a:latin typeface="Tahoma" pitchFamily="34" charset="0"/>
            </a:endParaRP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endParaRPr lang="en-US" sz="2800" dirty="0">
              <a:solidFill>
                <a:prstClr val="white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0"/>
            <a:ext cx="8001000" cy="1216025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algn="l"/>
            <a:r>
              <a:rPr lang="en-US" dirty="0" smtClean="0"/>
              <a:t>Sex-linked Traits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1874729"/>
            <a:ext cx="7162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latin typeface="Tahoma" pitchFamily="34" charset="0"/>
              </a:rPr>
              <a:t>The X chromosome is larger and longer than the Y chromosome, which means a portion of the X chromosome does not pair with genes on the Y chromosome</a:t>
            </a:r>
            <a:r>
              <a:rPr lang="en-US" sz="2800" dirty="0" smtClean="0">
                <a:solidFill>
                  <a:prstClr val="white"/>
                </a:solidFill>
                <a:latin typeface="Tahoma" pitchFamily="34" charset="0"/>
              </a:rPr>
              <a:t>.</a:t>
            </a: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 smtClean="0">
                <a:solidFill>
                  <a:prstClr val="white"/>
                </a:solidFill>
                <a:latin typeface="Tahoma" pitchFamily="34" charset="0"/>
                <a:hlinkClick r:id="rId3"/>
              </a:rPr>
              <a:t>Sex-linked Trait Video</a:t>
            </a:r>
            <a:endParaRPr lang="en-US" sz="2800" dirty="0">
              <a:solidFill>
                <a:prstClr val="white"/>
              </a:solidFill>
              <a:latin typeface="Tahoma" pitchFamily="34" charset="0"/>
            </a:endParaRP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endParaRPr lang="en-US" sz="2800" dirty="0">
              <a:solidFill>
                <a:prstClr val="white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0"/>
            <a:ext cx="8001000" cy="1216025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algn="l"/>
            <a:r>
              <a:rPr lang="en-US" dirty="0" smtClean="0"/>
              <a:t>Sex-linked Traits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1600200"/>
            <a:ext cx="7543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The </a:t>
            </a: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sex of an animal may determine whether a gene is dominant or recessive (Ex. </a:t>
            </a:r>
            <a:r>
              <a:rPr lang="en-US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Scurs</a:t>
            </a: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in polled European cattle</a:t>
            </a:r>
            <a:r>
              <a:rPr lang="en-US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).</a:t>
            </a:r>
          </a:p>
          <a:p>
            <a:pPr marL="749300" lvl="1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Sex-linked traits in females are recessive and covered by dominant genes</a:t>
            </a:r>
            <a:r>
              <a:rPr 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.</a:t>
            </a:r>
          </a:p>
          <a:p>
            <a:pPr marL="749300" lvl="1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A </a:t>
            </a:r>
            <a:r>
              <a:rPr 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certain portion of the Y chromosome does not link with the X chromosome</a:t>
            </a:r>
            <a:r>
              <a:rPr 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.</a:t>
            </a:r>
          </a:p>
          <a:p>
            <a:pPr marL="749300" lvl="1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The traits on this portion of the Y chromosome are transmitted only from fathers to sons.</a:t>
            </a: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endParaRPr lang="en-US" sz="28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endParaRPr lang="en-US" sz="2800" dirty="0">
              <a:solidFill>
                <a:prstClr val="white"/>
              </a:solidFill>
              <a:latin typeface="Rockwell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0"/>
            <a:ext cx="8001000" cy="1216025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algn="l"/>
            <a:r>
              <a:rPr lang="en-US" dirty="0" smtClean="0"/>
              <a:t>Sex-linked Traits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600200"/>
            <a:ext cx="73914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The expression of certain genes, which are carried on the regular body chromosomes of animals, is also affected by the sex of the animal</a:t>
            </a:r>
            <a:r>
              <a:rPr lang="en-US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.</a:t>
            </a: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In poultry, the male has the genotype XX, while the female has the genotype </a:t>
            </a:r>
            <a:r>
              <a:rPr lang="en-US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Xw</a:t>
            </a: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.</a:t>
            </a: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An example of a sex-linked trait in poultry is the barring of Barred Plymouth Rock chickens.</a:t>
            </a:r>
          </a:p>
          <a:p>
            <a:pPr marL="29210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endParaRPr 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Barredrocks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133600"/>
            <a:ext cx="4800600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800600" y="6553200"/>
            <a:ext cx="25908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800">
                <a:solidFill>
                  <a:srgbClr val="EAEAEA"/>
                </a:solidFill>
                <a:latin typeface="Tahoma" pitchFamily="34" charset="0"/>
              </a:rPr>
              <a:t>Photo courtesy of Wikipedia.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304800"/>
            <a:ext cx="8001000" cy="1216025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algn="l"/>
            <a:r>
              <a:rPr lang="en-US" dirty="0" smtClean="0"/>
              <a:t>Sex-linked Traits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752600"/>
            <a:ext cx="373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latin typeface="Tahoma" pitchFamily="34" charset="0"/>
              </a:rPr>
              <a:t>If barred hens are mated to non-barred males, all of the barred chicks from this cross are males, and the non-barred chicks are females.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001000" cy="1216025"/>
          </a:xfrm>
        </p:spPr>
        <p:txBody>
          <a:bodyPr/>
          <a:lstStyle/>
          <a:p>
            <a:pPr algn="l" eaLnBrk="1" hangingPunct="1"/>
            <a:r>
              <a:rPr lang="en-US" dirty="0" smtClean="0"/>
              <a:t>Sex-Linked Inheritance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755775"/>
            <a:ext cx="7772400" cy="4241800"/>
          </a:xfrm>
        </p:spPr>
        <p:txBody>
          <a:bodyPr/>
          <a:lstStyle/>
          <a:p>
            <a:pPr marL="273050" indent="-273050" eaLnBrk="1" hangingPunct="1"/>
            <a:r>
              <a:rPr lang="en-US" sz="2800" dirty="0" smtClean="0"/>
              <a:t>Ex- Tortoise shell color in cats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800" dirty="0" smtClean="0"/>
              <a:t>      - mixture of color that appears in patches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800" dirty="0" smtClean="0"/>
              <a:t>         * orange, white, black, gray, tabby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800" dirty="0" smtClean="0"/>
              <a:t>         * much white called calico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800" dirty="0" smtClean="0"/>
              <a:t>     -  always female (almost)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800" dirty="0" smtClean="0"/>
              <a:t>     -  Locus for orange color occurs on the X chromosome 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495800"/>
            <a:ext cx="3124200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2" t="16961" r="11919" b="11596"/>
          <a:stretch/>
        </p:blipFill>
        <p:spPr bwMode="auto">
          <a:xfrm>
            <a:off x="228599" y="4876800"/>
            <a:ext cx="2099828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001000" cy="1216025"/>
          </a:xfrm>
        </p:spPr>
        <p:txBody>
          <a:bodyPr/>
          <a:lstStyle/>
          <a:p>
            <a:pPr algn="l" eaLnBrk="1" hangingPunct="1"/>
            <a:r>
              <a:rPr lang="en-US" dirty="0" smtClean="0"/>
              <a:t>Sex-Linked Inheritance</a:t>
            </a:r>
          </a:p>
        </p:txBody>
      </p:sp>
      <p:graphicFrame>
        <p:nvGraphicFramePr>
          <p:cNvPr id="28692" name="Group 20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435806730"/>
              </p:ext>
            </p:extLst>
          </p:nvPr>
        </p:nvGraphicFramePr>
        <p:xfrm>
          <a:off x="457200" y="1752600"/>
          <a:ext cx="7972425" cy="1646236"/>
        </p:xfrm>
        <a:graphic>
          <a:graphicData uri="http://schemas.openxmlformats.org/drawingml/2006/table">
            <a:tbl>
              <a:tblPr/>
              <a:tblGrid>
                <a:gridCol w="3986212"/>
                <a:gridCol w="3986213"/>
              </a:tblGrid>
              <a:tr h="411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itchFamily="34" charset="0"/>
                        </a:rPr>
                        <a:t>Females  OO </a:t>
                      </a:r>
                    </a:p>
                  </a:txBody>
                  <a:tcPr marL="94492" marR="94492"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itchFamily="34" charset="0"/>
                        </a:rPr>
                        <a:t>Males  Oo</a:t>
                      </a:r>
                    </a:p>
                  </a:txBody>
                  <a:tcPr marL="94492" marR="94492"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1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</a:rPr>
                        <a:t>OO = Orange</a:t>
                      </a:r>
                    </a:p>
                  </a:txBody>
                  <a:tcPr marL="94492" marR="94492"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</a:rPr>
                        <a:t>O = Orange</a:t>
                      </a:r>
                    </a:p>
                  </a:txBody>
                  <a:tcPr marL="94492" marR="94492"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411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</a:rPr>
                        <a:t>Oo = Tortoiseshell</a:t>
                      </a:r>
                    </a:p>
                  </a:txBody>
                  <a:tcPr marL="94492" marR="94492"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</a:rPr>
                        <a:t>o = non-orange</a:t>
                      </a:r>
                    </a:p>
                  </a:txBody>
                  <a:tcPr marL="94492" marR="94492"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411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</a:rPr>
                        <a:t>Oo = non- orange</a:t>
                      </a:r>
                    </a:p>
                  </a:txBody>
                  <a:tcPr marL="94492" marR="94492"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4492" marR="94492"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001000" cy="1216025"/>
          </a:xfrm>
        </p:spPr>
        <p:txBody>
          <a:bodyPr/>
          <a:lstStyle/>
          <a:p>
            <a:pPr algn="l" eaLnBrk="1" hangingPunct="1"/>
            <a:r>
              <a:rPr lang="en-US" dirty="0" smtClean="0"/>
              <a:t>Sex- Influence Inheritance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755775"/>
            <a:ext cx="8001000" cy="4241800"/>
          </a:xfrm>
        </p:spPr>
        <p:txBody>
          <a:bodyPr/>
          <a:lstStyle/>
          <a:p>
            <a:pPr marL="273050" indent="-273050" eaLnBrk="1" hangingPunct="1"/>
            <a:r>
              <a:rPr lang="en-US" sz="2400" dirty="0" smtClean="0"/>
              <a:t>Modes of gene expression differ between males and females</a:t>
            </a:r>
          </a:p>
          <a:p>
            <a:pPr marL="273050" indent="-273050" eaLnBrk="1" hangingPunct="1"/>
            <a:r>
              <a:rPr lang="en-US" sz="2400" dirty="0" smtClean="0"/>
              <a:t>An allele may be expressed as a dominant in one sex and a recessive in the other</a:t>
            </a:r>
          </a:p>
          <a:p>
            <a:pPr marL="273050" indent="-273050" eaLnBrk="1" hangingPunct="1"/>
            <a:r>
              <a:rPr lang="en-US" sz="2400" dirty="0" err="1" smtClean="0"/>
              <a:t>Scurs</a:t>
            </a:r>
            <a:r>
              <a:rPr lang="en-US" sz="2400" dirty="0" smtClean="0"/>
              <a:t> for cattle is a sex-influenced inheritance </a:t>
            </a:r>
          </a:p>
          <a:p>
            <a:pPr marL="273050" indent="-273050" eaLnBrk="1" hangingPunct="1"/>
            <a:r>
              <a:rPr lang="en-US" sz="2400" dirty="0" smtClean="0"/>
              <a:t>The allele for </a:t>
            </a:r>
            <a:r>
              <a:rPr lang="en-US" sz="2400" dirty="0" err="1" smtClean="0"/>
              <a:t>scurs</a:t>
            </a:r>
            <a:r>
              <a:rPr lang="en-US" sz="2400" dirty="0" smtClean="0"/>
              <a:t> is dominant in males and recessive in females</a:t>
            </a:r>
          </a:p>
          <a:p>
            <a:pPr marL="273050" indent="-273050" eaLnBrk="1" hangingPunct="1"/>
            <a:r>
              <a:rPr lang="en-US" sz="2400" dirty="0" smtClean="0"/>
              <a:t>A male with one copy will have </a:t>
            </a:r>
            <a:r>
              <a:rPr lang="en-US" sz="2400" dirty="0" err="1" smtClean="0"/>
              <a:t>scurs</a:t>
            </a:r>
            <a:r>
              <a:rPr lang="en-US" sz="2400" dirty="0" smtClean="0"/>
              <a:t>, but a female must have 2 copies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76600"/>
            <a:ext cx="3429877" cy="301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789574"/>
              </p:ext>
            </p:extLst>
          </p:nvPr>
        </p:nvGraphicFramePr>
        <p:xfrm>
          <a:off x="458787" y="533400"/>
          <a:ext cx="4875213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Worksheet" r:id="rId5" imgW="1838325" imgH="1724025" progId="">
                  <p:embed/>
                </p:oleObj>
              </mc:Choice>
              <mc:Fallback>
                <p:oleObj name="Worksheet" r:id="rId5" imgW="1838325" imgH="172402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" y="533400"/>
                        <a:ext cx="4875213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512511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dirty="0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239000" cy="34747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Discuss genetic inheritance.</a:t>
            </a:r>
          </a:p>
          <a:p>
            <a:pPr lvl="0"/>
            <a:r>
              <a:rPr lang="en-US" dirty="0"/>
              <a:t>Investigate principles of inheritance.</a:t>
            </a:r>
          </a:p>
          <a:p>
            <a:pPr lvl="0"/>
            <a:r>
              <a:rPr lang="en-US" dirty="0"/>
              <a:t>Demonstrate how inheritance plays a role in sex-linked genes</a:t>
            </a:r>
          </a:p>
          <a:p>
            <a:pPr lvl="0"/>
            <a:r>
              <a:rPr lang="en-US" dirty="0"/>
              <a:t>Explain the difference between sex- linked, limited, and influenced inheritance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dirty="0" smtClean="0">
                <a:hlinkClick r:id="rId2"/>
              </a:rPr>
              <a:t>Genetic </a:t>
            </a:r>
            <a:r>
              <a:rPr lang="en-US" dirty="0" smtClean="0">
                <a:hlinkClick r:id="rId2"/>
              </a:rPr>
              <a:t>Inheritance Video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001000" cy="1216025"/>
          </a:xfrm>
        </p:spPr>
        <p:txBody>
          <a:bodyPr/>
          <a:lstStyle/>
          <a:p>
            <a:pPr algn="l" eaLnBrk="1" hangingPunct="1"/>
            <a:r>
              <a:rPr lang="en-US" dirty="0" smtClean="0"/>
              <a:t>Sex-Limited Inheritance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3400" y="1755775"/>
            <a:ext cx="7696200" cy="4241800"/>
          </a:xfrm>
        </p:spPr>
        <p:txBody>
          <a:bodyPr/>
          <a:lstStyle/>
          <a:p>
            <a:pPr marL="273050" indent="-273050" eaLnBrk="1" hangingPunct="1"/>
            <a:r>
              <a:rPr lang="en-US" sz="2800" dirty="0" smtClean="0"/>
              <a:t>Phenotypic expression is limited to one sex</a:t>
            </a:r>
          </a:p>
          <a:p>
            <a:pPr marL="273050" indent="-273050" eaLnBrk="1" hangingPunct="1"/>
            <a:r>
              <a:rPr lang="en-US" sz="2800" dirty="0" smtClean="0"/>
              <a:t>Ex. Milk production, and scrotal circumference</a:t>
            </a:r>
          </a:p>
          <a:p>
            <a:pPr marL="273050" indent="-273050" eaLnBrk="1" hangingPunct="1"/>
            <a:r>
              <a:rPr lang="en-US" sz="2800" dirty="0" smtClean="0"/>
              <a:t>These genes are not necessarily on the sex chromosomes but are only expressed in the male or female</a:t>
            </a:r>
          </a:p>
          <a:p>
            <a:pPr marL="273050" indent="-273050" eaLnBrk="1" hangingPunct="1"/>
            <a:r>
              <a:rPr lang="en-US" sz="2800" dirty="0" smtClean="0"/>
              <a:t>Thought to be hormonally conditioned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Discuss genetic inheritance.</a:t>
            </a:r>
          </a:p>
          <a:p>
            <a:pPr lvl="0"/>
            <a:r>
              <a:rPr lang="en-US" dirty="0"/>
              <a:t>Investigate principles of inheritance.</a:t>
            </a:r>
          </a:p>
          <a:p>
            <a:pPr lvl="0"/>
            <a:r>
              <a:rPr lang="en-US" dirty="0"/>
              <a:t>Demonstrate how inheritance plays a role in sex-linked genes</a:t>
            </a:r>
          </a:p>
          <a:p>
            <a:pPr lvl="0"/>
            <a:r>
              <a:rPr lang="en-US" dirty="0"/>
              <a:t>Explain the difference between sex- linked, limited, and influenced inheritance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522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001000" cy="1216025"/>
          </a:xfrm>
        </p:spPr>
        <p:txBody>
          <a:bodyPr/>
          <a:lstStyle/>
          <a:p>
            <a:pPr marL="0" indent="0" algn="l" eaLnBrk="1" hangingPunct="1">
              <a:buNone/>
            </a:pPr>
            <a:r>
              <a:rPr lang="en-US" dirty="0" smtClean="0"/>
              <a:t>Randomness of Inheritance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871538" y="1755775"/>
            <a:ext cx="8272462" cy="4187825"/>
          </a:xfrm>
        </p:spPr>
        <p:txBody>
          <a:bodyPr>
            <a:normAutofit/>
          </a:bodyPr>
          <a:lstStyle/>
          <a:p>
            <a:pPr marL="273050" indent="-273050" eaLnBrk="1" hangingPunct="1"/>
            <a:r>
              <a:rPr lang="en-US" sz="2800" dirty="0" smtClean="0"/>
              <a:t>Genetics are random in nature</a:t>
            </a:r>
          </a:p>
          <a:p>
            <a:pPr marL="273050" indent="-273050" eaLnBrk="1" hangingPunct="1"/>
            <a:r>
              <a:rPr lang="en-US" sz="2800" dirty="0" smtClean="0"/>
              <a:t>Prior to Mendel’s findings </a:t>
            </a:r>
          </a:p>
          <a:p>
            <a:pPr marL="621030" lvl="1" indent="-273050"/>
            <a:r>
              <a:rPr lang="en-US" sz="2200" dirty="0"/>
              <a:t>M</a:t>
            </a:r>
            <a:r>
              <a:rPr lang="en-US" sz="2200" dirty="0" smtClean="0"/>
              <a:t>ost widely accepted thought involved a blending theory</a:t>
            </a:r>
          </a:p>
          <a:p>
            <a:pPr marL="621030" lvl="1" indent="-273050"/>
            <a:r>
              <a:rPr lang="en-US" sz="2200" dirty="0" smtClean="0"/>
              <a:t>If blending theory is true, we would all look the same today </a:t>
            </a:r>
          </a:p>
          <a:p>
            <a:pPr marL="621030" lvl="1" indent="-273050"/>
            <a:r>
              <a:rPr lang="en-US" sz="2200" dirty="0" smtClean="0"/>
              <a:t>No way to predict the combination of genes in a gamete</a:t>
            </a:r>
          </a:p>
          <a:p>
            <a:pPr marL="273050" indent="-273050" eaLnBrk="1" hangingPunct="1"/>
            <a:r>
              <a:rPr lang="en-US" sz="2800" dirty="0" smtClean="0"/>
              <a:t>Randomness of inheritance is </a:t>
            </a:r>
          </a:p>
          <a:p>
            <a:pPr marL="621030" lvl="1" indent="-273050"/>
            <a:r>
              <a:rPr lang="en-US" sz="2200" dirty="0" smtClean="0"/>
              <a:t>critical from an evolutionary standpoint </a:t>
            </a:r>
            <a:endParaRPr lang="en-US" sz="2200" dirty="0"/>
          </a:p>
          <a:p>
            <a:pPr marL="621030" lvl="1" indent="-273050"/>
            <a:r>
              <a:rPr lang="en-US" sz="2200" dirty="0" smtClean="0"/>
              <a:t>important to the success of artificial selection </a:t>
            </a:r>
          </a:p>
          <a:p>
            <a:pPr marL="273050" indent="-273050" eaLnBrk="1" hangingPunct="1"/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pPr algn="l" eaLnBrk="1" hangingPunct="1"/>
            <a:r>
              <a:rPr lang="en-US" dirty="0" smtClean="0"/>
              <a:t>Inheritance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762000" y="1755775"/>
            <a:ext cx="7543800" cy="4240213"/>
          </a:xfrm>
        </p:spPr>
        <p:txBody>
          <a:bodyPr>
            <a:normAutofit/>
          </a:bodyPr>
          <a:lstStyle/>
          <a:p>
            <a:pPr marL="273050" indent="-273050" eaLnBrk="1" hangingPunct="1"/>
            <a:r>
              <a:rPr lang="en-US" sz="2800" dirty="0" smtClean="0"/>
              <a:t>For a number of traits, gene expression differs in males and females</a:t>
            </a:r>
          </a:p>
          <a:p>
            <a:pPr marL="273050" indent="-273050" eaLnBrk="1" hangingPunct="1"/>
            <a:r>
              <a:rPr lang="en-US" sz="2800" dirty="0" smtClean="0"/>
              <a:t>The causes fall under 3 categories:</a:t>
            </a:r>
          </a:p>
          <a:p>
            <a:pPr marL="273050" indent="-273050" eaLnBrk="1" hangingPunct="1">
              <a:buFont typeface="Wingdings 2" pitchFamily="18" charset="2"/>
              <a:buAutoNum type="arabicParenR"/>
            </a:pPr>
            <a:r>
              <a:rPr lang="en-US" sz="2800" dirty="0" smtClean="0"/>
              <a:t>Sex-Linked</a:t>
            </a:r>
          </a:p>
          <a:p>
            <a:pPr marL="273050" indent="-273050" eaLnBrk="1" hangingPunct="1">
              <a:buFont typeface="Wingdings 2" pitchFamily="18" charset="2"/>
              <a:buAutoNum type="arabicParenR"/>
            </a:pPr>
            <a:r>
              <a:rPr lang="en-US" sz="2800" dirty="0" smtClean="0"/>
              <a:t>Sex-Limited</a:t>
            </a:r>
          </a:p>
          <a:p>
            <a:pPr marL="273050" indent="-273050" eaLnBrk="1" hangingPunct="1">
              <a:buFont typeface="Wingdings 2" pitchFamily="18" charset="2"/>
              <a:buAutoNum type="arabicParenR"/>
            </a:pPr>
            <a:r>
              <a:rPr lang="en-US" sz="2800" dirty="0" smtClean="0"/>
              <a:t>Sex-Influenced</a:t>
            </a:r>
          </a:p>
          <a:p>
            <a:pPr marL="273050" indent="-273050" eaLnBrk="1" hangingPunct="1">
              <a:buFont typeface="Wingdings 2" pitchFamily="18" charset="2"/>
              <a:buAutoNum type="arabicParenR"/>
            </a:pPr>
            <a:endParaRPr lang="en-US" sz="2800" dirty="0"/>
          </a:p>
          <a:p>
            <a:pPr marL="0" indent="0" eaLnBrk="1" hangingPunct="1">
              <a:buNone/>
            </a:pPr>
            <a:endParaRPr lang="en-US" sz="2800" dirty="0" smtClean="0"/>
          </a:p>
          <a:p>
            <a:pPr marL="273050" indent="-273050" eaLnBrk="1" hangingPunct="1">
              <a:buFont typeface="Wingdings 2" pitchFamily="18" charset="2"/>
              <a:buAutoNum type="arabicParenR"/>
            </a:pPr>
            <a:endParaRPr lang="en-US" sz="2800" dirty="0"/>
          </a:p>
          <a:p>
            <a:pPr marL="0" indent="0" eaLnBrk="1" hangingPunct="1"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09600" y="304799"/>
            <a:ext cx="8001000" cy="1216025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algn="l"/>
            <a:r>
              <a:rPr lang="en-US" dirty="0" smtClean="0"/>
              <a:t>Considering multiple traits</a:t>
            </a:r>
          </a:p>
        </p:txBody>
      </p:sp>
      <p:sp>
        <p:nvSpPr>
          <p:cNvPr id="2" name="Rectangle 1"/>
          <p:cNvSpPr/>
          <p:nvPr/>
        </p:nvSpPr>
        <p:spPr>
          <a:xfrm>
            <a:off x="1143000" y="1905000"/>
            <a:ext cx="7239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latin typeface="Rockwell"/>
              </a:rPr>
              <a:t>T</a:t>
            </a:r>
            <a:r>
              <a:rPr lang="en-US" sz="2800" dirty="0" smtClean="0">
                <a:solidFill>
                  <a:prstClr val="white"/>
                </a:solidFill>
                <a:latin typeface="Rockwell"/>
              </a:rPr>
              <a:t>here </a:t>
            </a:r>
            <a:r>
              <a:rPr lang="en-US" sz="2800" dirty="0">
                <a:solidFill>
                  <a:prstClr val="white"/>
                </a:solidFill>
                <a:latin typeface="Rockwell"/>
              </a:rPr>
              <a:t>are multiple traits that need to be considered when mating </a:t>
            </a:r>
            <a:r>
              <a:rPr lang="en-US" sz="2800" dirty="0" smtClean="0">
                <a:solidFill>
                  <a:prstClr val="white"/>
                </a:solidFill>
                <a:latin typeface="Rockwell"/>
              </a:rPr>
              <a:t>animals.</a:t>
            </a:r>
          </a:p>
          <a:p>
            <a:pPr marL="749300" lvl="1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400" dirty="0" smtClean="0">
                <a:solidFill>
                  <a:prstClr val="white"/>
                </a:solidFill>
                <a:latin typeface="Rockwell"/>
              </a:rPr>
              <a:t>consider </a:t>
            </a:r>
            <a:r>
              <a:rPr lang="en-US" sz="2400" dirty="0">
                <a:solidFill>
                  <a:prstClr val="white"/>
                </a:solidFill>
                <a:latin typeface="Rockwell"/>
              </a:rPr>
              <a:t>that cattle can be horned or polled and white-faced or red-faced</a:t>
            </a:r>
            <a:r>
              <a:rPr lang="en-US" sz="2400" dirty="0" smtClean="0">
                <a:solidFill>
                  <a:prstClr val="white"/>
                </a:solidFill>
                <a:latin typeface="Rockwell"/>
              </a:rPr>
              <a:t>.</a:t>
            </a:r>
          </a:p>
          <a:p>
            <a:pPr marL="29210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 smtClean="0">
                <a:solidFill>
                  <a:prstClr val="white"/>
                </a:solidFill>
                <a:latin typeface="Rockwell"/>
              </a:rPr>
              <a:t>Polled and white-faced are dominant</a:t>
            </a:r>
            <a:endParaRPr lang="en-US" sz="2800" dirty="0">
              <a:solidFill>
                <a:prstClr val="white"/>
              </a:solidFill>
              <a:latin typeface="Rockwell"/>
            </a:endParaRP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latin typeface="Rockwell"/>
              </a:rPr>
              <a:t>H</a:t>
            </a:r>
            <a:r>
              <a:rPr lang="en-US" sz="2800" dirty="0" smtClean="0">
                <a:solidFill>
                  <a:prstClr val="white"/>
                </a:solidFill>
                <a:latin typeface="Rockwell"/>
              </a:rPr>
              <a:t>orns </a:t>
            </a:r>
            <a:r>
              <a:rPr lang="en-US" sz="2800" dirty="0">
                <a:solidFill>
                  <a:prstClr val="white"/>
                </a:solidFill>
                <a:latin typeface="Rockwell"/>
              </a:rPr>
              <a:t>and red-faced coloring are </a:t>
            </a:r>
            <a:r>
              <a:rPr lang="en-US" sz="2800" dirty="0" smtClean="0">
                <a:solidFill>
                  <a:prstClr val="white"/>
                </a:solidFill>
                <a:latin typeface="Rockwell"/>
              </a:rPr>
              <a:t>recessive.</a:t>
            </a:r>
          </a:p>
          <a:p>
            <a:pPr marL="292100" lvl="0" indent="-292100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endParaRPr lang="en-US" sz="2800" dirty="0">
              <a:solidFill>
                <a:prstClr val="white"/>
              </a:solidFill>
              <a:latin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38200" y="1905000"/>
            <a:ext cx="76962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Rockwell" pitchFamily="18" charset="0"/>
              </a:rPr>
              <a:t>What are the genotypic and phenotypic ratios if </a:t>
            </a:r>
            <a:r>
              <a:rPr lang="en-US" sz="2800" dirty="0">
                <a:latin typeface="Rockwell" pitchFamily="18" charset="0"/>
              </a:rPr>
              <a:t>two individuals with two pairs of heterozygous genes (each affecting a different trait) are </a:t>
            </a:r>
            <a:r>
              <a:rPr lang="en-US" sz="2800" dirty="0" smtClean="0">
                <a:latin typeface="Rockwell" pitchFamily="18" charset="0"/>
              </a:rPr>
              <a:t>mated?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Rockwell" pitchFamily="18" charset="0"/>
              </a:rPr>
              <a:t>Set up your punnett square</a:t>
            </a:r>
            <a:endParaRPr lang="en-US" sz="2800" dirty="0">
              <a:latin typeface="Rockwell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04800"/>
            <a:ext cx="8001000" cy="1216025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algn="l"/>
            <a:r>
              <a:rPr lang="en-US" dirty="0" smtClean="0"/>
              <a:t>Considering multiple traits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71600" y="1219200"/>
            <a:ext cx="6553200" cy="5287962"/>
            <a:chOff x="1371600" y="655638"/>
            <a:chExt cx="6553200" cy="5287962"/>
          </a:xfrm>
        </p:grpSpPr>
        <p:pic>
          <p:nvPicPr>
            <p:cNvPr id="10243" name="Picture 3" descr="8406_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4"/>
            <a:stretch>
              <a:fillRect/>
            </a:stretch>
          </p:blipFill>
          <p:spPr bwMode="auto">
            <a:xfrm>
              <a:off x="1371600" y="655638"/>
              <a:ext cx="6553200" cy="528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514600" y="1828800"/>
              <a:ext cx="5334000" cy="381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638300" y="4572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Rockwell" pitchFamily="18" charset="0"/>
              </a:rPr>
              <a:t>Should look like this</a:t>
            </a:r>
            <a:endParaRPr lang="en-US" sz="2800" dirty="0"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1200" y="533400"/>
            <a:ext cx="8204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72A376"/>
              </a:buClr>
              <a:buSzPct val="70000"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Now take time to fill in your punnett </a:t>
            </a:r>
            <a:r>
              <a:rPr lang="en-US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square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72A376"/>
              </a:buClr>
              <a:buSzPct val="70000"/>
            </a:pPr>
            <a:endParaRPr 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549063"/>
            <a:ext cx="586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lvl="0" indent="-2921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What are the genotypic ratios</a:t>
            </a:r>
            <a:r>
              <a:rPr lang="en-US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?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72A376"/>
              </a:buClr>
              <a:buSzPct val="70000"/>
            </a:pPr>
            <a:endParaRPr 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marL="292100" lvl="0" indent="-2921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72A376"/>
              </a:buClr>
              <a:buSzPct val="70000"/>
              <a:buFont typeface="Wingdings 2"/>
              <a:buChar char=""/>
            </a:pP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What are the phenotypic ratios?</a:t>
            </a:r>
          </a:p>
        </p:txBody>
      </p:sp>
    </p:spTree>
    <p:extLst>
      <p:ext uri="{BB962C8B-B14F-4D97-AF65-F5344CB8AC3E}">
        <p14:creationId xmlns:p14="http://schemas.microsoft.com/office/powerpoint/2010/main" val="3554681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87400"/>
            <a:ext cx="6553200" cy="528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713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300</TotalTime>
  <Words>754</Words>
  <Application>Microsoft Office PowerPoint</Application>
  <PresentationFormat>On-screen Show (4:3)</PresentationFormat>
  <Paragraphs>105</Paragraphs>
  <Slides>21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Foundry</vt:lpstr>
      <vt:lpstr>Worksheet</vt:lpstr>
      <vt:lpstr>Inheritance</vt:lpstr>
      <vt:lpstr>Objectives</vt:lpstr>
      <vt:lpstr>Randomness of Inheritance</vt:lpstr>
      <vt:lpstr>Inheritance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Sex-Linked Inheritance</vt:lpstr>
      <vt:lpstr>Sex-Linked Inheritance</vt:lpstr>
      <vt:lpstr>Sex- Influence Inheritance</vt:lpstr>
      <vt:lpstr>PowerPoint Presentation</vt:lpstr>
      <vt:lpstr>Sex-Limited Inheritance</vt:lpstr>
      <vt:lpstr>Objectives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Inheritance</dc:title>
  <dc:creator>Hawley, Jessica</dc:creator>
  <cp:lastModifiedBy>Hawley, Jessica</cp:lastModifiedBy>
  <cp:revision>2</cp:revision>
  <dcterms:created xsi:type="dcterms:W3CDTF">2013-02-19T15:52:56Z</dcterms:created>
  <dcterms:modified xsi:type="dcterms:W3CDTF">2013-02-26T20:32:43Z</dcterms:modified>
</cp:coreProperties>
</file>