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0F1E-8AE8-4014-9DF3-47E59E80581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84AB7-402E-4C26-971F-135BC18040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0F1E-8AE8-4014-9DF3-47E59E80581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AB7-402E-4C26-971F-135BC1804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0F1E-8AE8-4014-9DF3-47E59E80581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AB7-402E-4C26-971F-135BC1804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0F1E-8AE8-4014-9DF3-47E59E80581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AB7-402E-4C26-971F-135BC1804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0F1E-8AE8-4014-9DF3-47E59E80581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AB7-402E-4C26-971F-135BC1804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0F1E-8AE8-4014-9DF3-47E59E80581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AB7-402E-4C26-971F-135BC18040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0F1E-8AE8-4014-9DF3-47E59E80581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AB7-402E-4C26-971F-135BC18040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0F1E-8AE8-4014-9DF3-47E59E80581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AB7-402E-4C26-971F-135BC1804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0F1E-8AE8-4014-9DF3-47E59E80581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AB7-402E-4C26-971F-135BC1804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0F1E-8AE8-4014-9DF3-47E59E80581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AB7-402E-4C26-971F-135BC1804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0F1E-8AE8-4014-9DF3-47E59E80581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AB7-402E-4C26-971F-135BC1804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150F1E-8AE8-4014-9DF3-47E59E80581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8E84AB7-402E-4C26-971F-135BC1804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Hormonal Regulation of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6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Two types: testicular and adrenal</a:t>
            </a:r>
          </a:p>
          <a:p>
            <a:r>
              <a:rPr lang="en-US" sz="3200" dirty="0"/>
              <a:t>Testicular hormones are testosterone and </a:t>
            </a:r>
            <a:r>
              <a:rPr lang="en-US" sz="3200" dirty="0" err="1"/>
              <a:t>androstenone</a:t>
            </a:r>
            <a:endParaRPr lang="en-US" sz="3200" dirty="0"/>
          </a:p>
          <a:p>
            <a:r>
              <a:rPr lang="en-US" sz="3200" dirty="0"/>
              <a:t>Testosterone is produced in the </a:t>
            </a:r>
            <a:r>
              <a:rPr lang="en-US" sz="3200" dirty="0" err="1"/>
              <a:t>Leydig</a:t>
            </a:r>
            <a:r>
              <a:rPr lang="en-US" sz="3200" dirty="0"/>
              <a:t> cells of the testes.  </a:t>
            </a:r>
          </a:p>
          <a:p>
            <a:r>
              <a:rPr lang="en-US" sz="3200" dirty="0" err="1"/>
              <a:t>Androstenone</a:t>
            </a:r>
            <a:r>
              <a:rPr lang="en-US" sz="3200" dirty="0"/>
              <a:t> is a pheromone</a:t>
            </a:r>
          </a:p>
          <a:p>
            <a:pPr lvl="1"/>
            <a:r>
              <a:rPr lang="en-US" sz="2000" dirty="0"/>
              <a:t>Known to contribute to the boar taint odor in pork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3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/>
          </a:bodyPr>
          <a:lstStyle/>
          <a:p>
            <a:r>
              <a:rPr lang="en-US" sz="3200" dirty="0" err="1"/>
              <a:t>Androstenone</a:t>
            </a:r>
            <a:r>
              <a:rPr lang="en-US" sz="3200" dirty="0"/>
              <a:t>  is stored in the salivary gland and accumulates in fat depots</a:t>
            </a:r>
          </a:p>
          <a:p>
            <a:r>
              <a:rPr lang="en-US" sz="3200" dirty="0" smtClean="0"/>
              <a:t>Growth </a:t>
            </a:r>
            <a:r>
              <a:rPr lang="en-US" sz="3200" dirty="0"/>
              <a:t>effects are seen by the influence of testosterone of bone and muscle.  </a:t>
            </a:r>
            <a:endParaRPr lang="en-US" sz="3200" dirty="0" smtClean="0"/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is seen by the increasing deposition of bone salts.  Thus, increased bone mass is seen more in males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0"/>
            <a:ext cx="2209800" cy="213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21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Muscle development is seen through androgen secretions in three ways</a:t>
            </a:r>
          </a:p>
          <a:p>
            <a:pPr lvl="1"/>
            <a:r>
              <a:rPr lang="en-US" sz="2200" dirty="0"/>
              <a:t>In utero, declines after birth, and increases at puberty</a:t>
            </a:r>
          </a:p>
          <a:p>
            <a:pPr lvl="1"/>
            <a:r>
              <a:rPr lang="en-US" sz="2200" dirty="0"/>
              <a:t>Prenatal androgens affects </a:t>
            </a:r>
            <a:r>
              <a:rPr lang="en-US" sz="2200" dirty="0" err="1"/>
              <a:t>myogenesis</a:t>
            </a:r>
            <a:endParaRPr lang="en-US" sz="2200" dirty="0"/>
          </a:p>
          <a:p>
            <a:pPr lvl="1"/>
            <a:r>
              <a:rPr lang="en-US" sz="2200" dirty="0"/>
              <a:t>Castrated males have lower circulating GH than intact males</a:t>
            </a:r>
          </a:p>
          <a:p>
            <a:pPr lvl="1"/>
            <a:r>
              <a:rPr lang="en-US" sz="2200" dirty="0"/>
              <a:t>Androgens increase both protein synthesis and degradation, yet synthesis is </a:t>
            </a:r>
            <a:r>
              <a:rPr lang="en-US" sz="2200" dirty="0" smtClean="0"/>
              <a:t>stimulated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8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Androgens synthesis induces the development of mature male characteristics such as: larger muscles in the forequarter, neck and crest region.  </a:t>
            </a:r>
          </a:p>
          <a:p>
            <a:r>
              <a:rPr lang="en-US" dirty="0"/>
              <a:t>Castration diverts energy from growth of muscle development to fat deposition</a:t>
            </a:r>
          </a:p>
          <a:p>
            <a:r>
              <a:rPr lang="en-US" dirty="0"/>
              <a:t>Castration helps improve quality by less muscle and more fat development at an earlier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0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General classification for three hormones: </a:t>
            </a:r>
            <a:r>
              <a:rPr lang="en-US" dirty="0" err="1"/>
              <a:t>Estrone</a:t>
            </a:r>
            <a:r>
              <a:rPr lang="en-US" dirty="0"/>
              <a:t>, </a:t>
            </a:r>
            <a:r>
              <a:rPr lang="en-US" dirty="0" err="1"/>
              <a:t>Estriol</a:t>
            </a:r>
            <a:r>
              <a:rPr lang="en-US" dirty="0"/>
              <a:t>, Beta-estradiol</a:t>
            </a:r>
          </a:p>
          <a:p>
            <a:pPr>
              <a:lnSpc>
                <a:spcPct val="90000"/>
              </a:lnSpc>
            </a:pPr>
            <a:r>
              <a:rPr lang="en-US" dirty="0"/>
              <a:t>Responsible for: growth, maturation of repro tract, female behavior, mammary development</a:t>
            </a:r>
          </a:p>
          <a:p>
            <a:pPr>
              <a:lnSpc>
                <a:spcPct val="90000"/>
              </a:lnSpc>
            </a:pPr>
            <a:r>
              <a:rPr lang="en-US" dirty="0"/>
              <a:t>Impact: bone, fat, and muscle tissue growth</a:t>
            </a:r>
          </a:p>
          <a:p>
            <a:pPr>
              <a:lnSpc>
                <a:spcPct val="90000"/>
              </a:lnSpc>
            </a:pPr>
            <a:r>
              <a:rPr lang="en-US" dirty="0"/>
              <a:t>Females have shorter skeletons due to: earlier epiphyseal closure that is a result of chondrocyte proliferation and a function of bone 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55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Facilitates fat deposition</a:t>
            </a:r>
          </a:p>
          <a:p>
            <a:r>
              <a:rPr lang="en-US" dirty="0"/>
              <a:t>Anabolic for ruminants</a:t>
            </a:r>
          </a:p>
          <a:p>
            <a:r>
              <a:rPr lang="en-US" dirty="0"/>
              <a:t>Effective in castrate males for growth, yet is less effective in non-ruminants</a:t>
            </a:r>
          </a:p>
          <a:p>
            <a:r>
              <a:rPr lang="en-US" dirty="0"/>
              <a:t>Have little effect on intact males</a:t>
            </a:r>
          </a:p>
          <a:p>
            <a:r>
              <a:rPr lang="en-US" dirty="0"/>
              <a:t>In steers, estrogens increases muscle protein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7" t="22869" r="10950" b="21212"/>
          <a:stretch/>
        </p:blipFill>
        <p:spPr bwMode="auto">
          <a:xfrm>
            <a:off x="3200400" y="4800600"/>
            <a:ext cx="2096654" cy="159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705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Progestins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Classified as steroid hormones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Progesterone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member </a:t>
            </a:r>
            <a:r>
              <a:rPr lang="en-US" dirty="0"/>
              <a:t>of the progestin </a:t>
            </a:r>
            <a:r>
              <a:rPr lang="en-US" dirty="0" smtClean="0"/>
              <a:t>family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responsible </a:t>
            </a:r>
            <a:r>
              <a:rPr lang="en-US" dirty="0"/>
              <a:t>for maintenance of </a:t>
            </a:r>
            <a:r>
              <a:rPr lang="en-US" dirty="0" smtClean="0"/>
              <a:t>pregnancy and </a:t>
            </a:r>
            <a:r>
              <a:rPr lang="en-US" dirty="0"/>
              <a:t>mammary growth and </a:t>
            </a:r>
            <a:r>
              <a:rPr lang="en-US" dirty="0" smtClean="0"/>
              <a:t>development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MGA is a synthetic progestin that is 100X more potent than progesterone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Improves </a:t>
            </a:r>
            <a:r>
              <a:rPr lang="en-US" dirty="0" smtClean="0"/>
              <a:t>feed to gain </a:t>
            </a:r>
            <a:r>
              <a:rPr lang="en-US" dirty="0"/>
              <a:t>ratios in heifers and suppresses estrus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t="3348" r="2342" b="8609"/>
          <a:stretch/>
        </p:blipFill>
        <p:spPr bwMode="auto">
          <a:xfrm>
            <a:off x="2438400" y="4191000"/>
            <a:ext cx="3689928" cy="246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06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Anabolic steroids – those that result in increased tissue accretion</a:t>
            </a:r>
          </a:p>
          <a:p>
            <a:r>
              <a:rPr lang="en-US" dirty="0"/>
              <a:t>Androgens – improve growth, FE, carcass protein esp. in heifers</a:t>
            </a:r>
          </a:p>
          <a:p>
            <a:r>
              <a:rPr lang="en-US" dirty="0"/>
              <a:t>Testosterone is anabolic</a:t>
            </a:r>
          </a:p>
          <a:p>
            <a:r>
              <a:rPr lang="en-US" dirty="0"/>
              <a:t>Combined with estrogens, testosterone is more effective for growth parameters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74802"/>
            <a:ext cx="3295650" cy="221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458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TBA – </a:t>
            </a:r>
            <a:r>
              <a:rPr lang="en-US" dirty="0" err="1"/>
              <a:t>Trenbolone</a:t>
            </a:r>
            <a:r>
              <a:rPr lang="en-US" dirty="0"/>
              <a:t> Acetate – a synthetic steroid is weak, yet when combined with estrogen </a:t>
            </a:r>
            <a:r>
              <a:rPr lang="en-US" dirty="0" smtClean="0"/>
              <a:t>is very </a:t>
            </a:r>
            <a:r>
              <a:rPr lang="en-US" dirty="0"/>
              <a:t>effective in steers</a:t>
            </a:r>
          </a:p>
          <a:p>
            <a:r>
              <a:rPr lang="en-US" dirty="0"/>
              <a:t>It binds to testosterone and estrogen receptors in skeletal muscle.  </a:t>
            </a:r>
          </a:p>
          <a:p>
            <a:r>
              <a:rPr lang="en-US" dirty="0"/>
              <a:t>This yields a slight decrease in protein synthesis and a significant result in (decrease) in protein degradation, thus an increase in protein accretion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2930" r="3760" b="5353"/>
          <a:stretch/>
        </p:blipFill>
        <p:spPr bwMode="auto">
          <a:xfrm>
            <a:off x="2971801" y="4876800"/>
            <a:ext cx="273111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553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Hormone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GH or </a:t>
            </a:r>
            <a:r>
              <a:rPr lang="en-US" dirty="0" err="1"/>
              <a:t>Somatotrophin</a:t>
            </a:r>
            <a:r>
              <a:rPr lang="en-US" dirty="0"/>
              <a:t> (ST)</a:t>
            </a:r>
          </a:p>
          <a:p>
            <a:pPr>
              <a:lnSpc>
                <a:spcPct val="90000"/>
              </a:lnSpc>
            </a:pPr>
            <a:r>
              <a:rPr lang="en-US" dirty="0"/>
              <a:t>Produced by the anterior pituitary</a:t>
            </a:r>
          </a:p>
          <a:p>
            <a:pPr>
              <a:lnSpc>
                <a:spcPct val="90000"/>
              </a:lnSpc>
            </a:pPr>
            <a:r>
              <a:rPr lang="en-US" dirty="0"/>
              <a:t>Acts in an endocrine manner</a:t>
            </a:r>
          </a:p>
          <a:p>
            <a:pPr>
              <a:lnSpc>
                <a:spcPct val="90000"/>
              </a:lnSpc>
            </a:pPr>
            <a:r>
              <a:rPr lang="en-US" dirty="0"/>
              <a:t>Liver can synthesize growth factors  to help regulate growth, acts as a mediator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GH </a:t>
            </a:r>
            <a:r>
              <a:rPr lang="en-US" dirty="0"/>
              <a:t>also increases lipolysis of fatty acids from adipocytes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6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hormone action</a:t>
            </a:r>
          </a:p>
          <a:p>
            <a:r>
              <a:rPr lang="en-US" dirty="0" smtClean="0"/>
              <a:t>Explain the 5 types of hormone action</a:t>
            </a:r>
          </a:p>
          <a:p>
            <a:r>
              <a:rPr lang="en-US" dirty="0" smtClean="0"/>
              <a:t>Know the function and effects of hormones in detail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39090" r="1"/>
          <a:stretch/>
        </p:blipFill>
        <p:spPr bwMode="auto">
          <a:xfrm>
            <a:off x="990600" y="3065318"/>
            <a:ext cx="738671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827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Hormone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GH is a protein hormone</a:t>
            </a:r>
          </a:p>
          <a:p>
            <a:pPr>
              <a:lnSpc>
                <a:spcPct val="80000"/>
              </a:lnSpc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not a orally active hormone and admin. Via injection</a:t>
            </a:r>
          </a:p>
          <a:p>
            <a:pPr>
              <a:lnSpc>
                <a:spcPct val="80000"/>
              </a:lnSpc>
            </a:pPr>
            <a:r>
              <a:rPr lang="en-US" dirty="0"/>
              <a:t>GH has been shown to increase wt. gain, feed conversion while decreasing feed intake</a:t>
            </a:r>
          </a:p>
          <a:p>
            <a:pPr>
              <a:lnSpc>
                <a:spcPct val="80000"/>
              </a:lnSpc>
            </a:pPr>
            <a:r>
              <a:rPr lang="en-US" dirty="0"/>
              <a:t>When nutrients are limited, GH increases lipolysis, and decreases growth because IGF-I becomes uncoupled from GH, therefore IGF-I decreases.  These changes causes a transfer of calories from adipose to vital functions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10068" r="3141" b="4006"/>
          <a:stretch/>
        </p:blipFill>
        <p:spPr bwMode="auto">
          <a:xfrm>
            <a:off x="2133600" y="4876800"/>
            <a:ext cx="433981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88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and Glucagon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Insulin – increases the storage of glucose, fatty acids, and amino acids as glycogen, triglyceride and protein</a:t>
            </a:r>
          </a:p>
          <a:p>
            <a:r>
              <a:rPr lang="en-US" dirty="0" smtClean="0"/>
              <a:t>Glucagon – opposite actions of insulin</a:t>
            </a:r>
          </a:p>
          <a:p>
            <a:r>
              <a:rPr lang="en-US" dirty="0"/>
              <a:t>Glucagon and Insulin act on a negative feedback system</a:t>
            </a:r>
          </a:p>
          <a:p>
            <a:pPr lvl="1"/>
            <a:r>
              <a:rPr lang="en-US" dirty="0"/>
              <a:t>When one goes up the other goes down</a:t>
            </a:r>
          </a:p>
          <a:p>
            <a:pPr lvl="1"/>
            <a:r>
              <a:rPr lang="en-US" dirty="0"/>
              <a:t>Functions to mobilize glucose, fatty acids, and increase amino acid catabolism</a:t>
            </a:r>
          </a:p>
          <a:p>
            <a:pPr lvl="1"/>
            <a:r>
              <a:rPr lang="en-US" dirty="0"/>
              <a:t>Insulin dominates the system in mammals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22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35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Glucocorticoids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Cortisol exert permissive effects by enhancing the action of other hormones on many tissues.  They support and regulate a variety of important cardiovascular, metabolic, immunologic, and homeostatic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83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r="5564"/>
          <a:stretch/>
        </p:blipFill>
        <p:spPr bwMode="auto">
          <a:xfrm>
            <a:off x="533400" y="990600"/>
            <a:ext cx="794129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65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Catecholamines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Epinephrine (adrenaline)</a:t>
            </a:r>
          </a:p>
          <a:p>
            <a:pPr lvl="1"/>
            <a:r>
              <a:rPr lang="en-US" dirty="0" smtClean="0"/>
              <a:t>Stored in the adrenal medulla</a:t>
            </a:r>
          </a:p>
          <a:p>
            <a:pPr lvl="1"/>
            <a:r>
              <a:rPr lang="en-US" dirty="0" smtClean="0"/>
              <a:t>Released when stimulated by nerve fibers</a:t>
            </a:r>
          </a:p>
          <a:p>
            <a:pPr lvl="1"/>
            <a:r>
              <a:rPr lang="en-US" dirty="0" smtClean="0"/>
              <a:t>Induces significant metabolic effects on various tissues in response to stress</a:t>
            </a:r>
          </a:p>
          <a:p>
            <a:pPr lvl="1"/>
            <a:endParaRPr lang="en-US" dirty="0"/>
          </a:p>
          <a:p>
            <a:r>
              <a:rPr lang="en-US" dirty="0" smtClean="0"/>
              <a:t>Stress</a:t>
            </a:r>
          </a:p>
          <a:p>
            <a:pPr lvl="1"/>
            <a:r>
              <a:rPr lang="en-US" dirty="0" smtClean="0"/>
              <a:t>Causes adjustments in metabolism</a:t>
            </a:r>
          </a:p>
          <a:p>
            <a:pPr lvl="1"/>
            <a:r>
              <a:rPr lang="en-US" dirty="0" smtClean="0"/>
              <a:t>Epinephrine maintains sufficient blood circulation by impacting the heart and blood vessels.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6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Epinephrine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Mobilization of glycogen for energy</a:t>
            </a:r>
          </a:p>
          <a:p>
            <a:r>
              <a:rPr lang="en-US" dirty="0" smtClean="0"/>
              <a:t>Increased </a:t>
            </a:r>
            <a:r>
              <a:rPr lang="en-US" dirty="0" smtClean="0"/>
              <a:t>heart rate</a:t>
            </a:r>
          </a:p>
          <a:p>
            <a:r>
              <a:rPr lang="en-US" dirty="0" smtClean="0"/>
              <a:t>Increased blood </a:t>
            </a:r>
            <a:r>
              <a:rPr lang="en-US" dirty="0" smtClean="0"/>
              <a:t>flow</a:t>
            </a:r>
            <a:endParaRPr lang="en-US" dirty="0" smtClean="0"/>
          </a:p>
          <a:p>
            <a:r>
              <a:rPr lang="en-US" dirty="0" smtClean="0"/>
              <a:t>Increased body temperature</a:t>
            </a:r>
          </a:p>
          <a:p>
            <a:r>
              <a:rPr lang="en-US" dirty="0" smtClean="0"/>
              <a:t>Increased respiration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22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38150"/>
            <a:ext cx="802005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813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term stress (several days) depletes glycogen stores prior to processing</a:t>
            </a:r>
          </a:p>
          <a:p>
            <a:pPr lvl="1"/>
            <a:r>
              <a:rPr lang="en-US" dirty="0" smtClean="0"/>
              <a:t>Dark cutting beef</a:t>
            </a:r>
          </a:p>
          <a:p>
            <a:pPr lvl="1"/>
            <a:r>
              <a:rPr lang="en-US" dirty="0" smtClean="0"/>
              <a:t>Dark, firm, dry pork</a:t>
            </a:r>
          </a:p>
          <a:p>
            <a:pPr lvl="1"/>
            <a:endParaRPr lang="en-US" dirty="0"/>
          </a:p>
          <a:p>
            <a:r>
              <a:rPr lang="en-US" dirty="0" smtClean="0"/>
              <a:t>Acute stress (short term) prior to slaughter accelerates metabolism that occurs post mortem</a:t>
            </a:r>
          </a:p>
          <a:p>
            <a:pPr lvl="1"/>
            <a:r>
              <a:rPr lang="en-US" dirty="0" smtClean="0"/>
              <a:t>Leads to earlier onset of rigor</a:t>
            </a:r>
          </a:p>
          <a:p>
            <a:pPr lvl="1"/>
            <a:r>
              <a:rPr lang="en-US" dirty="0" smtClean="0"/>
              <a:t>Pale, soft, exudative pork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60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an important part in metabolism, growth, and development</a:t>
            </a:r>
          </a:p>
          <a:p>
            <a:r>
              <a:rPr lang="en-US" dirty="0" smtClean="0"/>
              <a:t>Increase protein synthesis</a:t>
            </a:r>
          </a:p>
          <a:p>
            <a:r>
              <a:rPr lang="en-US" dirty="0" smtClean="0"/>
              <a:t>Stimulate lipid metabolism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4038600" cy="31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7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Definition</a:t>
            </a:r>
          </a:p>
          <a:p>
            <a:pPr lvl="1"/>
            <a:r>
              <a:rPr lang="en-US" sz="2400" dirty="0"/>
              <a:t>Chemical messengers secreted by various tissues, not necessarily secreted by ductless glands.</a:t>
            </a:r>
          </a:p>
          <a:p>
            <a:pPr lvl="1"/>
            <a:r>
              <a:rPr lang="en-US" sz="2400" dirty="0"/>
              <a:t>Hormones act in an endocrine manner when secreted by cells and then transmitted via the bloodstream to act on distant target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24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hormone action</a:t>
            </a:r>
          </a:p>
          <a:p>
            <a:r>
              <a:rPr lang="en-US" dirty="0"/>
              <a:t>Explain the 5 types of hormone action</a:t>
            </a:r>
          </a:p>
          <a:p>
            <a:r>
              <a:rPr lang="en-US" dirty="0"/>
              <a:t>Know the function and effects of hormones in detail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7" b="10469"/>
          <a:stretch/>
        </p:blipFill>
        <p:spPr bwMode="auto">
          <a:xfrm>
            <a:off x="1254414" y="3124200"/>
            <a:ext cx="6667500" cy="331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63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Endocrine-secretions come from cells and are then transmitted via the blood stream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246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Neurocrine</a:t>
            </a:r>
            <a:endParaRPr lang="en-US" sz="3200" dirty="0"/>
          </a:p>
          <a:p>
            <a:pPr lvl="1"/>
            <a:r>
              <a:rPr lang="en-US" sz="2000" dirty="0"/>
              <a:t>Hormone is synthesized in a cell body of a neuron and stored in axons such as </a:t>
            </a:r>
            <a:r>
              <a:rPr lang="en-US" sz="2000" dirty="0" err="1"/>
              <a:t>neurotransmmitters</a:t>
            </a:r>
            <a:r>
              <a:rPr lang="en-US" sz="2000" dirty="0"/>
              <a:t>, but secreted into the bloodstream to act on distant target cells</a:t>
            </a:r>
          </a:p>
          <a:p>
            <a:pPr lvl="1"/>
            <a:r>
              <a:rPr lang="en-US" sz="2000" dirty="0"/>
              <a:t>A key regulator of animal growth and development by the hypothalamic-pituitary-peripheral gland axes</a:t>
            </a:r>
          </a:p>
          <a:p>
            <a:r>
              <a:rPr lang="en-US" sz="3200" dirty="0" smtClean="0"/>
              <a:t>Neuroendocrine system </a:t>
            </a:r>
          </a:p>
          <a:p>
            <a:pPr lvl="1"/>
            <a:r>
              <a:rPr lang="en-US" sz="2000" dirty="0" smtClean="0"/>
              <a:t>relies on close coordination between the nervous and endocrine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295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Local conveyance- acting near the site of secretion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Paracrine- when a hormone from one cell is conveyed to an adjacent cell of different type over a short distance via </a:t>
            </a:r>
            <a:r>
              <a:rPr lang="en-US" sz="2000" dirty="0" smtClean="0"/>
              <a:t>interstitial </a:t>
            </a:r>
            <a:r>
              <a:rPr lang="en-US" sz="2000" dirty="0"/>
              <a:t>fluid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Autocrine</a:t>
            </a:r>
            <a:r>
              <a:rPr lang="en-US" sz="2000" dirty="0"/>
              <a:t> – where a hormone from one cell acts on itself or a neighboring cell of the same type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Intracrine</a:t>
            </a:r>
            <a:r>
              <a:rPr lang="en-US" sz="2000" dirty="0"/>
              <a:t> – acts </a:t>
            </a:r>
            <a:r>
              <a:rPr lang="en-US" sz="2000" dirty="0" err="1"/>
              <a:t>intracellularly</a:t>
            </a:r>
            <a:r>
              <a:rPr lang="en-US" sz="2000" dirty="0"/>
              <a:t> and does not require secretion to alter the process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8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Tissue specificity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Allows hormones to act on target tissues without affecting other tissues or organs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Receptors – has an affinity for specific hormones that may be located at the cell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Hormones will bind and act through various enzyme systems, ion </a:t>
            </a:r>
            <a:r>
              <a:rPr lang="en-US" sz="2000" dirty="0" smtClean="0"/>
              <a:t>transport, </a:t>
            </a:r>
            <a:r>
              <a:rPr lang="en-US" sz="2000" dirty="0"/>
              <a:t>or gene regulation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Negative feedback loops may also regulate hormonal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9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Nature of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Classification</a:t>
            </a:r>
          </a:p>
          <a:p>
            <a:pPr lvl="1"/>
            <a:r>
              <a:rPr lang="en-US" sz="2000" dirty="0"/>
              <a:t>Peptides/amino acid derivatives</a:t>
            </a:r>
          </a:p>
          <a:p>
            <a:pPr lvl="2"/>
            <a:r>
              <a:rPr lang="en-US" sz="2000" dirty="0"/>
              <a:t>Water soluble</a:t>
            </a:r>
          </a:p>
          <a:p>
            <a:pPr lvl="2"/>
            <a:r>
              <a:rPr lang="en-US" sz="2000" dirty="0"/>
              <a:t>Ex. </a:t>
            </a:r>
            <a:r>
              <a:rPr lang="en-US" sz="2000" dirty="0" err="1"/>
              <a:t>Thyroxine</a:t>
            </a:r>
            <a:r>
              <a:rPr lang="en-US" sz="2000" dirty="0"/>
              <a:t>, LH, FSH</a:t>
            </a:r>
          </a:p>
          <a:p>
            <a:pPr lvl="1"/>
            <a:r>
              <a:rPr lang="en-US" sz="2000" dirty="0"/>
              <a:t>Steroid/cholesterol derivatives</a:t>
            </a:r>
          </a:p>
          <a:p>
            <a:pPr lvl="2"/>
            <a:r>
              <a:rPr lang="en-US" sz="2000" dirty="0"/>
              <a:t>Ex. Estrogen, testosterone, progesterone</a:t>
            </a:r>
          </a:p>
          <a:p>
            <a:pPr lvl="2"/>
            <a:r>
              <a:rPr lang="en-US" sz="2000" dirty="0"/>
              <a:t>Fat soluble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3400"/>
            <a:ext cx="3505200" cy="233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52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Hypothalamic-Pituitary-Peripheral Gland 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Hypothalamus – the central organ of the </a:t>
            </a:r>
            <a:r>
              <a:rPr lang="en-US" sz="3200" dirty="0" err="1"/>
              <a:t>neuroendrocrine</a:t>
            </a:r>
            <a:r>
              <a:rPr lang="en-US" sz="3200" dirty="0"/>
              <a:t> system</a:t>
            </a:r>
          </a:p>
          <a:p>
            <a:pPr lvl="1"/>
            <a:r>
              <a:rPr lang="en-US" sz="2000" dirty="0"/>
              <a:t>Secretions </a:t>
            </a:r>
            <a:r>
              <a:rPr lang="en-US" sz="2000" dirty="0" smtClean="0"/>
              <a:t>regulate </a:t>
            </a:r>
            <a:r>
              <a:rPr lang="en-US" sz="2000" dirty="0"/>
              <a:t>the secretions from the pituitary</a:t>
            </a:r>
          </a:p>
          <a:p>
            <a:pPr lvl="1"/>
            <a:r>
              <a:rPr lang="en-US" sz="2000" dirty="0"/>
              <a:t>Located at the base of the brain</a:t>
            </a:r>
          </a:p>
          <a:p>
            <a:pPr lvl="1"/>
            <a:r>
              <a:rPr lang="en-US" sz="2000" dirty="0"/>
              <a:t>Two sections: </a:t>
            </a:r>
            <a:r>
              <a:rPr lang="en-US" sz="2000" dirty="0" err="1"/>
              <a:t>adenohypophysis</a:t>
            </a:r>
            <a:r>
              <a:rPr lang="en-US" sz="2000" dirty="0"/>
              <a:t> and </a:t>
            </a:r>
            <a:r>
              <a:rPr lang="en-US" sz="2000" dirty="0" err="1"/>
              <a:t>neurohypophysis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54722"/>
            <a:ext cx="2743200" cy="26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841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313</TotalTime>
  <Words>1105</Words>
  <Application>Microsoft Office PowerPoint</Application>
  <PresentationFormat>On-screen Show (4:3)</PresentationFormat>
  <Paragraphs>141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Executive</vt:lpstr>
      <vt:lpstr>Hormonal Regulation of Growth</vt:lpstr>
      <vt:lpstr>Objectives</vt:lpstr>
      <vt:lpstr>Hormone Action</vt:lpstr>
      <vt:lpstr>Types of action</vt:lpstr>
      <vt:lpstr>Types of action</vt:lpstr>
      <vt:lpstr>Types of action</vt:lpstr>
      <vt:lpstr>Types of action</vt:lpstr>
      <vt:lpstr>Chemical Nature of Hormones</vt:lpstr>
      <vt:lpstr>Hypothalamic-Pituitary-Peripheral Gland Axis</vt:lpstr>
      <vt:lpstr>Androgens</vt:lpstr>
      <vt:lpstr>Androgens</vt:lpstr>
      <vt:lpstr>Androgens</vt:lpstr>
      <vt:lpstr>Androgens</vt:lpstr>
      <vt:lpstr>Estrogen</vt:lpstr>
      <vt:lpstr>Estrogen</vt:lpstr>
      <vt:lpstr>Progestins</vt:lpstr>
      <vt:lpstr>Synthetic hormones</vt:lpstr>
      <vt:lpstr>Synthetic hormones</vt:lpstr>
      <vt:lpstr>Growth Hormone</vt:lpstr>
      <vt:lpstr>Growth Hormone</vt:lpstr>
      <vt:lpstr>Insulin and Glucagon</vt:lpstr>
      <vt:lpstr>Helpful Chart</vt:lpstr>
      <vt:lpstr>Glucocorticoids</vt:lpstr>
      <vt:lpstr>PowerPoint Presentation</vt:lpstr>
      <vt:lpstr>Catecholamines</vt:lpstr>
      <vt:lpstr>Effects of Epinephrine</vt:lpstr>
      <vt:lpstr>PowerPoint Presentation</vt:lpstr>
      <vt:lpstr>Effects of Stress</vt:lpstr>
      <vt:lpstr>Thyroid Hormones</vt:lpstr>
      <vt:lpstr>Objectives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Hormonal Regulation of Growth</dc:title>
  <dc:creator>Hawley, Jessica</dc:creator>
  <cp:lastModifiedBy>Hawley, Jessica</cp:lastModifiedBy>
  <cp:revision>4</cp:revision>
  <dcterms:created xsi:type="dcterms:W3CDTF">2013-03-27T18:40:40Z</dcterms:created>
  <dcterms:modified xsi:type="dcterms:W3CDTF">2013-04-08T21:44:03Z</dcterms:modified>
</cp:coreProperties>
</file>