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F3FB48D-31E2-44A6-971B-D1C7C1A594B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B834B4-13AA-4FB3-AC3C-35F5AB53D4BB}" type="datetimeFigureOut">
              <a:rPr lang="en-US" smtClean="0"/>
              <a:t>4/8/2013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saEqwfoCB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aK0VPV9N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Embryonic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14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 increase in DNA, but cells are not getting larger</a:t>
            </a:r>
          </a:p>
          <a:p>
            <a:r>
              <a:rPr lang="en-US" dirty="0" smtClean="0"/>
              <a:t>Simply making more DNA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971800"/>
            <a:ext cx="7461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0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Morula</a:t>
            </a:r>
            <a:r>
              <a:rPr lang="en-US" dirty="0" smtClean="0"/>
              <a:t> composed of 20-30 cells</a:t>
            </a:r>
          </a:p>
          <a:p>
            <a:r>
              <a:rPr lang="en-US" dirty="0" smtClean="0"/>
              <a:t>Hatching – As the cell nears implantation the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 begins to break down</a:t>
            </a:r>
          </a:p>
          <a:p>
            <a:r>
              <a:rPr lang="en-US" dirty="0" smtClean="0"/>
              <a:t>Blastomeres have great developmental plasticity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4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maintain </a:t>
            </a:r>
            <a:r>
              <a:rPr lang="en-US" dirty="0" err="1" smtClean="0"/>
              <a:t>totipotency</a:t>
            </a:r>
            <a:endParaRPr lang="en-US" dirty="0" smtClean="0"/>
          </a:p>
          <a:p>
            <a:r>
              <a:rPr lang="en-US" dirty="0" smtClean="0"/>
              <a:t>If some cells of the </a:t>
            </a:r>
            <a:r>
              <a:rPr lang="en-US" dirty="0" err="1" smtClean="0"/>
              <a:t>blastomere</a:t>
            </a:r>
            <a:r>
              <a:rPr lang="en-US" dirty="0" smtClean="0"/>
              <a:t> are damaged it can still undergo normal development.</a:t>
            </a:r>
          </a:p>
          <a:p>
            <a:r>
              <a:rPr lang="en-US" dirty="0" smtClean="0"/>
              <a:t>Embryo splitting can be performed at this stage</a:t>
            </a:r>
          </a:p>
          <a:p>
            <a:pPr lvl="1"/>
            <a:r>
              <a:rPr lang="en-US" dirty="0" smtClean="0"/>
              <a:t>Identical twins</a:t>
            </a:r>
          </a:p>
          <a:p>
            <a:r>
              <a:rPr lang="en-US" dirty="0" smtClean="0"/>
              <a:t>Characterized by cellular replication</a:t>
            </a:r>
          </a:p>
          <a:p>
            <a:r>
              <a:rPr lang="en-US" dirty="0" smtClean="0"/>
              <a:t>No protein synthesis</a:t>
            </a:r>
          </a:p>
          <a:p>
            <a:r>
              <a:rPr lang="en-US" dirty="0" smtClean="0"/>
              <a:t>Little to no increase in size of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9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553199" cy="413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93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morphogenesis</a:t>
            </a:r>
          </a:p>
          <a:p>
            <a:pPr lvl="1"/>
            <a:r>
              <a:rPr lang="en-US" dirty="0" smtClean="0"/>
              <a:t>Creation of shape</a:t>
            </a:r>
          </a:p>
          <a:p>
            <a:r>
              <a:rPr lang="en-US" dirty="0" smtClean="0"/>
              <a:t>Single layer of cells giving rise to multiple cell layers</a:t>
            </a:r>
          </a:p>
          <a:p>
            <a:r>
              <a:rPr lang="en-US" dirty="0" err="1" smtClean="0"/>
              <a:t>Blastulation</a:t>
            </a:r>
            <a:endParaRPr lang="en-US" dirty="0" smtClean="0"/>
          </a:p>
          <a:p>
            <a:pPr lvl="1"/>
            <a:r>
              <a:rPr lang="en-US" dirty="0" smtClean="0"/>
              <a:t>Rapid increase in </a:t>
            </a:r>
            <a:r>
              <a:rPr lang="en-US" dirty="0" err="1" smtClean="0"/>
              <a:t>blastomere</a:t>
            </a:r>
            <a:r>
              <a:rPr lang="en-US" dirty="0" smtClean="0"/>
              <a:t> (embryonic cell) number</a:t>
            </a:r>
          </a:p>
          <a:p>
            <a:pPr lvl="1"/>
            <a:r>
              <a:rPr lang="en-US" dirty="0" smtClean="0"/>
              <a:t>Formation of a flat layer of cells (</a:t>
            </a:r>
            <a:r>
              <a:rPr lang="en-US" dirty="0" err="1" smtClean="0"/>
              <a:t>trophoblasts</a:t>
            </a:r>
            <a:r>
              <a:rPr lang="en-US" dirty="0" smtClean="0"/>
              <a:t>) that surround the </a:t>
            </a:r>
            <a:r>
              <a:rPr lang="en-US" dirty="0" err="1" smtClean="0"/>
              <a:t>blastocoele</a:t>
            </a:r>
            <a:r>
              <a:rPr lang="en-US" dirty="0" smtClean="0"/>
              <a:t> (fluid filled cavity)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1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Blastulation</a:t>
            </a:r>
            <a:endParaRPr lang="en-US" dirty="0" smtClean="0"/>
          </a:p>
          <a:p>
            <a:pPr lvl="1"/>
            <a:r>
              <a:rPr lang="en-US" dirty="0" smtClean="0"/>
              <a:t>Rapid increase in </a:t>
            </a:r>
            <a:r>
              <a:rPr lang="en-US" dirty="0" err="1" smtClean="0"/>
              <a:t>blastomere</a:t>
            </a:r>
            <a:r>
              <a:rPr lang="en-US" dirty="0" smtClean="0"/>
              <a:t> (embryonic cell) number</a:t>
            </a:r>
          </a:p>
          <a:p>
            <a:r>
              <a:rPr lang="en-US" dirty="0" smtClean="0"/>
              <a:t>Formation of a flat layer of cells that surround the fluid filled cavity </a:t>
            </a:r>
          </a:p>
          <a:p>
            <a:pPr lvl="1"/>
            <a:r>
              <a:rPr lang="en-US" dirty="0" smtClean="0"/>
              <a:t>This is how the placenta is formed.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Embryonic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4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1909618"/>
            <a:ext cx="6929592" cy="42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7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Blastocyst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Cell Mass (ICM)</a:t>
            </a:r>
          </a:p>
          <a:p>
            <a:pPr lvl="1"/>
            <a:r>
              <a:rPr lang="en-US" dirty="0" smtClean="0"/>
              <a:t>Destined to become the embryo</a:t>
            </a:r>
          </a:p>
          <a:p>
            <a:r>
              <a:rPr lang="en-US" dirty="0" err="1" smtClean="0"/>
              <a:t>Trophoblast</a:t>
            </a:r>
            <a:endParaRPr lang="en-US" dirty="0" smtClean="0"/>
          </a:p>
          <a:p>
            <a:pPr lvl="1"/>
            <a:r>
              <a:rPr lang="en-US" dirty="0" smtClean="0"/>
              <a:t>Flattened layer of cells destined to become the placenta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05922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94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with blastocyst formation</a:t>
            </a:r>
          </a:p>
          <a:p>
            <a:r>
              <a:rPr lang="en-US" dirty="0" smtClean="0"/>
              <a:t>Implantation into the uterine wall occurs</a:t>
            </a:r>
          </a:p>
          <a:p>
            <a:r>
              <a:rPr lang="en-US" dirty="0" smtClean="0"/>
              <a:t>Cells lose </a:t>
            </a:r>
            <a:r>
              <a:rPr lang="en-US" dirty="0" err="1" smtClean="0"/>
              <a:t>totipotency</a:t>
            </a:r>
            <a:endParaRPr lang="en-US" dirty="0" smtClean="0"/>
          </a:p>
          <a:p>
            <a:r>
              <a:rPr lang="en-US" dirty="0" smtClean="0"/>
              <a:t>Characterized by tissue differentiation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Ectoderm</a:t>
            </a:r>
          </a:p>
          <a:p>
            <a:pPr lvl="1"/>
            <a:r>
              <a:rPr lang="en-US" dirty="0" smtClean="0"/>
              <a:t>Skin and neural tissue</a:t>
            </a:r>
          </a:p>
          <a:p>
            <a:r>
              <a:rPr lang="en-US" dirty="0" smtClean="0"/>
              <a:t>Mesoderm</a:t>
            </a:r>
          </a:p>
          <a:p>
            <a:pPr lvl="1"/>
            <a:r>
              <a:rPr lang="en-US" dirty="0" smtClean="0"/>
              <a:t>Muscle, bone, and dermis tissue</a:t>
            </a:r>
          </a:p>
          <a:p>
            <a:r>
              <a:rPr lang="en-US" dirty="0" smtClean="0"/>
              <a:t>Endoderm</a:t>
            </a:r>
          </a:p>
          <a:p>
            <a:pPr lvl="1"/>
            <a:r>
              <a:rPr lang="en-US" dirty="0" smtClean="0"/>
              <a:t>Respiratory and gastrointestinal 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prenatal development from fertilization to birth</a:t>
            </a:r>
          </a:p>
          <a:p>
            <a:r>
              <a:rPr lang="en-US" dirty="0" smtClean="0"/>
              <a:t>Understand different biological process’ in all phases of prenatal development</a:t>
            </a:r>
          </a:p>
          <a:p>
            <a:r>
              <a:rPr lang="en-US" dirty="0" smtClean="0"/>
              <a:t>Define key vocabulary</a:t>
            </a:r>
          </a:p>
          <a:p>
            <a:r>
              <a:rPr lang="en-US" dirty="0" smtClean="0"/>
              <a:t>Chart different phases in </a:t>
            </a:r>
            <a:r>
              <a:rPr lang="en-US" dirty="0" err="1" smtClean="0"/>
              <a:t>somitogenesis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the precursors of the spinal cord and column</a:t>
            </a:r>
          </a:p>
          <a:p>
            <a:pPr lvl="1"/>
            <a:r>
              <a:rPr lang="en-US" dirty="0" smtClean="0"/>
              <a:t>Neural tube</a:t>
            </a:r>
          </a:p>
          <a:p>
            <a:pPr lvl="2"/>
            <a:r>
              <a:rPr lang="en-US" dirty="0" smtClean="0"/>
              <a:t>Precursor to the spinal cord and central nervous system</a:t>
            </a:r>
          </a:p>
          <a:p>
            <a:pPr lvl="1"/>
            <a:r>
              <a:rPr lang="en-US" dirty="0" smtClean="0"/>
              <a:t>Notochord</a:t>
            </a:r>
          </a:p>
          <a:p>
            <a:pPr lvl="2"/>
            <a:r>
              <a:rPr lang="en-US" dirty="0" smtClean="0"/>
              <a:t>Precursor to the spinal column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299174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Somitogenesis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from cranial to caudal</a:t>
            </a:r>
          </a:p>
          <a:p>
            <a:r>
              <a:rPr lang="en-US" dirty="0" smtClean="0"/>
              <a:t>Three cell areas</a:t>
            </a:r>
          </a:p>
          <a:p>
            <a:pPr lvl="1"/>
            <a:r>
              <a:rPr lang="en-US" dirty="0" err="1" smtClean="0"/>
              <a:t>Sclerotome</a:t>
            </a:r>
            <a:endParaRPr lang="en-US" dirty="0" smtClean="0"/>
          </a:p>
          <a:p>
            <a:pPr lvl="1"/>
            <a:r>
              <a:rPr lang="en-US" dirty="0" err="1" smtClean="0"/>
              <a:t>Myotome</a:t>
            </a:r>
            <a:endParaRPr lang="en-US" dirty="0" smtClean="0"/>
          </a:p>
          <a:p>
            <a:pPr lvl="1"/>
            <a:r>
              <a:rPr lang="en-US" dirty="0" smtClean="0"/>
              <a:t>Dermatome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3"/>
          <a:stretch/>
        </p:blipFill>
        <p:spPr bwMode="auto">
          <a:xfrm>
            <a:off x="762000" y="3733800"/>
            <a:ext cx="14593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7557"/>
            <a:ext cx="4419600" cy="439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61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Somitogenesis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Sclerotome</a:t>
            </a:r>
            <a:endParaRPr lang="en-US" dirty="0" smtClean="0"/>
          </a:p>
          <a:p>
            <a:pPr lvl="1"/>
            <a:r>
              <a:rPr lang="en-US" smtClean="0"/>
              <a:t>Bone formation</a:t>
            </a:r>
            <a:endParaRPr lang="en-US" dirty="0" smtClean="0"/>
          </a:p>
          <a:p>
            <a:r>
              <a:rPr lang="en-US" dirty="0" err="1" smtClean="0"/>
              <a:t>Myotome</a:t>
            </a:r>
            <a:endParaRPr lang="en-US" dirty="0" smtClean="0"/>
          </a:p>
          <a:p>
            <a:pPr lvl="1"/>
            <a:r>
              <a:rPr lang="en-US" dirty="0" smtClean="0"/>
              <a:t>Muscle formation</a:t>
            </a:r>
          </a:p>
          <a:p>
            <a:r>
              <a:rPr lang="en-US" dirty="0" smtClean="0"/>
              <a:t>Dermatome</a:t>
            </a:r>
          </a:p>
          <a:p>
            <a:pPr lvl="1"/>
            <a:r>
              <a:rPr lang="en-US" dirty="0" smtClean="0"/>
              <a:t>Dermis formation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91" y="1600199"/>
            <a:ext cx="50355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8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 Bud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Limb bud </a:t>
            </a:r>
            <a:r>
              <a:rPr lang="en-US" dirty="0" err="1" smtClean="0"/>
              <a:t>somites</a:t>
            </a:r>
            <a:r>
              <a:rPr lang="en-US" dirty="0" smtClean="0"/>
              <a:t>- located in a spot where you find a limb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/>
          <a:stretch/>
        </p:blipFill>
        <p:spPr bwMode="auto">
          <a:xfrm>
            <a:off x="914400" y="2299855"/>
            <a:ext cx="6667500" cy="40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75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Phase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tissues are already formed</a:t>
            </a:r>
          </a:p>
          <a:p>
            <a:r>
              <a:rPr lang="en-US" dirty="0" smtClean="0"/>
              <a:t>Characterized by a dramatic increase in size of existing organs and tissues.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6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Somite Formation</a:t>
            </a:r>
          </a:p>
          <a:p>
            <a:r>
              <a:rPr lang="en-US" dirty="0" smtClean="0"/>
              <a:t>Weight</a:t>
            </a:r>
          </a:p>
          <a:p>
            <a:r>
              <a:rPr lang="en-US" dirty="0" smtClean="0"/>
              <a:t>Length</a:t>
            </a:r>
          </a:p>
          <a:p>
            <a:r>
              <a:rPr lang="en-US" dirty="0" smtClean="0"/>
              <a:t>Anatomical changes</a:t>
            </a:r>
          </a:p>
          <a:p>
            <a:pPr lvl="1"/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Eyelids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6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prenatal development from fertilization to birth</a:t>
            </a:r>
          </a:p>
          <a:p>
            <a:r>
              <a:rPr lang="en-US" dirty="0"/>
              <a:t>Understand different biological process’ in all phases of prenatal development</a:t>
            </a:r>
          </a:p>
          <a:p>
            <a:r>
              <a:rPr lang="en-US" dirty="0"/>
              <a:t>Define key vocabulary</a:t>
            </a:r>
          </a:p>
          <a:p>
            <a:r>
              <a:rPr lang="en-US" dirty="0"/>
              <a:t>Chart different phases in </a:t>
            </a:r>
            <a:r>
              <a:rPr lang="en-US" dirty="0" err="1"/>
              <a:t>somitogenesis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multitude of events need to occur at the appropriate time with little to no errors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Embryonic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5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" y="1600200"/>
            <a:ext cx="837151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2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Ovum Phase</a:t>
            </a:r>
          </a:p>
          <a:p>
            <a:pPr lvl="1"/>
            <a:r>
              <a:rPr lang="en-US" dirty="0" smtClean="0"/>
              <a:t>Zygote to </a:t>
            </a:r>
            <a:r>
              <a:rPr lang="en-US" dirty="0" err="1" smtClean="0"/>
              <a:t>morula</a:t>
            </a:r>
            <a:endParaRPr lang="en-US" dirty="0" smtClean="0"/>
          </a:p>
          <a:p>
            <a:r>
              <a:rPr lang="en-US" dirty="0" smtClean="0"/>
              <a:t>Embryonic Phase</a:t>
            </a:r>
          </a:p>
          <a:p>
            <a:pPr lvl="1"/>
            <a:r>
              <a:rPr lang="en-US" dirty="0" smtClean="0"/>
              <a:t>Blastocyst to fetus</a:t>
            </a:r>
          </a:p>
          <a:p>
            <a:r>
              <a:rPr lang="en-US" dirty="0" smtClean="0"/>
              <a:t>Fetal Phase</a:t>
            </a:r>
          </a:p>
          <a:p>
            <a:pPr lvl="1"/>
            <a:r>
              <a:rPr lang="en-US" dirty="0" smtClean="0"/>
              <a:t>Fetus to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54201"/>
            <a:ext cx="2458735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53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Zygote – Early DNA and protein synthesis</a:t>
            </a:r>
          </a:p>
          <a:p>
            <a:r>
              <a:rPr lang="en-US" dirty="0" smtClean="0"/>
              <a:t>Two-cell stage – Start of M, T, and </a:t>
            </a:r>
            <a:r>
              <a:rPr lang="en-US" dirty="0" err="1" smtClean="0"/>
              <a:t>tRNA</a:t>
            </a:r>
            <a:r>
              <a:rPr lang="en-US" dirty="0" smtClean="0"/>
              <a:t> synthesis</a:t>
            </a:r>
          </a:p>
          <a:p>
            <a:r>
              <a:rPr lang="en-US" dirty="0" err="1" smtClean="0"/>
              <a:t>Morula</a:t>
            </a:r>
            <a:r>
              <a:rPr lang="en-US" dirty="0" smtClean="0"/>
              <a:t> – Cells are totipotent</a:t>
            </a:r>
          </a:p>
          <a:p>
            <a:pPr lvl="1"/>
            <a:r>
              <a:rPr lang="en-US" dirty="0" smtClean="0"/>
              <a:t>Totipotent- ability to become any cell in the entire body</a:t>
            </a:r>
          </a:p>
          <a:p>
            <a:pPr lvl="2"/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1" b="39006"/>
          <a:stretch/>
        </p:blipFill>
        <p:spPr bwMode="auto">
          <a:xfrm>
            <a:off x="990600" y="3666836"/>
            <a:ext cx="671517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8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dirty="0" smtClean="0"/>
              <a:t>Formation of gametes</a:t>
            </a:r>
          </a:p>
          <a:p>
            <a:pPr lvl="1"/>
            <a:r>
              <a:rPr lang="en-US" dirty="0" smtClean="0"/>
              <a:t>Contain half of the information that you need for reproduction</a:t>
            </a:r>
          </a:p>
          <a:p>
            <a:r>
              <a:rPr lang="en-US" dirty="0" smtClean="0"/>
              <a:t>Formation of four 1N daughter cells</a:t>
            </a:r>
          </a:p>
          <a:p>
            <a:pPr lvl="1"/>
            <a:r>
              <a:rPr lang="en-US" dirty="0" smtClean="0"/>
              <a:t>1N indicates that half of the necessary information is present</a:t>
            </a:r>
          </a:p>
          <a:p>
            <a:r>
              <a:rPr lang="en-US" dirty="0" smtClean="0"/>
              <a:t>Provides variation in sexually reproducing animals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9400"/>
            <a:ext cx="33813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7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Fertilized egg</a:t>
            </a:r>
          </a:p>
          <a:p>
            <a:pPr lvl="1"/>
            <a:r>
              <a:rPr lang="en-US" dirty="0" smtClean="0"/>
              <a:t>Unfertilized egg from mother</a:t>
            </a:r>
          </a:p>
          <a:p>
            <a:pPr lvl="1"/>
            <a:r>
              <a:rPr lang="en-US" dirty="0" smtClean="0"/>
              <a:t>Sperm from father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5715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8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333</TotalTime>
  <Words>511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Embryonic Growth</vt:lpstr>
      <vt:lpstr>Objectives</vt:lpstr>
      <vt:lpstr>Prenatal Development</vt:lpstr>
      <vt:lpstr>Gestation Comparison </vt:lpstr>
      <vt:lpstr>Prenatal Development</vt:lpstr>
      <vt:lpstr>Prenatal Development</vt:lpstr>
      <vt:lpstr>Ovum Phase</vt:lpstr>
      <vt:lpstr>Meiosis</vt:lpstr>
      <vt:lpstr>Zygote</vt:lpstr>
      <vt:lpstr>Cell Cleavage</vt:lpstr>
      <vt:lpstr>Cell Cleavage</vt:lpstr>
      <vt:lpstr>Ovum Phase</vt:lpstr>
      <vt:lpstr>Implantation</vt:lpstr>
      <vt:lpstr>Embryonic Phase</vt:lpstr>
      <vt:lpstr>Embryonic Growth</vt:lpstr>
      <vt:lpstr>PowerPoint Presentation</vt:lpstr>
      <vt:lpstr>Blastocyst</vt:lpstr>
      <vt:lpstr>Embryonic phase</vt:lpstr>
      <vt:lpstr>Germ Layers</vt:lpstr>
      <vt:lpstr>Neuralation</vt:lpstr>
      <vt:lpstr>Somitogenesis</vt:lpstr>
      <vt:lpstr>Somitogenesis</vt:lpstr>
      <vt:lpstr>Limb Bud Formation</vt:lpstr>
      <vt:lpstr>Fetal Phase</vt:lpstr>
      <vt:lpstr>Measurements of Prenatal Development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Embryonic Growth</dc:title>
  <dc:creator>Hawley, Jessica</dc:creator>
  <cp:lastModifiedBy>Hawley, Jessica</cp:lastModifiedBy>
  <cp:revision>7</cp:revision>
  <dcterms:created xsi:type="dcterms:W3CDTF">2013-02-27T22:03:24Z</dcterms:created>
  <dcterms:modified xsi:type="dcterms:W3CDTF">2013-04-08T19:40:37Z</dcterms:modified>
</cp:coreProperties>
</file>