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689FE5A-13CC-4DD3-9D4D-EAF2A9990B08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472E85-EE02-42B1-BF6F-A09D963BC59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8RBpWSOl0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dV1Bwe2v6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Growth and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Involved in Bone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Osteoblasts – involved in the bone matrix production</a:t>
            </a:r>
          </a:p>
          <a:p>
            <a:endParaRPr lang="en-US" dirty="0"/>
          </a:p>
          <a:p>
            <a:r>
              <a:rPr lang="en-US" dirty="0" smtClean="0"/>
              <a:t>Osteocytes – mature osteoblasts; Responsible for maintenance of the bone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8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involved in Bone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Chondroblasts</a:t>
            </a:r>
            <a:r>
              <a:rPr lang="en-US" dirty="0" smtClean="0"/>
              <a:t>/ </a:t>
            </a:r>
            <a:r>
              <a:rPr lang="en-US" dirty="0" smtClean="0"/>
              <a:t>Chondrocytes </a:t>
            </a:r>
            <a:r>
              <a:rPr lang="en-US" dirty="0" smtClean="0"/>
              <a:t>– Form cartilage that is associated with bone and can be required for bone growth</a:t>
            </a:r>
          </a:p>
          <a:p>
            <a:pPr lvl="1"/>
            <a:r>
              <a:rPr lang="en-US" dirty="0" smtClean="0"/>
              <a:t>Long bones require cartilage before bone can be </a:t>
            </a:r>
            <a:r>
              <a:rPr lang="en-US" dirty="0" smtClean="0"/>
              <a:t>made</a:t>
            </a:r>
            <a:endParaRPr lang="en-US" dirty="0"/>
          </a:p>
          <a:p>
            <a:r>
              <a:rPr lang="en-US" dirty="0" smtClean="0"/>
              <a:t>Osteoclasts – involved in bone reabsorption (breakdown) and remodeling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Osteoblast/Osteocytes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Involved in Bone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lining cells – inactive cells found on the surface of bone that may serve as osteoblast precursors.</a:t>
            </a:r>
          </a:p>
          <a:p>
            <a:endParaRPr lang="en-US" dirty="0"/>
          </a:p>
          <a:p>
            <a:r>
              <a:rPr lang="en-US" dirty="0" smtClean="0"/>
              <a:t>Fibroblasts – part of connective tissue proper that is associated with synthesizing fibers and ground substance.</a:t>
            </a:r>
          </a:p>
          <a:p>
            <a:pPr lvl="1"/>
            <a:r>
              <a:rPr lang="en-US" dirty="0" smtClean="0"/>
              <a:t>Ligaments and tendons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8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Endochondral</a:t>
            </a:r>
            <a:r>
              <a:rPr lang="en-US" dirty="0" smtClean="0"/>
              <a:t> Ossification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Ossification that occurs with the replacement of cartilage with bone</a:t>
            </a:r>
          </a:p>
          <a:p>
            <a:endParaRPr lang="en-US" dirty="0"/>
          </a:p>
          <a:p>
            <a:r>
              <a:rPr lang="en-US" dirty="0" smtClean="0"/>
              <a:t>Prenatally a cartilaginous structure develops that will serve as the </a:t>
            </a:r>
            <a:r>
              <a:rPr lang="en-US" dirty="0" smtClean="0"/>
              <a:t>template </a:t>
            </a:r>
            <a:r>
              <a:rPr lang="en-US" dirty="0" smtClean="0"/>
              <a:t>for ossification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5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Endochondral</a:t>
            </a:r>
            <a:r>
              <a:rPr lang="en-US" dirty="0" smtClean="0"/>
              <a:t> Ossification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Ossification of cartilage around the outside of the diaphysis</a:t>
            </a:r>
          </a:p>
          <a:p>
            <a:r>
              <a:rPr lang="en-US" dirty="0" smtClean="0"/>
              <a:t>Primary ossification center in the central portion of the diaphysis</a:t>
            </a:r>
          </a:p>
          <a:p>
            <a:r>
              <a:rPr lang="en-US" dirty="0" smtClean="0"/>
              <a:t>Secondary ossification center is established in the center of </a:t>
            </a:r>
            <a:r>
              <a:rPr lang="en-US" smtClean="0"/>
              <a:t>each epiphysis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33375"/>
            <a:ext cx="36957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6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Endochondral</a:t>
            </a:r>
            <a:r>
              <a:rPr lang="en-US" dirty="0" smtClean="0"/>
              <a:t> Ossification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thin layer of articular cartilage remains on the surface of each epiphysis to reduce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7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Epiphyseal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plate</a:t>
            </a:r>
          </a:p>
          <a:p>
            <a:pPr lvl="1"/>
            <a:r>
              <a:rPr lang="en-US" dirty="0" smtClean="0"/>
              <a:t>Increases the length of long bones</a:t>
            </a:r>
          </a:p>
          <a:p>
            <a:r>
              <a:rPr lang="en-US" dirty="0" smtClean="0"/>
              <a:t>Growth of cartilage on the epiphyseal side</a:t>
            </a:r>
          </a:p>
          <a:p>
            <a:r>
              <a:rPr lang="en-US" dirty="0" smtClean="0"/>
              <a:t>Ossification of cartilage on the </a:t>
            </a:r>
            <a:r>
              <a:rPr lang="en-US" dirty="0" err="1" smtClean="0"/>
              <a:t>diaphyseal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Endochondral</a:t>
            </a:r>
            <a:r>
              <a:rPr lang="en-US" dirty="0" smtClean="0"/>
              <a:t> Ossification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9"/>
          <a:stretch/>
        </p:blipFill>
        <p:spPr bwMode="auto">
          <a:xfrm>
            <a:off x="457200" y="1981199"/>
            <a:ext cx="337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2"/>
          <a:stretch/>
        </p:blipFill>
        <p:spPr bwMode="auto">
          <a:xfrm>
            <a:off x="4114800" y="1981199"/>
            <a:ext cx="469956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8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Termination of long bone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growth of long bones will continue as long as the rate of cartilage growth remains faster than the rate of osteoblast invasion into the growth plate</a:t>
            </a:r>
          </a:p>
          <a:p>
            <a:pPr lvl="1"/>
            <a:r>
              <a:rPr lang="en-US" dirty="0" smtClean="0"/>
              <a:t>It </a:t>
            </a:r>
            <a:r>
              <a:rPr lang="en-US" dirty="0" err="1" smtClean="0"/>
              <a:t>groaws</a:t>
            </a:r>
            <a:r>
              <a:rPr lang="en-US" dirty="0" smtClean="0"/>
              <a:t> until the growth plate ossifies</a:t>
            </a:r>
          </a:p>
          <a:p>
            <a:r>
              <a:rPr lang="en-US" dirty="0" smtClean="0"/>
              <a:t>Epiphyseal closure – fusion of the diaphysis and the epiphyses into a single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0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types of bone</a:t>
            </a:r>
          </a:p>
          <a:p>
            <a:r>
              <a:rPr lang="en-US" dirty="0" smtClean="0"/>
              <a:t>Know the function of cells involved in bone growth</a:t>
            </a:r>
          </a:p>
          <a:p>
            <a:r>
              <a:rPr lang="en-US" dirty="0" smtClean="0"/>
              <a:t>Describe the two methods of bone formation in detail</a:t>
            </a:r>
          </a:p>
          <a:p>
            <a:r>
              <a:rPr lang="en-US" dirty="0" smtClean="0"/>
              <a:t>Explain the factors that affect bone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8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Termination of long bone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is the break joint in lambs under 12 months of 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0068" y="1132332"/>
            <a:ext cx="3429000" cy="680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40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Intramembranous Ossification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formation that occurs with the replacement of connective tissue with bone, but in the absence of cartilage</a:t>
            </a:r>
          </a:p>
          <a:p>
            <a:r>
              <a:rPr lang="en-US" dirty="0" smtClean="0"/>
              <a:t>Occurs in the formation of bones of the skull</a:t>
            </a:r>
          </a:p>
          <a:p>
            <a:r>
              <a:rPr lang="en-US" dirty="0" smtClean="0"/>
              <a:t>Responsible for increasing bone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Intramembranous Ossification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74294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23526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7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err="1" smtClean="0"/>
              <a:t>Resorption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bone growth, osteoclasts are removing bone from the inner surface and enlarging the marrow cavity</a:t>
            </a:r>
          </a:p>
          <a:p>
            <a:endParaRPr lang="en-US" dirty="0"/>
          </a:p>
          <a:p>
            <a:r>
              <a:rPr lang="en-US" dirty="0" smtClean="0"/>
              <a:t>Balance between growth on the exterior and </a:t>
            </a:r>
            <a:r>
              <a:rPr lang="en-US" dirty="0" err="1" smtClean="0"/>
              <a:t>degredation</a:t>
            </a:r>
            <a:r>
              <a:rPr lang="en-US" dirty="0" smtClean="0"/>
              <a:t> on the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marrow</a:t>
            </a:r>
          </a:p>
          <a:p>
            <a:pPr lvl="1"/>
            <a:r>
              <a:rPr lang="en-US" dirty="0" smtClean="0"/>
              <a:t>Chief site of red blood cell formation</a:t>
            </a:r>
          </a:p>
          <a:p>
            <a:pPr lvl="1"/>
            <a:endParaRPr lang="en-US" dirty="0"/>
          </a:p>
          <a:p>
            <a:r>
              <a:rPr lang="en-US" dirty="0" smtClean="0"/>
              <a:t>Yellow marrow</a:t>
            </a:r>
          </a:p>
          <a:p>
            <a:pPr lvl="1"/>
            <a:r>
              <a:rPr lang="en-US" dirty="0" smtClean="0"/>
              <a:t>Composed mainly of adipose tissue and is found in the medullary cavity of bones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50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err="1" smtClean="0"/>
              <a:t>Remodling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balance between osteoblast formation and osteoclast </a:t>
            </a:r>
            <a:r>
              <a:rPr lang="en-US" dirty="0" err="1" smtClean="0"/>
              <a:t>degredation</a:t>
            </a:r>
            <a:endParaRPr lang="en-US" dirty="0" smtClean="0"/>
          </a:p>
          <a:p>
            <a:r>
              <a:rPr lang="en-US" dirty="0" smtClean="0"/>
              <a:t>Bone </a:t>
            </a:r>
            <a:r>
              <a:rPr lang="en-US" dirty="0" err="1" smtClean="0"/>
              <a:t>remodling</a:t>
            </a:r>
            <a:r>
              <a:rPr lang="en-US" dirty="0" smtClean="0"/>
              <a:t> allows bones to adapt to stresses</a:t>
            </a:r>
          </a:p>
          <a:p>
            <a:r>
              <a:rPr lang="en-US" dirty="0" smtClean="0"/>
              <a:t>Heavily stressed bones becomes thicker and stronger</a:t>
            </a:r>
          </a:p>
          <a:p>
            <a:pPr lvl="1"/>
            <a:r>
              <a:rPr lang="en-US" dirty="0" smtClean="0"/>
              <a:t>Increased muscle growth will result in increased bone growth at the protuberances of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50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err="1" smtClean="0"/>
              <a:t>Remodling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Remodling</a:t>
            </a:r>
            <a:r>
              <a:rPr lang="en-US" dirty="0" smtClean="0"/>
              <a:t> is usually initiated through osteoclast activation and removal of the bone matrix</a:t>
            </a:r>
          </a:p>
          <a:p>
            <a:r>
              <a:rPr lang="en-US" dirty="0" smtClean="0"/>
              <a:t>Followed by osteoblast production of new bone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4" b="31671"/>
          <a:stretch/>
        </p:blipFill>
        <p:spPr bwMode="auto">
          <a:xfrm>
            <a:off x="896360" y="4202545"/>
            <a:ext cx="7286625" cy="223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78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and mineral deficiencies can result in abnormal bone growth</a:t>
            </a:r>
          </a:p>
          <a:p>
            <a:r>
              <a:rPr lang="en-US" dirty="0" smtClean="0"/>
              <a:t>Management strategies uncouple the balance of muscle, bone, and fat growth so that an immature skeleton must bear excess muscle and fat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2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905000"/>
            <a:ext cx="60960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35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types of bone</a:t>
            </a:r>
          </a:p>
          <a:p>
            <a:r>
              <a:rPr lang="en-US" dirty="0"/>
              <a:t>Know the function of cells involved in bone growth</a:t>
            </a:r>
          </a:p>
          <a:p>
            <a:r>
              <a:rPr lang="en-US" dirty="0"/>
              <a:t>Describe the two methods of bone formation in detail</a:t>
            </a:r>
          </a:p>
          <a:p>
            <a:r>
              <a:rPr lang="en-US" dirty="0"/>
              <a:t>Explain the factors that affect bone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0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Bone </a:t>
            </a:r>
            <a:r>
              <a:rPr lang="en-US" dirty="0" err="1" smtClean="0">
                <a:hlinkClick r:id="rId2"/>
              </a:rPr>
              <a:t>Resorption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6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Involved in Bone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Osteo</a:t>
            </a:r>
            <a:r>
              <a:rPr lang="en-US" dirty="0" smtClean="0"/>
              <a:t> – </a:t>
            </a:r>
            <a:r>
              <a:rPr lang="en-US" dirty="0" err="1" smtClean="0"/>
              <a:t>greek</a:t>
            </a:r>
            <a:r>
              <a:rPr lang="en-US" dirty="0" smtClean="0"/>
              <a:t> for bone</a:t>
            </a:r>
          </a:p>
          <a:p>
            <a:r>
              <a:rPr lang="en-US" dirty="0" err="1" smtClean="0"/>
              <a:t>Osteogenesis</a:t>
            </a:r>
            <a:r>
              <a:rPr lang="en-US" dirty="0" smtClean="0"/>
              <a:t> – formation of bone</a:t>
            </a:r>
          </a:p>
          <a:p>
            <a:r>
              <a:rPr lang="en-US" dirty="0" smtClean="0"/>
              <a:t>Occurs both prenatally and </a:t>
            </a:r>
            <a:r>
              <a:rPr lang="en-US" dirty="0" err="1" smtClean="0"/>
              <a:t>postnatally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Chondro</a:t>
            </a:r>
            <a:r>
              <a:rPr lang="en-US" dirty="0" smtClean="0"/>
              <a:t>- cartilage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9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methods  of bone formation</a:t>
            </a:r>
          </a:p>
          <a:p>
            <a:pPr lvl="1"/>
            <a:r>
              <a:rPr lang="en-US" dirty="0" err="1" smtClean="0"/>
              <a:t>Endochondral</a:t>
            </a:r>
            <a:r>
              <a:rPr lang="en-US" dirty="0" smtClean="0"/>
              <a:t> Ossification</a:t>
            </a:r>
          </a:p>
          <a:p>
            <a:pPr lvl="1"/>
            <a:r>
              <a:rPr lang="en-US" dirty="0" smtClean="0"/>
              <a:t>Intramembranous Ossification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3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Endochondral</a:t>
            </a:r>
            <a:r>
              <a:rPr lang="en-US" dirty="0" smtClean="0"/>
              <a:t> Ossification</a:t>
            </a:r>
          </a:p>
          <a:p>
            <a:pPr lvl="1"/>
            <a:r>
              <a:rPr lang="en-US" dirty="0" smtClean="0"/>
              <a:t>Ossification from a cartilage template</a:t>
            </a:r>
          </a:p>
          <a:p>
            <a:r>
              <a:rPr lang="en-US" dirty="0" smtClean="0"/>
              <a:t>Intramembranous Ossification</a:t>
            </a:r>
          </a:p>
          <a:p>
            <a:pPr lvl="2"/>
            <a:r>
              <a:rPr lang="en-US" dirty="0" smtClean="0"/>
              <a:t>Ossification in </a:t>
            </a:r>
            <a:r>
              <a:rPr lang="en-US" smtClean="0"/>
              <a:t>the absence </a:t>
            </a:r>
            <a:r>
              <a:rPr lang="en-US" dirty="0" smtClean="0"/>
              <a:t>of a cartilage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bone – hard layer around the outside</a:t>
            </a:r>
          </a:p>
          <a:p>
            <a:endParaRPr lang="en-US" dirty="0"/>
          </a:p>
          <a:p>
            <a:r>
              <a:rPr lang="en-US" dirty="0" smtClean="0"/>
              <a:t>Spongy bone</a:t>
            </a:r>
          </a:p>
          <a:p>
            <a:pPr lvl="1"/>
            <a:r>
              <a:rPr lang="en-US" dirty="0" err="1" smtClean="0"/>
              <a:t>Trabeculae</a:t>
            </a:r>
            <a:endParaRPr lang="en-US" dirty="0" smtClean="0"/>
          </a:p>
          <a:p>
            <a:pPr lvl="1"/>
            <a:r>
              <a:rPr lang="en-US" dirty="0" smtClean="0"/>
              <a:t>Spicules</a:t>
            </a:r>
          </a:p>
          <a:p>
            <a:pPr lvl="1"/>
            <a:endParaRPr lang="en-US" dirty="0"/>
          </a:p>
          <a:p>
            <a:r>
              <a:rPr lang="en-US" dirty="0" smtClean="0"/>
              <a:t>Medullary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Medullary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Metabolically active layer found in birds</a:t>
            </a:r>
          </a:p>
          <a:p>
            <a:endParaRPr lang="en-US" dirty="0"/>
          </a:p>
          <a:p>
            <a:r>
              <a:rPr lang="en-US" dirty="0" smtClean="0"/>
              <a:t>Used as an available source of calcium for egg shell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5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involved in Bone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4" y="1905000"/>
            <a:ext cx="53435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76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505</TotalTime>
  <Words>635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Bone Growth and Development</vt:lpstr>
      <vt:lpstr>Objectives</vt:lpstr>
      <vt:lpstr>Bone video</vt:lpstr>
      <vt:lpstr>Cells Involved in Bone Formation</vt:lpstr>
      <vt:lpstr>Osteogenesis</vt:lpstr>
      <vt:lpstr>Osteogenesis</vt:lpstr>
      <vt:lpstr>Types of bone</vt:lpstr>
      <vt:lpstr>Medullary Bone</vt:lpstr>
      <vt:lpstr>Cells involved in Bone Formation</vt:lpstr>
      <vt:lpstr>Cells Involved in Bone Formation</vt:lpstr>
      <vt:lpstr>Cells involved in Bone Formation</vt:lpstr>
      <vt:lpstr>Cells Involved in Bone Formation</vt:lpstr>
      <vt:lpstr>Endochondral Ossification</vt:lpstr>
      <vt:lpstr>Endochondral Ossification</vt:lpstr>
      <vt:lpstr>PowerPoint Presentation</vt:lpstr>
      <vt:lpstr>Endochondral Ossification</vt:lpstr>
      <vt:lpstr>Epiphyseal Plate</vt:lpstr>
      <vt:lpstr>Endochondral Ossification</vt:lpstr>
      <vt:lpstr>Termination of long bone growth</vt:lpstr>
      <vt:lpstr>Termination of long bone growth</vt:lpstr>
      <vt:lpstr>Intramembranous Ossification</vt:lpstr>
      <vt:lpstr>Intramembranous Ossification</vt:lpstr>
      <vt:lpstr>Bone Resorption</vt:lpstr>
      <vt:lpstr>Bone Marrow</vt:lpstr>
      <vt:lpstr>Bone Remodling</vt:lpstr>
      <vt:lpstr>Bone Remodling</vt:lpstr>
      <vt:lpstr>Nutrition</vt:lpstr>
      <vt:lpstr>PowerPoint Presentation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Growth and Development</dc:title>
  <dc:creator>Hawley, Jessica</dc:creator>
  <cp:lastModifiedBy>Hawley, Jessica</cp:lastModifiedBy>
  <cp:revision>6</cp:revision>
  <dcterms:created xsi:type="dcterms:W3CDTF">2013-04-03T21:07:52Z</dcterms:created>
  <dcterms:modified xsi:type="dcterms:W3CDTF">2013-04-09T15:21:05Z</dcterms:modified>
</cp:coreProperties>
</file>