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71" r:id="rId5"/>
    <p:sldId id="258" r:id="rId6"/>
    <p:sldId id="272" r:id="rId7"/>
    <p:sldId id="273" r:id="rId8"/>
    <p:sldId id="259" r:id="rId9"/>
    <p:sldId id="274" r:id="rId10"/>
    <p:sldId id="260" r:id="rId11"/>
    <p:sldId id="275" r:id="rId12"/>
    <p:sldId id="276" r:id="rId13"/>
    <p:sldId id="261" r:id="rId14"/>
    <p:sldId id="277" r:id="rId15"/>
    <p:sldId id="284" r:id="rId16"/>
    <p:sldId id="262" r:id="rId17"/>
    <p:sldId id="278" r:id="rId18"/>
    <p:sldId id="279" r:id="rId19"/>
    <p:sldId id="265" r:id="rId20"/>
    <p:sldId id="280" r:id="rId21"/>
    <p:sldId id="263" r:id="rId22"/>
    <p:sldId id="281" r:id="rId23"/>
    <p:sldId id="264" r:id="rId24"/>
    <p:sldId id="285" r:id="rId25"/>
    <p:sldId id="266" r:id="rId26"/>
    <p:sldId id="283" r:id="rId27"/>
    <p:sldId id="267" r:id="rId28"/>
    <p:sldId id="268" r:id="rId29"/>
    <p:sldId id="26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E955F7C-F64C-4F41-9897-6A6B7719F87B}" type="datetimeFigureOut">
              <a:rPr lang="en-US" smtClean="0"/>
              <a:t>2/25/2013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E7AEDCF-FF49-461D-A8B1-9E3E56B7AE7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955F7C-F64C-4F41-9897-6A6B7719F87B}"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AEDCF-FF49-461D-A8B1-9E3E56B7AE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955F7C-F64C-4F41-9897-6A6B7719F87B}"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AEDCF-FF49-461D-A8B1-9E3E56B7AE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955F7C-F64C-4F41-9897-6A6B7719F87B}"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AEDCF-FF49-461D-A8B1-9E3E56B7AE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955F7C-F64C-4F41-9897-6A6B7719F87B}"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E7AEDCF-FF49-461D-A8B1-9E3E56B7AE7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955F7C-F64C-4F41-9897-6A6B7719F87B}"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AEDCF-FF49-461D-A8B1-9E3E56B7AE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E955F7C-F64C-4F41-9897-6A6B7719F87B}" type="datetimeFigureOut">
              <a:rPr lang="en-US" smtClean="0"/>
              <a:t>2/25/2013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7AEDCF-FF49-461D-A8B1-9E3E56B7AE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955F7C-F64C-4F41-9897-6A6B7719F87B}" type="datetimeFigureOut">
              <a:rPr lang="en-US" smtClean="0"/>
              <a:t>2/25/2013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7AEDCF-FF49-461D-A8B1-9E3E56B7AE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55F7C-F64C-4F41-9897-6A6B7719F87B}" type="datetimeFigureOut">
              <a:rPr lang="en-US" smtClean="0"/>
              <a:t>2/25/2013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7AEDCF-FF49-461D-A8B1-9E3E56B7AE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955F7C-F64C-4F41-9897-6A6B7719F87B}"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AEDCF-FF49-461D-A8B1-9E3E56B7AE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955F7C-F64C-4F41-9897-6A6B7719F87B}"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AEDCF-FF49-461D-A8B1-9E3E56B7AE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E955F7C-F64C-4F41-9897-6A6B7719F87B}" type="datetimeFigureOut">
              <a:rPr lang="en-US" smtClean="0"/>
              <a:t>2/25/2013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E7AEDCF-FF49-461D-A8B1-9E3E56B7AE7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Agriculture Scientist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468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Fraley</a:t>
            </a:r>
            <a:endParaRPr lang="en-US" dirty="0"/>
          </a:p>
        </p:txBody>
      </p:sp>
      <p:sp>
        <p:nvSpPr>
          <p:cNvPr id="3" name="Content Placeholder 2"/>
          <p:cNvSpPr>
            <a:spLocks noGrp="1"/>
          </p:cNvSpPr>
          <p:nvPr>
            <p:ph idx="1"/>
          </p:nvPr>
        </p:nvSpPr>
        <p:spPr/>
        <p:txBody>
          <a:bodyPr>
            <a:normAutofit/>
          </a:bodyPr>
          <a:lstStyle/>
          <a:p>
            <a:r>
              <a:rPr lang="en-US" dirty="0"/>
              <a:t>Chimeric bacterial genes conferring resistance to aminoglycoside antibiotics have been inserted…” And so begins the opening of Fraley’s 1983 paper where he and his research team at Monsanto indicate they have found a method of creating transgenic plants by using a pathogenic bacterium, </a:t>
            </a:r>
            <a:r>
              <a:rPr lang="en-US" i="1" dirty="0"/>
              <a:t>Agrobacterium </a:t>
            </a:r>
            <a:r>
              <a:rPr lang="en-US" i="1" dirty="0" err="1"/>
              <a:t>tumefaciens</a:t>
            </a:r>
            <a:r>
              <a:rPr lang="en-US"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794886"/>
            <a:ext cx="3657600" cy="186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70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Robert Fraley</a:t>
            </a:r>
          </a:p>
        </p:txBody>
      </p:sp>
      <p:sp>
        <p:nvSpPr>
          <p:cNvPr id="3" name="Content Placeholder 2"/>
          <p:cNvSpPr>
            <a:spLocks noGrp="1"/>
          </p:cNvSpPr>
          <p:nvPr>
            <p:ph idx="1"/>
          </p:nvPr>
        </p:nvSpPr>
        <p:spPr/>
        <p:txBody>
          <a:bodyPr>
            <a:normAutofit/>
          </a:bodyPr>
          <a:lstStyle/>
          <a:p>
            <a:r>
              <a:rPr lang="en-US" dirty="0" smtClean="0"/>
              <a:t>Fraley’s ambition led </a:t>
            </a:r>
            <a:r>
              <a:rPr lang="en-US" dirty="0"/>
              <a:t>to the commercialization of genetically modified plants. The first genetically modified plants from Monsanto which achieved widespread success were soybeans resistant to glyphosate herbicide. </a:t>
            </a: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273" b="25212"/>
          <a:stretch/>
        </p:blipFill>
        <p:spPr bwMode="auto">
          <a:xfrm>
            <a:off x="2133600" y="4148975"/>
            <a:ext cx="5003540"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568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Fraley</a:t>
            </a:r>
            <a:endParaRPr lang="en-US" dirty="0"/>
          </a:p>
        </p:txBody>
      </p:sp>
      <p:sp>
        <p:nvSpPr>
          <p:cNvPr id="3" name="Content Placeholder 2"/>
          <p:cNvSpPr>
            <a:spLocks noGrp="1"/>
          </p:cNvSpPr>
          <p:nvPr>
            <p:ph idx="1"/>
          </p:nvPr>
        </p:nvSpPr>
        <p:spPr/>
        <p:txBody>
          <a:bodyPr/>
          <a:lstStyle/>
          <a:p>
            <a:r>
              <a:rPr lang="en-US" dirty="0"/>
              <a:t>Fraley has contributed to years of agricultural development through a number of significant activities, including authoring more than 100 publications and patent applications relating to technical advances in agricultural biotechnology. </a:t>
            </a:r>
          </a:p>
        </p:txBody>
      </p:sp>
    </p:spTree>
    <p:extLst>
      <p:ext uri="{BB962C8B-B14F-4D97-AF65-F5344CB8AC3E}">
        <p14:creationId xmlns:p14="http://schemas.microsoft.com/office/powerpoint/2010/main" val="232553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Deere</a:t>
            </a:r>
            <a:endParaRPr lang="en-US" dirty="0"/>
          </a:p>
        </p:txBody>
      </p:sp>
      <p:sp>
        <p:nvSpPr>
          <p:cNvPr id="3" name="Content Placeholder 2"/>
          <p:cNvSpPr>
            <a:spLocks noGrp="1"/>
          </p:cNvSpPr>
          <p:nvPr>
            <p:ph idx="1"/>
          </p:nvPr>
        </p:nvSpPr>
        <p:spPr/>
        <p:txBody>
          <a:bodyPr>
            <a:normAutofit/>
          </a:bodyPr>
          <a:lstStyle/>
          <a:p>
            <a:r>
              <a:rPr lang="en-US" dirty="0"/>
              <a:t>The plow is cited as one of the most important inventions in the advancement of society. John Deere certainly did not invent the plow, </a:t>
            </a:r>
            <a:r>
              <a:rPr lang="en-US" dirty="0" smtClean="0"/>
              <a:t>but he improved </a:t>
            </a:r>
            <a:r>
              <a:rPr lang="en-US" dirty="0"/>
              <a:t>on the plow by making his out of steel in 1837.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02330"/>
            <a:ext cx="2438400" cy="332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75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Deere</a:t>
            </a:r>
            <a:endParaRPr lang="en-US" dirty="0"/>
          </a:p>
        </p:txBody>
      </p:sp>
      <p:sp>
        <p:nvSpPr>
          <p:cNvPr id="3" name="Content Placeholder 2"/>
          <p:cNvSpPr>
            <a:spLocks noGrp="1"/>
          </p:cNvSpPr>
          <p:nvPr>
            <p:ph idx="1"/>
          </p:nvPr>
        </p:nvSpPr>
        <p:spPr/>
        <p:txBody>
          <a:bodyPr>
            <a:normAutofit/>
          </a:bodyPr>
          <a:lstStyle/>
          <a:p>
            <a:r>
              <a:rPr lang="en-US" dirty="0"/>
              <a:t>The steel plow that Deere developed worked superior in American Midwest soils compared to the cast-iron plow.  H</a:t>
            </a:r>
            <a:r>
              <a:rPr lang="en-US" dirty="0" smtClean="0"/>
              <a:t>is </a:t>
            </a:r>
            <a:r>
              <a:rPr lang="en-US" dirty="0"/>
              <a:t>plow unlocked the vast fertility of the Midwest soils which ultimately unleashed the incredible yield potential and food producing ability of the </a:t>
            </a:r>
            <a:r>
              <a:rPr lang="en-US" dirty="0" smtClean="0"/>
              <a:t>American Midwest</a:t>
            </a:r>
            <a:r>
              <a:rPr lang="en-US" dirty="0"/>
              <a:t>.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43400"/>
            <a:ext cx="317664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Deere</a:t>
            </a:r>
            <a:endParaRPr lang="en-US" dirty="0"/>
          </a:p>
        </p:txBody>
      </p:sp>
      <p:sp>
        <p:nvSpPr>
          <p:cNvPr id="3" name="Content Placeholder 2"/>
          <p:cNvSpPr>
            <a:spLocks noGrp="1"/>
          </p:cNvSpPr>
          <p:nvPr>
            <p:ph idx="1"/>
          </p:nvPr>
        </p:nvSpPr>
        <p:spPr/>
        <p:txBody>
          <a:bodyPr/>
          <a:lstStyle/>
          <a:p>
            <a:r>
              <a:rPr lang="en-US" dirty="0" smtClean="0"/>
              <a:t>Deere positioned </a:t>
            </a:r>
            <a:r>
              <a:rPr lang="en-US" dirty="0"/>
              <a:t>his newborn company in Moline, Illinois</a:t>
            </a:r>
            <a:r>
              <a:rPr lang="en-US" dirty="0" smtClean="0"/>
              <a:t>, close </a:t>
            </a:r>
            <a:r>
              <a:rPr lang="en-US" dirty="0"/>
              <a:t>to the Mississippi River and </a:t>
            </a:r>
            <a:r>
              <a:rPr lang="en-US" dirty="0" smtClean="0"/>
              <a:t>was better able to transport </a:t>
            </a:r>
            <a:r>
              <a:rPr lang="en-US" dirty="0"/>
              <a:t>his products to farmers.  John Deere built high quality products, and his company’s namesake maintains that reputation as a high quality agricultural and construction equipment manufacturer to this day.</a:t>
            </a:r>
          </a:p>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24400"/>
            <a:ext cx="265738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82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 Whitney</a:t>
            </a:r>
            <a:endParaRPr lang="en-US" dirty="0"/>
          </a:p>
        </p:txBody>
      </p:sp>
      <p:sp>
        <p:nvSpPr>
          <p:cNvPr id="3" name="Content Placeholder 2"/>
          <p:cNvSpPr>
            <a:spLocks noGrp="1"/>
          </p:cNvSpPr>
          <p:nvPr>
            <p:ph idx="1"/>
          </p:nvPr>
        </p:nvSpPr>
        <p:spPr/>
        <p:txBody>
          <a:bodyPr>
            <a:normAutofit/>
          </a:bodyPr>
          <a:lstStyle/>
          <a:p>
            <a:r>
              <a:rPr lang="en-US" dirty="0" smtClean="0"/>
              <a:t>Eli </a:t>
            </a:r>
            <a:r>
              <a:rPr lang="en-US" dirty="0"/>
              <a:t>Whitney is best known for the invention of the cotton gin in </a:t>
            </a:r>
            <a:r>
              <a:rPr lang="en-US" dirty="0" smtClean="0"/>
              <a:t>1793. </a:t>
            </a:r>
            <a:r>
              <a:rPr lang="en-US" dirty="0"/>
              <a:t>A</a:t>
            </a:r>
            <a:r>
              <a:rPr lang="en-US" dirty="0" smtClean="0"/>
              <a:t> </a:t>
            </a:r>
            <a:r>
              <a:rPr lang="en-US" dirty="0"/>
              <a:t>cotton gin is a machine that is used to pull cotton fibers from the cotton seed.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657600"/>
            <a:ext cx="22860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77" y="3657600"/>
            <a:ext cx="4040411" cy="294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760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 Whitney</a:t>
            </a:r>
            <a:endParaRPr lang="en-US" dirty="0"/>
          </a:p>
        </p:txBody>
      </p:sp>
      <p:sp>
        <p:nvSpPr>
          <p:cNvPr id="3" name="Content Placeholder 2"/>
          <p:cNvSpPr>
            <a:spLocks noGrp="1"/>
          </p:cNvSpPr>
          <p:nvPr>
            <p:ph idx="1"/>
          </p:nvPr>
        </p:nvSpPr>
        <p:spPr/>
        <p:txBody>
          <a:bodyPr>
            <a:normAutofit/>
          </a:bodyPr>
          <a:lstStyle/>
          <a:p>
            <a:r>
              <a:rPr lang="en-US" dirty="0"/>
              <a:t>The cotton gin was a groundbreaking invention in the southern United States, and it had an enormous positive impact on the economies of the southern states in the U.S. </a:t>
            </a:r>
            <a:r>
              <a:rPr lang="en-US" dirty="0" smtClean="0"/>
              <a:t>The </a:t>
            </a:r>
            <a:r>
              <a:rPr lang="en-US" dirty="0"/>
              <a:t>cotton gin also had an equally important impact on slavery in this country. Prior to Whitney’s cotton gin, raising cotton was very labor intensive and only a few plantations could profitably raise cotton. </a:t>
            </a:r>
          </a:p>
        </p:txBody>
      </p:sp>
    </p:spTree>
    <p:extLst>
      <p:ext uri="{BB962C8B-B14F-4D97-AF65-F5344CB8AC3E}">
        <p14:creationId xmlns:p14="http://schemas.microsoft.com/office/powerpoint/2010/main" val="110567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 Whitney</a:t>
            </a:r>
            <a:endParaRPr lang="en-US" dirty="0"/>
          </a:p>
        </p:txBody>
      </p:sp>
      <p:sp>
        <p:nvSpPr>
          <p:cNvPr id="3" name="Content Placeholder 2"/>
          <p:cNvSpPr>
            <a:spLocks noGrp="1"/>
          </p:cNvSpPr>
          <p:nvPr>
            <p:ph idx="1"/>
          </p:nvPr>
        </p:nvSpPr>
        <p:spPr/>
        <p:txBody>
          <a:bodyPr>
            <a:normAutofit/>
          </a:bodyPr>
          <a:lstStyle/>
          <a:p>
            <a:r>
              <a:rPr lang="en-US" dirty="0"/>
              <a:t>The cotton gin catapulted cotton to a widespread, lucrative and less labor-intensive crop, contributing to the rise of cotton production in the Deep South. The availability of large supplies of cotton fiber also contributed to the rise of the textile industry. </a:t>
            </a: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267200"/>
            <a:ext cx="329184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50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Cyrus McCormick</a:t>
            </a:r>
            <a:endParaRPr lang="en-US" dirty="0"/>
          </a:p>
        </p:txBody>
      </p:sp>
      <p:sp>
        <p:nvSpPr>
          <p:cNvPr id="3" name="Content Placeholder 2"/>
          <p:cNvSpPr>
            <a:spLocks noGrp="1"/>
          </p:cNvSpPr>
          <p:nvPr>
            <p:ph idx="1"/>
          </p:nvPr>
        </p:nvSpPr>
        <p:spPr>
          <a:xfrm>
            <a:off x="457200" y="1600200"/>
            <a:ext cx="6477000" cy="4709160"/>
          </a:xfrm>
        </p:spPr>
        <p:txBody>
          <a:bodyPr>
            <a:normAutofit lnSpcReduction="10000"/>
          </a:bodyPr>
          <a:lstStyle/>
          <a:p>
            <a:r>
              <a:rPr lang="en-US" dirty="0" smtClean="0"/>
              <a:t>Cyrus </a:t>
            </a:r>
            <a:r>
              <a:rPr lang="en-US" dirty="0"/>
              <a:t>McCormick </a:t>
            </a:r>
            <a:r>
              <a:rPr lang="en-US" dirty="0" smtClean="0"/>
              <a:t>created the </a:t>
            </a:r>
            <a:r>
              <a:rPr lang="en-US" dirty="0"/>
              <a:t>world’s first mechanical reaper in 1831.  A mechanical reaper was needed, as harvesting crops </a:t>
            </a:r>
            <a:r>
              <a:rPr lang="en-US" dirty="0" smtClean="0"/>
              <a:t>required </a:t>
            </a:r>
            <a:r>
              <a:rPr lang="en-US" dirty="0"/>
              <a:t>numerous men to cut and gather. </a:t>
            </a:r>
            <a:endParaRPr lang="en-US" dirty="0" smtClean="0"/>
          </a:p>
          <a:p>
            <a:r>
              <a:rPr lang="en-US" dirty="0"/>
              <a:t>Cyrus McCormick is referred to as the ‘Father of Modern Agriculture,’ however he did not work alone. Jo Anderson, a slave, is cited to have </a:t>
            </a:r>
            <a:r>
              <a:rPr lang="en-US" dirty="0" smtClean="0"/>
              <a:t>worked on the reaper as well</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438400"/>
            <a:ext cx="1981200" cy="245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34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Harrison Shull</a:t>
            </a:r>
            <a:endParaRPr lang="en-US" dirty="0"/>
          </a:p>
        </p:txBody>
      </p:sp>
      <p:sp>
        <p:nvSpPr>
          <p:cNvPr id="3" name="Content Placeholder 2"/>
          <p:cNvSpPr>
            <a:spLocks noGrp="1"/>
          </p:cNvSpPr>
          <p:nvPr>
            <p:ph idx="1"/>
          </p:nvPr>
        </p:nvSpPr>
        <p:spPr/>
        <p:txBody>
          <a:bodyPr>
            <a:normAutofit/>
          </a:bodyPr>
          <a:lstStyle/>
          <a:p>
            <a:r>
              <a:rPr lang="en-US" dirty="0"/>
              <a:t>Considered the father of hybrid corn, Shull devoted 30 years of his life to corn breeding.  A botanist by training, Shull began his famous experiments at Cold Spring Harbor, Long Island New York.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578542"/>
            <a:ext cx="1981200" cy="298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617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Cyrus McCormick</a:t>
            </a:r>
          </a:p>
        </p:txBody>
      </p:sp>
      <p:sp>
        <p:nvSpPr>
          <p:cNvPr id="3" name="Content Placeholder 2"/>
          <p:cNvSpPr>
            <a:spLocks noGrp="1"/>
          </p:cNvSpPr>
          <p:nvPr>
            <p:ph idx="1"/>
          </p:nvPr>
        </p:nvSpPr>
        <p:spPr/>
        <p:txBody>
          <a:bodyPr>
            <a:normAutofit/>
          </a:bodyPr>
          <a:lstStyle/>
          <a:p>
            <a:r>
              <a:rPr lang="en-US" dirty="0" err="1"/>
              <a:t>McCormkick’s</a:t>
            </a:r>
            <a:r>
              <a:rPr lang="en-US" dirty="0"/>
              <a:t> reaper was able to replace manpower for machine power and is often cited as a key driver for the westward expansion of the United States. In 1851, the reaper won the highest award of the day, the Gold Medal at London’s Crystal Palace Exhibition. </a:t>
            </a: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5" t="6414" r="7410" b="10642"/>
          <a:stretch/>
        </p:blipFill>
        <p:spPr bwMode="auto">
          <a:xfrm>
            <a:off x="3105726" y="4191000"/>
            <a:ext cx="406204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1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Washington Carver</a:t>
            </a:r>
            <a:endParaRPr lang="en-US" dirty="0"/>
          </a:p>
        </p:txBody>
      </p:sp>
      <p:sp>
        <p:nvSpPr>
          <p:cNvPr id="3" name="Content Placeholder 2"/>
          <p:cNvSpPr>
            <a:spLocks noGrp="1"/>
          </p:cNvSpPr>
          <p:nvPr>
            <p:ph idx="1"/>
          </p:nvPr>
        </p:nvSpPr>
        <p:spPr>
          <a:xfrm>
            <a:off x="457200" y="1600200"/>
            <a:ext cx="6172200" cy="4709160"/>
          </a:xfrm>
        </p:spPr>
        <p:txBody>
          <a:bodyPr>
            <a:normAutofit/>
          </a:bodyPr>
          <a:lstStyle/>
          <a:p>
            <a:r>
              <a:rPr lang="en-US" dirty="0" smtClean="0"/>
              <a:t>Carver improved </a:t>
            </a:r>
            <a:r>
              <a:rPr lang="en-US" dirty="0"/>
              <a:t>the lives of thousands of poor southern farmers by providing information on crops, cultivation techniques, and recipes for meals. </a:t>
            </a:r>
            <a:endParaRPr lang="en-US" dirty="0" smtClean="0"/>
          </a:p>
          <a:p>
            <a:r>
              <a:rPr lang="en-US" dirty="0"/>
              <a:t>He is best known for research into and promotion of alternative crops to cotton, particularly focusing on peanuts and sweet potatoes.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514600"/>
            <a:ext cx="2337850"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70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Washington Carver</a:t>
            </a:r>
            <a:endParaRPr lang="en-US" dirty="0"/>
          </a:p>
        </p:txBody>
      </p:sp>
      <p:sp>
        <p:nvSpPr>
          <p:cNvPr id="3" name="Content Placeholder 2"/>
          <p:cNvSpPr>
            <a:spLocks noGrp="1"/>
          </p:cNvSpPr>
          <p:nvPr>
            <p:ph idx="1"/>
          </p:nvPr>
        </p:nvSpPr>
        <p:spPr/>
        <p:txBody>
          <a:bodyPr>
            <a:normAutofit/>
          </a:bodyPr>
          <a:lstStyle/>
          <a:p>
            <a:r>
              <a:rPr lang="en-US" dirty="0" smtClean="0"/>
              <a:t>Carver </a:t>
            </a:r>
            <a:r>
              <a:rPr lang="en-US" dirty="0"/>
              <a:t>was a progressive agricultural thinker, encouraging farmers to submit soil samples for analysis to determine causes of poor yield. Beyond crops and soils, Carver also taught livestock care and food preservation techniques.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962400"/>
            <a:ext cx="376843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377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Norman Borlaug</a:t>
            </a:r>
            <a:endParaRPr lang="en-US" dirty="0"/>
          </a:p>
        </p:txBody>
      </p:sp>
      <p:sp>
        <p:nvSpPr>
          <p:cNvPr id="3" name="Content Placeholder 2"/>
          <p:cNvSpPr>
            <a:spLocks noGrp="1"/>
          </p:cNvSpPr>
          <p:nvPr>
            <p:ph idx="1"/>
          </p:nvPr>
        </p:nvSpPr>
        <p:spPr/>
        <p:txBody>
          <a:bodyPr>
            <a:normAutofit/>
          </a:bodyPr>
          <a:lstStyle/>
          <a:p>
            <a:r>
              <a:rPr lang="en-US" dirty="0" smtClean="0"/>
              <a:t>Awarded </a:t>
            </a:r>
            <a:r>
              <a:rPr lang="en-US" dirty="0"/>
              <a:t>the Nobel Peace Prize in 1970 for his work on the world’s food supply, Borlaug is known </a:t>
            </a:r>
            <a:r>
              <a:rPr lang="en-US" dirty="0" smtClean="0"/>
              <a:t>for </a:t>
            </a:r>
            <a:r>
              <a:rPr lang="en-US" dirty="0"/>
              <a:t>his highly successful wheat breeding and wheat research programs in Mexico.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656" y="3962400"/>
            <a:ext cx="2973399"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581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Norman Borlaug</a:t>
            </a:r>
          </a:p>
        </p:txBody>
      </p:sp>
      <p:sp>
        <p:nvSpPr>
          <p:cNvPr id="3" name="Content Placeholder 2"/>
          <p:cNvSpPr>
            <a:spLocks noGrp="1"/>
          </p:cNvSpPr>
          <p:nvPr>
            <p:ph idx="1"/>
          </p:nvPr>
        </p:nvSpPr>
        <p:spPr/>
        <p:txBody>
          <a:bodyPr/>
          <a:lstStyle/>
          <a:p>
            <a:r>
              <a:rPr lang="en-US" dirty="0"/>
              <a:t>He created the World Food Prize in 1986 to recognize the achievements of individuals who have improved the quality, quantity or availability of food in the world. Borlaug championed an adequate food supply for every human being, and spent his lifetime working on improving food production to feed an ever-growing world population</a:t>
            </a:r>
          </a:p>
          <a:p>
            <a:endParaRPr lang="en-US" dirty="0"/>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667" b="14667"/>
          <a:stretch/>
        </p:blipFill>
        <p:spPr bwMode="auto">
          <a:xfrm>
            <a:off x="2743200" y="5105400"/>
            <a:ext cx="3847338"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864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Fritz Haber</a:t>
            </a:r>
            <a:endParaRPr lang="en-US" dirty="0"/>
          </a:p>
        </p:txBody>
      </p:sp>
      <p:sp>
        <p:nvSpPr>
          <p:cNvPr id="3" name="Content Placeholder 2"/>
          <p:cNvSpPr>
            <a:spLocks noGrp="1"/>
          </p:cNvSpPr>
          <p:nvPr>
            <p:ph idx="1"/>
          </p:nvPr>
        </p:nvSpPr>
        <p:spPr>
          <a:xfrm>
            <a:off x="457200" y="1600200"/>
            <a:ext cx="6553200" cy="4709160"/>
          </a:xfrm>
        </p:spPr>
        <p:txBody>
          <a:bodyPr>
            <a:normAutofit/>
          </a:bodyPr>
          <a:lstStyle/>
          <a:p>
            <a:r>
              <a:rPr lang="en-US" dirty="0"/>
              <a:t>Although co-developed with Carl Bosch, the process of ammonia synthesis bears Haber’s name and is known the world over as the Haber Process.  (There is an attempt to give credit to Bosch by referring to the process as Haber-Bosch).  </a:t>
            </a:r>
            <a:endParaRPr lang="en-US" dirty="0" smtClean="0"/>
          </a:p>
          <a:p>
            <a:r>
              <a:rPr lang="en-US" dirty="0"/>
              <a:t>Without the Haber-Bosch process, we would not be able to feed our global population. </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364" y="2514600"/>
            <a:ext cx="190500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55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Fritz Haber</a:t>
            </a:r>
          </a:p>
        </p:txBody>
      </p:sp>
      <p:sp>
        <p:nvSpPr>
          <p:cNvPr id="3" name="Content Placeholder 2"/>
          <p:cNvSpPr>
            <a:spLocks noGrp="1"/>
          </p:cNvSpPr>
          <p:nvPr>
            <p:ph idx="1"/>
          </p:nvPr>
        </p:nvSpPr>
        <p:spPr/>
        <p:txBody>
          <a:bodyPr>
            <a:normAutofit/>
          </a:bodyPr>
          <a:lstStyle/>
          <a:p>
            <a:r>
              <a:rPr lang="en-US" dirty="0"/>
              <a:t>In 1908 Haber developed the technique still used today to take the vast amount of nitrogen available in the atmosphere and convert it into nitrogen that plants can use.  </a:t>
            </a:r>
          </a:p>
          <a:p>
            <a:r>
              <a:rPr lang="en-US" dirty="0" smtClean="0"/>
              <a:t>In </a:t>
            </a:r>
            <a:r>
              <a:rPr lang="en-US" dirty="0"/>
              <a:t>1918 Haber won the Nobel Prize for this discovery.  Although nitrogen fertilizer had been previously available, this major leap forward allowed for the relatively inexpensive production of nitrogen fertilizer which ultimately led to its widespread availability.  </a:t>
            </a:r>
          </a:p>
        </p:txBody>
      </p:sp>
    </p:spTree>
    <p:extLst>
      <p:ext uri="{BB962C8B-B14F-4D97-AF65-F5344CB8AC3E}">
        <p14:creationId xmlns:p14="http://schemas.microsoft.com/office/powerpoint/2010/main" val="495239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people of influence</a:t>
            </a:r>
            <a:endParaRPr lang="en-US" dirty="0"/>
          </a:p>
        </p:txBody>
      </p:sp>
      <p:sp>
        <p:nvSpPr>
          <p:cNvPr id="3" name="Content Placeholder 2"/>
          <p:cNvSpPr>
            <a:spLocks noGrp="1"/>
          </p:cNvSpPr>
          <p:nvPr>
            <p:ph idx="1"/>
          </p:nvPr>
        </p:nvSpPr>
        <p:spPr/>
        <p:txBody>
          <a:bodyPr>
            <a:normAutofit fontScale="92500"/>
          </a:bodyPr>
          <a:lstStyle/>
          <a:p>
            <a:r>
              <a:rPr lang="en-US" dirty="0" smtClean="0"/>
              <a:t>Dwayne Orville Andreas</a:t>
            </a:r>
          </a:p>
          <a:p>
            <a:r>
              <a:rPr lang="en-US" dirty="0" smtClean="0"/>
              <a:t>Hugh Bennett- Created Soil Conservation Service</a:t>
            </a:r>
          </a:p>
          <a:p>
            <a:r>
              <a:rPr lang="en-US" dirty="0" smtClean="0"/>
              <a:t>James G Boswell II – head of J.G. Boswell. Played an important role in shaping the water use policy in California</a:t>
            </a:r>
          </a:p>
          <a:p>
            <a:r>
              <a:rPr lang="en-US" dirty="0" smtClean="0"/>
              <a:t>Earl </a:t>
            </a:r>
            <a:r>
              <a:rPr lang="en-US" dirty="0" err="1" smtClean="0"/>
              <a:t>Butz</a:t>
            </a:r>
            <a:r>
              <a:rPr lang="en-US" dirty="0" smtClean="0"/>
              <a:t> – Served as the secretary of Agriculture</a:t>
            </a:r>
          </a:p>
          <a:p>
            <a:r>
              <a:rPr lang="en-US" dirty="0" smtClean="0"/>
              <a:t>John Franz and Paul Muller – Chemist who separately developed glyphosate and DDT</a:t>
            </a:r>
          </a:p>
          <a:p>
            <a:r>
              <a:rPr lang="en-US" dirty="0" smtClean="0"/>
              <a:t>Temple </a:t>
            </a:r>
            <a:r>
              <a:rPr lang="en-US" dirty="0" err="1" smtClean="0"/>
              <a:t>Grandin</a:t>
            </a:r>
            <a:r>
              <a:rPr lang="en-US" dirty="0" smtClean="0"/>
              <a:t> – Professor at CSU focusing on Animal Handling and care</a:t>
            </a:r>
            <a:endParaRPr lang="en-US" dirty="0"/>
          </a:p>
        </p:txBody>
      </p:sp>
    </p:spTree>
    <p:extLst>
      <p:ext uri="{BB962C8B-B14F-4D97-AF65-F5344CB8AC3E}">
        <p14:creationId xmlns:p14="http://schemas.microsoft.com/office/powerpoint/2010/main" val="1316086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people of influence</a:t>
            </a:r>
            <a:endParaRPr lang="en-US" dirty="0"/>
          </a:p>
        </p:txBody>
      </p:sp>
      <p:sp>
        <p:nvSpPr>
          <p:cNvPr id="3" name="Content Placeholder 2"/>
          <p:cNvSpPr>
            <a:spLocks noGrp="1"/>
          </p:cNvSpPr>
          <p:nvPr>
            <p:ph idx="1"/>
          </p:nvPr>
        </p:nvSpPr>
        <p:spPr/>
        <p:txBody>
          <a:bodyPr>
            <a:normAutofit lnSpcReduction="10000"/>
          </a:bodyPr>
          <a:lstStyle/>
          <a:p>
            <a:r>
              <a:rPr lang="en-US" dirty="0" smtClean="0"/>
              <a:t>Thomas Jefferson – “cultivators of the earth are the most valuable citizens” Designed a moldboard plow</a:t>
            </a:r>
          </a:p>
          <a:p>
            <a:r>
              <a:rPr lang="en-US" dirty="0" smtClean="0"/>
              <a:t>Seaman Knapp- developed a demonstration farm which is credited to the founding of the </a:t>
            </a:r>
            <a:r>
              <a:rPr lang="en-US" dirty="0"/>
              <a:t>c</a:t>
            </a:r>
            <a:r>
              <a:rPr lang="en-US" dirty="0" smtClean="0"/>
              <a:t>ooperative demonstration farm program and country agent system</a:t>
            </a:r>
          </a:p>
          <a:p>
            <a:r>
              <a:rPr lang="en-US" dirty="0" smtClean="0"/>
              <a:t>Aldo Leopold – A Sand County Almanac</a:t>
            </a:r>
          </a:p>
          <a:p>
            <a:r>
              <a:rPr lang="en-US" dirty="0" smtClean="0"/>
              <a:t>Richard </a:t>
            </a:r>
            <a:r>
              <a:rPr lang="en-US" dirty="0"/>
              <a:t>M</a:t>
            </a:r>
            <a:r>
              <a:rPr lang="en-US" dirty="0" smtClean="0"/>
              <a:t>arshall, Earl </a:t>
            </a:r>
            <a:r>
              <a:rPr lang="en-US" dirty="0" err="1" smtClean="0"/>
              <a:t>Kooi</a:t>
            </a:r>
            <a:r>
              <a:rPr lang="en-US" dirty="0" smtClean="0"/>
              <a:t>, Y. Takasaki- invented and refined the process of making high fructose corn syrup</a:t>
            </a:r>
            <a:endParaRPr lang="en-US" dirty="0"/>
          </a:p>
        </p:txBody>
      </p:sp>
    </p:spTree>
    <p:extLst>
      <p:ext uri="{BB962C8B-B14F-4D97-AF65-F5344CB8AC3E}">
        <p14:creationId xmlns:p14="http://schemas.microsoft.com/office/powerpoint/2010/main" val="1673070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people of influence</a:t>
            </a:r>
            <a:endParaRPr lang="en-US" dirty="0"/>
          </a:p>
        </p:txBody>
      </p:sp>
      <p:sp>
        <p:nvSpPr>
          <p:cNvPr id="3" name="Content Placeholder 2"/>
          <p:cNvSpPr>
            <a:spLocks noGrp="1"/>
          </p:cNvSpPr>
          <p:nvPr>
            <p:ph idx="1"/>
          </p:nvPr>
        </p:nvSpPr>
        <p:spPr/>
        <p:txBody>
          <a:bodyPr/>
          <a:lstStyle/>
          <a:p>
            <a:r>
              <a:rPr lang="en-US" dirty="0" smtClean="0"/>
              <a:t>Andrew </a:t>
            </a:r>
            <a:r>
              <a:rPr lang="en-US" dirty="0" err="1" smtClean="0"/>
              <a:t>Meikle</a:t>
            </a:r>
            <a:r>
              <a:rPr lang="en-US" dirty="0" smtClean="0"/>
              <a:t> – credited for creating the thresher in 1796</a:t>
            </a:r>
          </a:p>
          <a:p>
            <a:r>
              <a:rPr lang="en-US" dirty="0" smtClean="0"/>
              <a:t>Ingo </a:t>
            </a:r>
            <a:r>
              <a:rPr lang="en-US" dirty="0" err="1" smtClean="0"/>
              <a:t>Potrykus</a:t>
            </a:r>
            <a:r>
              <a:rPr lang="en-US" dirty="0" smtClean="0"/>
              <a:t> – co-credited with creating golden rice, rice fortified with Vitamin A</a:t>
            </a:r>
          </a:p>
          <a:p>
            <a:r>
              <a:rPr lang="en-US" dirty="0" smtClean="0"/>
              <a:t>Henry David Thoreau – Walden, chronicles modest farm efforts</a:t>
            </a:r>
          </a:p>
          <a:p>
            <a:r>
              <a:rPr lang="en-US" dirty="0" err="1" smtClean="0"/>
              <a:t>Jethro</a:t>
            </a:r>
            <a:r>
              <a:rPr lang="en-US" dirty="0" smtClean="0"/>
              <a:t> </a:t>
            </a:r>
            <a:r>
              <a:rPr lang="en-US" dirty="0" err="1" smtClean="0"/>
              <a:t>Tull</a:t>
            </a:r>
            <a:r>
              <a:rPr lang="en-US" dirty="0" smtClean="0"/>
              <a:t> – vastly improved seeding crops by the invention and refinement of seed drill.</a:t>
            </a:r>
            <a:endParaRPr lang="en-US" dirty="0"/>
          </a:p>
        </p:txBody>
      </p:sp>
    </p:spTree>
    <p:extLst>
      <p:ext uri="{BB962C8B-B14F-4D97-AF65-F5344CB8AC3E}">
        <p14:creationId xmlns:p14="http://schemas.microsoft.com/office/powerpoint/2010/main" val="79768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George Harrison Shull</a:t>
            </a:r>
          </a:p>
        </p:txBody>
      </p:sp>
      <p:sp>
        <p:nvSpPr>
          <p:cNvPr id="3" name="Content Placeholder 2"/>
          <p:cNvSpPr>
            <a:spLocks noGrp="1"/>
          </p:cNvSpPr>
          <p:nvPr>
            <p:ph idx="1"/>
          </p:nvPr>
        </p:nvSpPr>
        <p:spPr/>
        <p:txBody>
          <a:bodyPr>
            <a:normAutofit/>
          </a:bodyPr>
          <a:lstStyle/>
          <a:p>
            <a:r>
              <a:rPr lang="en-US" dirty="0"/>
              <a:t>His experiments began in 1905 and centered on inheritance in corn.  Although there are several geneticists/botanists who made contributions to the development of hybrid corn, Shull made the critical observations on the reduction in vigor on inbreeding corn and the subsequent improvement of vigor on crossing corn.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703618"/>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65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George Harrison Shull</a:t>
            </a:r>
          </a:p>
        </p:txBody>
      </p:sp>
      <p:sp>
        <p:nvSpPr>
          <p:cNvPr id="3" name="Content Placeholder 2"/>
          <p:cNvSpPr>
            <a:spLocks noGrp="1"/>
          </p:cNvSpPr>
          <p:nvPr>
            <p:ph idx="1"/>
          </p:nvPr>
        </p:nvSpPr>
        <p:spPr/>
        <p:txBody>
          <a:bodyPr/>
          <a:lstStyle/>
          <a:p>
            <a:r>
              <a:rPr lang="en-US" dirty="0"/>
              <a:t>These experiments provided the basis for hybrid corn.  Although it was ground breaking research, it would not be until 1922 before hybridized corn was made commercially available.  Shull founded the journal </a:t>
            </a:r>
            <a:r>
              <a:rPr lang="en-US" i="1" dirty="0"/>
              <a:t>Genetics</a:t>
            </a:r>
            <a:r>
              <a:rPr lang="en-US" dirty="0"/>
              <a:t> (which is considered to this day one of the top international science journals), and served as a Professor of Botany and Genetics at Princeton University.</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105400"/>
            <a:ext cx="11620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46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A. Wallace</a:t>
            </a:r>
            <a:endParaRPr lang="en-US" dirty="0"/>
          </a:p>
        </p:txBody>
      </p:sp>
      <p:sp>
        <p:nvSpPr>
          <p:cNvPr id="3" name="Content Placeholder 2"/>
          <p:cNvSpPr>
            <a:spLocks noGrp="1"/>
          </p:cNvSpPr>
          <p:nvPr>
            <p:ph idx="1"/>
          </p:nvPr>
        </p:nvSpPr>
        <p:spPr/>
        <p:txBody>
          <a:bodyPr>
            <a:normAutofit/>
          </a:bodyPr>
          <a:lstStyle/>
          <a:p>
            <a:r>
              <a:rPr lang="en-US" dirty="0"/>
              <a:t>Wallace’s accomplishments are many: Vice President of the United States, Secretary of Agriculture, Secretary of Commerce, and other distinguished roles. Wallace was considered an active Secretary of Agriculture and his Department of Agriculture oversaw the creation and development of the food stamp and school lunch programs.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694872"/>
            <a:ext cx="1676400" cy="200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73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Henry A. Wallace</a:t>
            </a:r>
          </a:p>
        </p:txBody>
      </p:sp>
      <p:sp>
        <p:nvSpPr>
          <p:cNvPr id="3" name="Content Placeholder 2"/>
          <p:cNvSpPr>
            <a:spLocks noGrp="1"/>
          </p:cNvSpPr>
          <p:nvPr>
            <p:ph idx="1"/>
          </p:nvPr>
        </p:nvSpPr>
        <p:spPr/>
        <p:txBody>
          <a:bodyPr>
            <a:normAutofit/>
          </a:bodyPr>
          <a:lstStyle/>
          <a:p>
            <a:r>
              <a:rPr lang="en-US" dirty="0"/>
              <a:t>He supported government intervention and implemented controversial measures to regulate production in American farming with government planning designed to battle overproduction and low prices. Specifically, Wallace ordered slaughtering pigs and plowing up cotton fields in rural America to drive the price of these commodities back up in order to improve American farmers’ economic situation</a:t>
            </a:r>
            <a:r>
              <a:rPr lang="en-US" dirty="0" smtClean="0"/>
              <a:t>.</a:t>
            </a:r>
            <a:endParaRPr lang="en-US" dirty="0"/>
          </a:p>
        </p:txBody>
      </p:sp>
    </p:spTree>
    <p:extLst>
      <p:ext uri="{BB962C8B-B14F-4D97-AF65-F5344CB8AC3E}">
        <p14:creationId xmlns:p14="http://schemas.microsoft.com/office/powerpoint/2010/main" val="84338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Henry A. Wallace</a:t>
            </a:r>
          </a:p>
        </p:txBody>
      </p:sp>
      <p:sp>
        <p:nvSpPr>
          <p:cNvPr id="3" name="Content Placeholder 2"/>
          <p:cNvSpPr>
            <a:spLocks noGrp="1"/>
          </p:cNvSpPr>
          <p:nvPr>
            <p:ph idx="1"/>
          </p:nvPr>
        </p:nvSpPr>
        <p:spPr/>
        <p:txBody>
          <a:bodyPr/>
          <a:lstStyle/>
          <a:p>
            <a:r>
              <a:rPr lang="en-US" dirty="0"/>
              <a:t> He experimented with breeding high-yielding strains of corn </a:t>
            </a:r>
            <a:r>
              <a:rPr lang="en-US" dirty="0" smtClean="0"/>
              <a:t>and founded </a:t>
            </a:r>
            <a:r>
              <a:rPr lang="en-US" dirty="0"/>
              <a:t>the Hi-Bred Corn Company in 1926, which we know today as Pioneer </a:t>
            </a:r>
            <a:r>
              <a:rPr lang="en-US" dirty="0" smtClean="0"/>
              <a:t>Hi-Bred.</a:t>
            </a:r>
            <a:endParaRPr lang="en-US" dirty="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 y="3657600"/>
            <a:ext cx="736092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6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Rachel Carson</a:t>
            </a:r>
            <a:endParaRPr lang="en-US" dirty="0"/>
          </a:p>
        </p:txBody>
      </p:sp>
      <p:sp>
        <p:nvSpPr>
          <p:cNvPr id="3" name="Content Placeholder 2"/>
          <p:cNvSpPr>
            <a:spLocks noGrp="1"/>
          </p:cNvSpPr>
          <p:nvPr>
            <p:ph idx="1"/>
          </p:nvPr>
        </p:nvSpPr>
        <p:spPr/>
        <p:txBody>
          <a:bodyPr>
            <a:normAutofit/>
          </a:bodyPr>
          <a:lstStyle/>
          <a:p>
            <a:r>
              <a:rPr lang="en-US" dirty="0" smtClean="0"/>
              <a:t>Carson’s </a:t>
            </a:r>
            <a:r>
              <a:rPr lang="en-US" dirty="0"/>
              <a:t>book </a:t>
            </a:r>
            <a:r>
              <a:rPr lang="en-US" i="1" dirty="0"/>
              <a:t>Silent </a:t>
            </a:r>
            <a:r>
              <a:rPr lang="en-US" i="1" dirty="0" smtClean="0"/>
              <a:t>Spring</a:t>
            </a:r>
            <a:r>
              <a:rPr lang="en-US" dirty="0"/>
              <a:t> </a:t>
            </a:r>
            <a:r>
              <a:rPr lang="en-US" dirty="0" smtClean="0"/>
              <a:t>was published </a:t>
            </a:r>
            <a:r>
              <a:rPr lang="en-US" dirty="0"/>
              <a:t>in 1962, the book was a landmark event in the history of the environmental movement.  Carson focused the book on pesticides and their use in agriculture, and argued that those chemicals were dangerous to the environment, wildlife, and humans.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643082"/>
            <a:ext cx="1720269" cy="218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898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Rachel Carson</a:t>
            </a:r>
            <a:endParaRPr lang="en-US" dirty="0"/>
          </a:p>
        </p:txBody>
      </p:sp>
      <p:sp>
        <p:nvSpPr>
          <p:cNvPr id="3" name="Content Placeholder 2"/>
          <p:cNvSpPr>
            <a:spLocks noGrp="1"/>
          </p:cNvSpPr>
          <p:nvPr>
            <p:ph idx="1"/>
          </p:nvPr>
        </p:nvSpPr>
        <p:spPr/>
        <p:txBody>
          <a:bodyPr>
            <a:normAutofit/>
          </a:bodyPr>
          <a:lstStyle/>
          <a:p>
            <a:r>
              <a:rPr lang="en-US" dirty="0"/>
              <a:t>Carson was adept at presenting thorough documentation to make her point and concluded that the effects were akin to pesticide poisoning.  The book is not without great controversy, </a:t>
            </a:r>
            <a:r>
              <a:rPr lang="en-US" dirty="0" smtClean="0"/>
              <a:t>which </a:t>
            </a:r>
            <a:r>
              <a:rPr lang="en-US" dirty="0"/>
              <a:t>led to severe use restrictions and bans of DDT.  </a:t>
            </a: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64" r="27673"/>
          <a:stretch/>
        </p:blipFill>
        <p:spPr bwMode="auto">
          <a:xfrm>
            <a:off x="7162800" y="3740768"/>
            <a:ext cx="1816515" cy="305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3434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2026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129</TotalTime>
  <Words>1001</Words>
  <Application>Microsoft Office PowerPoint</Application>
  <PresentationFormat>On-screen Show (4:3)</PresentationFormat>
  <Paragraphs>72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Apex</vt:lpstr>
      <vt:lpstr>Agriculture Scientist</vt:lpstr>
      <vt:lpstr>George Harrison Shull</vt:lpstr>
      <vt:lpstr>George Harrison Shull</vt:lpstr>
      <vt:lpstr>George Harrison Shull</vt:lpstr>
      <vt:lpstr>Henry A. Wallace</vt:lpstr>
      <vt:lpstr>Henry A. Wallace</vt:lpstr>
      <vt:lpstr>Henry A. Wallace</vt:lpstr>
      <vt:lpstr>Rachel Carson</vt:lpstr>
      <vt:lpstr>Rachel Carson</vt:lpstr>
      <vt:lpstr>Robert Fraley</vt:lpstr>
      <vt:lpstr>Robert Fraley</vt:lpstr>
      <vt:lpstr>Robert Fraley</vt:lpstr>
      <vt:lpstr>John Deere</vt:lpstr>
      <vt:lpstr>John Deere</vt:lpstr>
      <vt:lpstr>John Deere</vt:lpstr>
      <vt:lpstr>Eli Whitney</vt:lpstr>
      <vt:lpstr>Eli Whitney</vt:lpstr>
      <vt:lpstr>Eli Whitney</vt:lpstr>
      <vt:lpstr>Cyrus McCormick</vt:lpstr>
      <vt:lpstr>Cyrus McCormick</vt:lpstr>
      <vt:lpstr>George Washington Carver</vt:lpstr>
      <vt:lpstr>George Washington Carver</vt:lpstr>
      <vt:lpstr>Norman Borlaug</vt:lpstr>
      <vt:lpstr>Norman Borlaug</vt:lpstr>
      <vt:lpstr>Fritz Haber</vt:lpstr>
      <vt:lpstr>Fritz Haber</vt:lpstr>
      <vt:lpstr>Other people of influence</vt:lpstr>
      <vt:lpstr>Other people of influence</vt:lpstr>
      <vt:lpstr>Other people of influence</vt:lpstr>
    </vt:vector>
  </TitlesOfParts>
  <Company>Sam Houston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Scientist</dc:title>
  <dc:creator>Hawley, Jessica</dc:creator>
  <cp:lastModifiedBy>Hawley, Jessica</cp:lastModifiedBy>
  <cp:revision>5</cp:revision>
  <dcterms:created xsi:type="dcterms:W3CDTF">2013-02-25T20:34:34Z</dcterms:created>
  <dcterms:modified xsi:type="dcterms:W3CDTF">2013-02-25T22:43:35Z</dcterms:modified>
</cp:coreProperties>
</file>