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24"/>
  </p:notesMasterIdLst>
  <p:handoutMasterIdLst>
    <p:handoutMasterId r:id="rId25"/>
  </p:handoutMasterIdLst>
  <p:sldIdLst>
    <p:sldId id="256" r:id="rId5"/>
    <p:sldId id="257" r:id="rId6"/>
    <p:sldId id="293" r:id="rId7"/>
    <p:sldId id="297" r:id="rId8"/>
    <p:sldId id="294" r:id="rId9"/>
    <p:sldId id="298" r:id="rId10"/>
    <p:sldId id="299" r:id="rId11"/>
    <p:sldId id="300" r:id="rId12"/>
    <p:sldId id="301" r:id="rId13"/>
    <p:sldId id="295" r:id="rId14"/>
    <p:sldId id="302" r:id="rId15"/>
    <p:sldId id="303" r:id="rId16"/>
    <p:sldId id="304" r:id="rId17"/>
    <p:sldId id="305" r:id="rId18"/>
    <p:sldId id="296" r:id="rId19"/>
    <p:sldId id="306" r:id="rId20"/>
    <p:sldId id="307" r:id="rId21"/>
    <p:sldId id="308" r:id="rId22"/>
    <p:sldId id="29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0BD841-546A-43A9-A506-52C698D4DF2B}">
          <p14:sldIdLst>
            <p14:sldId id="256"/>
            <p14:sldId id="257"/>
            <p14:sldId id="293"/>
            <p14:sldId id="297"/>
            <p14:sldId id="294"/>
            <p14:sldId id="298"/>
            <p14:sldId id="299"/>
            <p14:sldId id="300"/>
            <p14:sldId id="301"/>
            <p14:sldId id="295"/>
            <p14:sldId id="302"/>
            <p14:sldId id="303"/>
          </p14:sldIdLst>
        </p14:section>
        <p14:section name="Untitled Section" id="{F255E5BF-FE10-410A-B737-49C200B43E78}">
          <p14:sldIdLst>
            <p14:sldId id="304"/>
            <p14:sldId id="305"/>
            <p14:sldId id="296"/>
            <p14:sldId id="306"/>
            <p14:sldId id="307"/>
            <p14:sldId id="308"/>
            <p14:sldId id="291"/>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94" autoAdjust="0"/>
  </p:normalViewPr>
  <p:slideViewPr>
    <p:cSldViewPr snapToGrid="0" showGuides="1">
      <p:cViewPr>
        <p:scale>
          <a:sx n="75" d="100"/>
          <a:sy n="75" d="100"/>
        </p:scale>
        <p:origin x="1998" y="450"/>
      </p:cViewPr>
      <p:guideLst>
        <p:guide orient="horz" pos="2160"/>
        <p:guide pos="2880"/>
      </p:guideLst>
    </p:cSldViewPr>
  </p:slideViewPr>
  <p:notesTextViewPr>
    <p:cViewPr>
      <p:scale>
        <a:sx n="1" d="1"/>
        <a:sy n="1" d="1"/>
      </p:scale>
      <p:origin x="0" y="0"/>
    </p:cViewPr>
  </p:notesTextViewPr>
  <p:sorterViewPr>
    <p:cViewPr>
      <p:scale>
        <a:sx n="100" d="100"/>
        <a:sy n="100" d="100"/>
      </p:scale>
      <p:origin x="0" y="-342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2019 Teaching and Learning Conference</a:t>
            </a: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smtClean="0"/>
              <a:t>8/15/2019</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Dr. Darren L. Williams, Professor of Physical Chemistry, SHSU</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84A639-32D1-4E68-9FAD-8211F5EC9B8E}" type="slidenum">
              <a:rPr lang="en-US" smtClean="0"/>
              <a:t>‹#›</a:t>
            </a:fld>
            <a:endParaRPr lang="en-US"/>
          </a:p>
        </p:txBody>
      </p:sp>
    </p:spTree>
    <p:extLst>
      <p:ext uri="{BB962C8B-B14F-4D97-AF65-F5344CB8AC3E}">
        <p14:creationId xmlns:p14="http://schemas.microsoft.com/office/powerpoint/2010/main" val="3539135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mtClean="0"/>
              <a:t>2019 Teaching and Learning Conference</a:t>
            </a: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smtClean="0"/>
              <a:t>8/15/2019</a:t>
            </a:r>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Dr. Darren L. Williams, Professor of Physical Chemistry, SHSU</a:t>
            </a: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1AC21-F5F3-4E94-96EA-5078D27FC6A5}" type="slidenum">
              <a:rPr lang="en-US" smtClean="0"/>
              <a:t>‹#›</a:t>
            </a:fld>
            <a:endParaRPr lang="en-US"/>
          </a:p>
        </p:txBody>
      </p:sp>
    </p:spTree>
    <p:extLst>
      <p:ext uri="{BB962C8B-B14F-4D97-AF65-F5344CB8AC3E}">
        <p14:creationId xmlns:p14="http://schemas.microsoft.com/office/powerpoint/2010/main" val="396124066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tore.acs.org/eweb/ACSTemplatePage.aspx?site=ACS_Store&amp;WebCode=storeItemDetail&amp;parentKey=a671e0b0-8980-4faa-8d58-8306e5a77c6b"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tore.acs.org/eweb/ACSTemplatePage.aspx?site=ACS_Store&amp;WebCode=storeItemDetail&amp;parentKey=a671e0b0-8980-4faa-8d58-8306e5a77c6b"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https://www.store.acs.org/eweb/ACSTemplatePage.aspx?site=ACS_Store&amp;WebCode=storeItemDetail&amp;parentKey=a671e0b0-8980-4faa-8d58-8306e5a77c6b</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Product Description:</a:t>
            </a:r>
          </a:p>
          <a:p>
            <a:r>
              <a:rPr lang="en-US" sz="1200" b="1" i="0" kern="1200" dirty="0" smtClean="0">
                <a:solidFill>
                  <a:schemeClr val="tx1"/>
                </a:solidFill>
                <a:effectLst/>
                <a:latin typeface="+mn-lt"/>
                <a:ea typeface="+mn-ea"/>
                <a:cs typeface="+mn-cs"/>
              </a:rPr>
              <a:t>Honk if you passed P-Chem...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is one person in every class who gets physical chemistry—the rest of us struggle with it. This bumper sticker declares your success and shows your solidarity with all those who take thermodynamics, kinetics, and quantum mechanics at the next level.  Each bumper sticker's size is 11.5 x 3.</a:t>
            </a:r>
          </a:p>
          <a:p>
            <a:endParaRPr lang="en-US" dirty="0"/>
          </a:p>
        </p:txBody>
      </p:sp>
      <p:sp>
        <p:nvSpPr>
          <p:cNvPr id="4" name="Header Placeholder 3"/>
          <p:cNvSpPr>
            <a:spLocks noGrp="1"/>
          </p:cNvSpPr>
          <p:nvPr>
            <p:ph type="hdr" sz="quarter" idx="10"/>
          </p:nvPr>
        </p:nvSpPr>
        <p:spPr/>
        <p:txBody>
          <a:bodyPr/>
          <a:lstStyle/>
          <a:p>
            <a:r>
              <a:rPr lang="en-US" smtClean="0"/>
              <a:t>2019 Teaching and Learning Conference</a:t>
            </a:r>
            <a:endParaRPr lang="en-US"/>
          </a:p>
        </p:txBody>
      </p:sp>
      <p:sp>
        <p:nvSpPr>
          <p:cNvPr id="5" name="Date Placeholder 4"/>
          <p:cNvSpPr>
            <a:spLocks noGrp="1"/>
          </p:cNvSpPr>
          <p:nvPr>
            <p:ph type="dt" idx="11"/>
          </p:nvPr>
        </p:nvSpPr>
        <p:spPr/>
        <p:txBody>
          <a:bodyPr/>
          <a:lstStyle/>
          <a:p>
            <a:r>
              <a:rPr lang="en-US" smtClean="0"/>
              <a:t>8/15/2019</a:t>
            </a:r>
            <a:endParaRPr lang="en-US"/>
          </a:p>
        </p:txBody>
      </p:sp>
      <p:sp>
        <p:nvSpPr>
          <p:cNvPr id="6" name="Footer Placeholder 5"/>
          <p:cNvSpPr>
            <a:spLocks noGrp="1"/>
          </p:cNvSpPr>
          <p:nvPr>
            <p:ph type="ftr" sz="quarter" idx="12"/>
          </p:nvPr>
        </p:nvSpPr>
        <p:spPr/>
        <p:txBody>
          <a:bodyPr/>
          <a:lstStyle/>
          <a:p>
            <a:r>
              <a:rPr lang="en-US" smtClean="0"/>
              <a:t>Dr. Darren L. Williams, Professor of Physical Chemistry, SHSU</a:t>
            </a:r>
            <a:endParaRPr lang="en-US"/>
          </a:p>
        </p:txBody>
      </p:sp>
      <p:sp>
        <p:nvSpPr>
          <p:cNvPr id="7" name="Slide Number Placeholder 6"/>
          <p:cNvSpPr>
            <a:spLocks noGrp="1"/>
          </p:cNvSpPr>
          <p:nvPr>
            <p:ph type="sldNum" sz="quarter" idx="13"/>
          </p:nvPr>
        </p:nvSpPr>
        <p:spPr/>
        <p:txBody>
          <a:bodyPr/>
          <a:lstStyle/>
          <a:p>
            <a:fld id="{C1E1AC21-F5F3-4E94-96EA-5078D27FC6A5}" type="slidenum">
              <a:rPr lang="en-US" smtClean="0"/>
              <a:t>6</a:t>
            </a:fld>
            <a:endParaRPr lang="en-US"/>
          </a:p>
        </p:txBody>
      </p:sp>
    </p:spTree>
    <p:extLst>
      <p:ext uri="{BB962C8B-B14F-4D97-AF65-F5344CB8AC3E}">
        <p14:creationId xmlns:p14="http://schemas.microsoft.com/office/powerpoint/2010/main" val="14452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https://www.store.acs.org/eweb/ACSTemplatePage.aspx?site=ACS_Store&amp;WebCode=storeItemDetail&amp;parentKey=a671e0b0-8980-4faa-8d58-8306e5a77c6b</a:t>
            </a:r>
            <a:endParaRPr lang="en-US" sz="1200" b="1"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Product Description:</a:t>
            </a:r>
          </a:p>
          <a:p>
            <a:r>
              <a:rPr lang="en-US" sz="1200" b="1" i="0" kern="1200" dirty="0" smtClean="0">
                <a:solidFill>
                  <a:schemeClr val="tx1"/>
                </a:solidFill>
                <a:effectLst/>
                <a:latin typeface="+mn-lt"/>
                <a:ea typeface="+mn-ea"/>
                <a:cs typeface="+mn-cs"/>
              </a:rPr>
              <a:t>Honk if you passed P-Chem... </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There is one person in every class who gets physical chemistry—the rest of us struggle with it. This bumper sticker declares your success and shows your solidarity with all those who take thermodynamics, kinetics, and quantum mechanics at the next level.  Each bumper sticker's size is 11.5 x 3.</a:t>
            </a:r>
          </a:p>
          <a:p>
            <a:endParaRPr lang="en-US" dirty="0"/>
          </a:p>
        </p:txBody>
      </p:sp>
      <p:sp>
        <p:nvSpPr>
          <p:cNvPr id="4" name="Header Placeholder 3"/>
          <p:cNvSpPr>
            <a:spLocks noGrp="1"/>
          </p:cNvSpPr>
          <p:nvPr>
            <p:ph type="hdr" sz="quarter" idx="10"/>
          </p:nvPr>
        </p:nvSpPr>
        <p:spPr/>
        <p:txBody>
          <a:bodyPr/>
          <a:lstStyle/>
          <a:p>
            <a:r>
              <a:rPr lang="en-US" smtClean="0"/>
              <a:t>2019 Teaching and Learning Conference</a:t>
            </a:r>
            <a:endParaRPr lang="en-US"/>
          </a:p>
        </p:txBody>
      </p:sp>
      <p:sp>
        <p:nvSpPr>
          <p:cNvPr id="5" name="Date Placeholder 4"/>
          <p:cNvSpPr>
            <a:spLocks noGrp="1"/>
          </p:cNvSpPr>
          <p:nvPr>
            <p:ph type="dt" idx="11"/>
          </p:nvPr>
        </p:nvSpPr>
        <p:spPr/>
        <p:txBody>
          <a:bodyPr/>
          <a:lstStyle/>
          <a:p>
            <a:r>
              <a:rPr lang="en-US" smtClean="0"/>
              <a:t>8/15/2019</a:t>
            </a:r>
            <a:endParaRPr lang="en-US"/>
          </a:p>
        </p:txBody>
      </p:sp>
      <p:sp>
        <p:nvSpPr>
          <p:cNvPr id="6" name="Footer Placeholder 5"/>
          <p:cNvSpPr>
            <a:spLocks noGrp="1"/>
          </p:cNvSpPr>
          <p:nvPr>
            <p:ph type="ftr" sz="quarter" idx="12"/>
          </p:nvPr>
        </p:nvSpPr>
        <p:spPr/>
        <p:txBody>
          <a:bodyPr/>
          <a:lstStyle/>
          <a:p>
            <a:r>
              <a:rPr lang="en-US" smtClean="0"/>
              <a:t>Dr. Darren L. Williams, Professor of Physical Chemistry, SHSU</a:t>
            </a:r>
            <a:endParaRPr lang="en-US"/>
          </a:p>
        </p:txBody>
      </p:sp>
      <p:sp>
        <p:nvSpPr>
          <p:cNvPr id="7" name="Slide Number Placeholder 6"/>
          <p:cNvSpPr>
            <a:spLocks noGrp="1"/>
          </p:cNvSpPr>
          <p:nvPr>
            <p:ph type="sldNum" sz="quarter" idx="13"/>
          </p:nvPr>
        </p:nvSpPr>
        <p:spPr/>
        <p:txBody>
          <a:bodyPr/>
          <a:lstStyle/>
          <a:p>
            <a:fld id="{C1E1AC21-F5F3-4E94-96EA-5078D27FC6A5}" type="slidenum">
              <a:rPr lang="en-US" smtClean="0"/>
              <a:t>7</a:t>
            </a:fld>
            <a:endParaRPr lang="en-US"/>
          </a:p>
        </p:txBody>
      </p:sp>
    </p:spTree>
    <p:extLst>
      <p:ext uri="{BB962C8B-B14F-4D97-AF65-F5344CB8AC3E}">
        <p14:creationId xmlns:p14="http://schemas.microsoft.com/office/powerpoint/2010/main" val="2701665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2019 Teaching and Learning Conference</a:t>
            </a:r>
            <a:endParaRPr lang="en-US"/>
          </a:p>
        </p:txBody>
      </p:sp>
      <p:sp>
        <p:nvSpPr>
          <p:cNvPr id="5" name="Date Placeholder 4"/>
          <p:cNvSpPr>
            <a:spLocks noGrp="1"/>
          </p:cNvSpPr>
          <p:nvPr>
            <p:ph type="dt" idx="11"/>
          </p:nvPr>
        </p:nvSpPr>
        <p:spPr/>
        <p:txBody>
          <a:bodyPr/>
          <a:lstStyle/>
          <a:p>
            <a:r>
              <a:rPr lang="en-US" smtClean="0"/>
              <a:t>8/15/2019</a:t>
            </a:r>
            <a:endParaRPr lang="en-US"/>
          </a:p>
        </p:txBody>
      </p:sp>
      <p:sp>
        <p:nvSpPr>
          <p:cNvPr id="6" name="Footer Placeholder 5"/>
          <p:cNvSpPr>
            <a:spLocks noGrp="1"/>
          </p:cNvSpPr>
          <p:nvPr>
            <p:ph type="ftr" sz="quarter" idx="12"/>
          </p:nvPr>
        </p:nvSpPr>
        <p:spPr/>
        <p:txBody>
          <a:bodyPr/>
          <a:lstStyle/>
          <a:p>
            <a:r>
              <a:rPr lang="en-US" smtClean="0"/>
              <a:t>Dr. Darren L. Williams, Professor of Physical Chemistry, SHSU</a:t>
            </a:r>
            <a:endParaRPr lang="en-US"/>
          </a:p>
        </p:txBody>
      </p:sp>
      <p:sp>
        <p:nvSpPr>
          <p:cNvPr id="7" name="Slide Number Placeholder 6"/>
          <p:cNvSpPr>
            <a:spLocks noGrp="1"/>
          </p:cNvSpPr>
          <p:nvPr>
            <p:ph type="sldNum" sz="quarter" idx="13"/>
          </p:nvPr>
        </p:nvSpPr>
        <p:spPr/>
        <p:txBody>
          <a:bodyPr/>
          <a:lstStyle/>
          <a:p>
            <a:fld id="{C1E1AC21-F5F3-4E94-96EA-5078D27FC6A5}" type="slidenum">
              <a:rPr lang="en-US" smtClean="0"/>
              <a:t>19</a:t>
            </a:fld>
            <a:endParaRPr lang="en-US"/>
          </a:p>
        </p:txBody>
      </p:sp>
    </p:spTree>
    <p:extLst>
      <p:ext uri="{BB962C8B-B14F-4D97-AF65-F5344CB8AC3E}">
        <p14:creationId xmlns:p14="http://schemas.microsoft.com/office/powerpoint/2010/main" val="798359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0" y="38286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1484327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3164917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2704493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419517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257349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30" y="757476"/>
            <a:ext cx="4582621" cy="57353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80092" y="757476"/>
            <a:ext cx="4563908" cy="57353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8/15/2019</a:t>
            </a:r>
            <a:endParaRPr lang="en-US"/>
          </a:p>
        </p:txBody>
      </p:sp>
      <p:sp>
        <p:nvSpPr>
          <p:cNvPr id="6" name="Footer Placeholder 5"/>
          <p:cNvSpPr>
            <a:spLocks noGrp="1"/>
          </p:cNvSpPr>
          <p:nvPr>
            <p:ph type="ftr" sz="quarter" idx="11"/>
          </p:nvPr>
        </p:nvSpPr>
        <p:spPr/>
        <p:txBody>
          <a:bodyPr/>
          <a:lstStyle/>
          <a:p>
            <a:r>
              <a:rPr lang="en-US" smtClean="0"/>
              <a:t>2019 Teaching and Learning Conference - Sam Houston State University</a:t>
            </a:r>
            <a:endParaRPr lang="en-US"/>
          </a:p>
        </p:txBody>
      </p:sp>
      <p:sp>
        <p:nvSpPr>
          <p:cNvPr id="7" name="Slide Number Placeholder 6"/>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195529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8/15/2019</a:t>
            </a:r>
            <a:endParaRPr lang="en-US"/>
          </a:p>
        </p:txBody>
      </p:sp>
      <p:sp>
        <p:nvSpPr>
          <p:cNvPr id="8" name="Footer Placeholder 7"/>
          <p:cNvSpPr>
            <a:spLocks noGrp="1"/>
          </p:cNvSpPr>
          <p:nvPr>
            <p:ph type="ftr" sz="quarter" idx="11"/>
          </p:nvPr>
        </p:nvSpPr>
        <p:spPr/>
        <p:txBody>
          <a:bodyPr/>
          <a:lstStyle/>
          <a:p>
            <a:r>
              <a:rPr lang="en-US" smtClean="0"/>
              <a:t>2019 Teaching and Learning Conference - Sam Houston State University</a:t>
            </a:r>
            <a:endParaRPr lang="en-US"/>
          </a:p>
        </p:txBody>
      </p:sp>
      <p:sp>
        <p:nvSpPr>
          <p:cNvPr id="9" name="Slide Number Placeholder 8"/>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237792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8/15/2019</a:t>
            </a:r>
            <a:endParaRPr lang="en-US"/>
          </a:p>
        </p:txBody>
      </p:sp>
      <p:sp>
        <p:nvSpPr>
          <p:cNvPr id="4" name="Footer Placeholder 3"/>
          <p:cNvSpPr>
            <a:spLocks noGrp="1"/>
          </p:cNvSpPr>
          <p:nvPr>
            <p:ph type="ftr" sz="quarter" idx="11"/>
          </p:nvPr>
        </p:nvSpPr>
        <p:spPr/>
        <p:txBody>
          <a:bodyPr/>
          <a:lstStyle/>
          <a:p>
            <a:r>
              <a:rPr lang="en-US" smtClean="0"/>
              <a:t>2019 Teaching and Learning Conference - Sam Houston State University</a:t>
            </a:r>
            <a:endParaRPr lang="en-US"/>
          </a:p>
        </p:txBody>
      </p:sp>
      <p:sp>
        <p:nvSpPr>
          <p:cNvPr id="5" name="Slide Number Placeholder 4"/>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421947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8/15/2019</a:t>
            </a:r>
            <a:endParaRPr lang="en-US"/>
          </a:p>
        </p:txBody>
      </p:sp>
      <p:sp>
        <p:nvSpPr>
          <p:cNvPr id="3" name="Footer Placeholder 2"/>
          <p:cNvSpPr>
            <a:spLocks noGrp="1"/>
          </p:cNvSpPr>
          <p:nvPr>
            <p:ph type="ftr" sz="quarter" idx="11"/>
          </p:nvPr>
        </p:nvSpPr>
        <p:spPr/>
        <p:txBody>
          <a:bodyPr/>
          <a:lstStyle/>
          <a:p>
            <a:r>
              <a:rPr lang="en-US" smtClean="0"/>
              <a:t>2019 Teaching and Learning Conference - Sam Houston State University</a:t>
            </a:r>
            <a:endParaRPr lang="en-US"/>
          </a:p>
        </p:txBody>
      </p:sp>
      <p:sp>
        <p:nvSpPr>
          <p:cNvPr id="4" name="Slide Number Placeholder 3"/>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10635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8/15/2019</a:t>
            </a:r>
            <a:endParaRPr lang="en-US"/>
          </a:p>
        </p:txBody>
      </p:sp>
      <p:sp>
        <p:nvSpPr>
          <p:cNvPr id="6" name="Footer Placeholder 5"/>
          <p:cNvSpPr>
            <a:spLocks noGrp="1"/>
          </p:cNvSpPr>
          <p:nvPr>
            <p:ph type="ftr" sz="quarter" idx="11"/>
          </p:nvPr>
        </p:nvSpPr>
        <p:spPr/>
        <p:txBody>
          <a:bodyPr/>
          <a:lstStyle/>
          <a:p>
            <a:r>
              <a:rPr lang="en-US" smtClean="0"/>
              <a:t>2019 Teaching and Learning Conference - Sam Houston State University</a:t>
            </a:r>
            <a:endParaRPr lang="en-US"/>
          </a:p>
        </p:txBody>
      </p:sp>
      <p:sp>
        <p:nvSpPr>
          <p:cNvPr id="7" name="Slide Number Placeholder 6"/>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3480626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8/15/2019</a:t>
            </a:r>
            <a:endParaRPr lang="en-US"/>
          </a:p>
        </p:txBody>
      </p:sp>
      <p:sp>
        <p:nvSpPr>
          <p:cNvPr id="6" name="Footer Placeholder 5"/>
          <p:cNvSpPr>
            <a:spLocks noGrp="1"/>
          </p:cNvSpPr>
          <p:nvPr>
            <p:ph type="ftr" sz="quarter" idx="11"/>
          </p:nvPr>
        </p:nvSpPr>
        <p:spPr/>
        <p:txBody>
          <a:bodyPr/>
          <a:lstStyle/>
          <a:p>
            <a:r>
              <a:rPr lang="en-US" smtClean="0"/>
              <a:t>2019 Teaching and Learning Conference - Sam Houston State University</a:t>
            </a:r>
            <a:endParaRPr lang="en-US"/>
          </a:p>
        </p:txBody>
      </p:sp>
      <p:sp>
        <p:nvSpPr>
          <p:cNvPr id="7" name="Slide Number Placeholder 6"/>
          <p:cNvSpPr>
            <a:spLocks noGrp="1"/>
          </p:cNvSpPr>
          <p:nvPr>
            <p:ph type="sldNum" sz="quarter" idx="12"/>
          </p:nvPr>
        </p:nvSpPr>
        <p:spPr/>
        <p:txBody>
          <a:bodyPr/>
          <a:lstStyle/>
          <a:p>
            <a:fld id="{9D271BFB-99A6-4C33-AD24-78088D7B8950}" type="slidenum">
              <a:rPr lang="en-US" smtClean="0"/>
              <a:t>‹#›</a:t>
            </a:fld>
            <a:endParaRPr lang="en-US"/>
          </a:p>
        </p:txBody>
      </p:sp>
    </p:spTree>
    <p:extLst>
      <p:ext uri="{BB962C8B-B14F-4D97-AF65-F5344CB8AC3E}">
        <p14:creationId xmlns:p14="http://schemas.microsoft.com/office/powerpoint/2010/main" val="1036191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7108"/>
            <a:ext cx="9144000" cy="75966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0" y="757479"/>
            <a:ext cx="9144000" cy="5735397"/>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527" y="6492877"/>
            <a:ext cx="925021"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8/15/2019</a:t>
            </a:r>
            <a:endParaRPr lang="en-US"/>
          </a:p>
        </p:txBody>
      </p:sp>
      <p:sp>
        <p:nvSpPr>
          <p:cNvPr id="5" name="Footer Placeholder 4"/>
          <p:cNvSpPr>
            <a:spLocks noGrp="1"/>
          </p:cNvSpPr>
          <p:nvPr>
            <p:ph type="ftr" sz="quarter" idx="3"/>
          </p:nvPr>
        </p:nvSpPr>
        <p:spPr>
          <a:xfrm>
            <a:off x="922494" y="6492878"/>
            <a:ext cx="729901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2019 Teaching and Learning Conference - Sam Houston State University</a:t>
            </a:r>
            <a:endParaRPr lang="en-US" dirty="0"/>
          </a:p>
        </p:txBody>
      </p:sp>
      <p:sp>
        <p:nvSpPr>
          <p:cNvPr id="6" name="Slide Number Placeholder 5"/>
          <p:cNvSpPr>
            <a:spLocks noGrp="1"/>
          </p:cNvSpPr>
          <p:nvPr>
            <p:ph type="sldNum" sz="quarter" idx="4"/>
          </p:nvPr>
        </p:nvSpPr>
        <p:spPr>
          <a:xfrm>
            <a:off x="8221509" y="6492879"/>
            <a:ext cx="922492" cy="365125"/>
          </a:xfrm>
          <a:prstGeom prst="rect">
            <a:avLst/>
          </a:prstGeom>
        </p:spPr>
        <p:txBody>
          <a:bodyPr vert="horz" lIns="91440" tIns="45720" rIns="91440" bIns="45720" rtlCol="0" anchor="b"/>
          <a:lstStyle>
            <a:lvl1pPr algn="r">
              <a:defRPr sz="1200">
                <a:solidFill>
                  <a:schemeClr val="tx1">
                    <a:tint val="75000"/>
                  </a:schemeClr>
                </a:solidFill>
              </a:defRPr>
            </a:lvl1pPr>
          </a:lstStyle>
          <a:p>
            <a:fld id="{9D271BFB-99A6-4C33-AD24-78088D7B8950}" type="slidenum">
              <a:rPr lang="en-US" smtClean="0"/>
              <a:t>‹#›</a:t>
            </a:fld>
            <a:endParaRPr lang="en-US"/>
          </a:p>
        </p:txBody>
      </p:sp>
    </p:spTree>
    <p:extLst>
      <p:ext uri="{BB962C8B-B14F-4D97-AF65-F5344CB8AC3E}">
        <p14:creationId xmlns:p14="http://schemas.microsoft.com/office/powerpoint/2010/main" val="19778794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edtechtimes.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solidFill>
        </p:spPr>
        <p:txBody>
          <a:bodyPr>
            <a:noAutofit/>
          </a:bodyPr>
          <a:lstStyle/>
          <a:p>
            <a:pPr algn="ctr"/>
            <a:r>
              <a:rPr lang="en-US" sz="3600" dirty="0" smtClean="0"/>
              <a:t>Creating YouTube Channels and Video Content</a:t>
            </a:r>
            <a:r>
              <a:rPr lang="en-US" sz="1800" dirty="0"/>
              <a:t/>
            </a:r>
            <a:br>
              <a:rPr lang="en-US" sz="1800" dirty="0"/>
            </a:br>
            <a:r>
              <a:rPr lang="en-US" sz="1600" i="1" dirty="0">
                <a:solidFill>
                  <a:schemeClr val="accent5"/>
                </a:solidFill>
              </a:rPr>
              <a:t>Dr. Darren Williams, Chemistry Department – SHSU</a:t>
            </a:r>
          </a:p>
        </p:txBody>
      </p:sp>
      <p:sp>
        <p:nvSpPr>
          <p:cNvPr id="7" name="Date Placeholder 6"/>
          <p:cNvSpPr>
            <a:spLocks noGrp="1"/>
          </p:cNvSpPr>
          <p:nvPr>
            <p:ph type="dt" sz="half" idx="10"/>
          </p:nvPr>
        </p:nvSpPr>
        <p:spPr/>
        <p:txBody>
          <a:bodyPr/>
          <a:lstStyle/>
          <a:p>
            <a:r>
              <a:rPr lang="en-US" smtClean="0"/>
              <a:t>8/15/2019</a:t>
            </a:r>
            <a:endParaRPr lang="en-US"/>
          </a:p>
        </p:txBody>
      </p:sp>
      <p:sp>
        <p:nvSpPr>
          <p:cNvPr id="8" name="Footer Placeholder 7"/>
          <p:cNvSpPr>
            <a:spLocks noGrp="1"/>
          </p:cNvSpPr>
          <p:nvPr>
            <p:ph type="ftr" sz="quarter" idx="11"/>
          </p:nvPr>
        </p:nvSpPr>
        <p:spPr/>
        <p:txBody>
          <a:bodyPr/>
          <a:lstStyle/>
          <a:p>
            <a:r>
              <a:rPr lang="en-US" smtClean="0"/>
              <a:t>2019 Teaching and Learning Conference - Sam Houston State University</a:t>
            </a:r>
            <a:endParaRPr lang="en-US"/>
          </a:p>
        </p:txBody>
      </p:sp>
      <p:sp>
        <p:nvSpPr>
          <p:cNvPr id="9" name="Slide Number Placeholder 8"/>
          <p:cNvSpPr>
            <a:spLocks noGrp="1"/>
          </p:cNvSpPr>
          <p:nvPr>
            <p:ph type="sldNum" sz="quarter" idx="12"/>
          </p:nvPr>
        </p:nvSpPr>
        <p:spPr/>
        <p:txBody>
          <a:bodyPr/>
          <a:lstStyle/>
          <a:p>
            <a:fld id="{9D271BFB-99A6-4C33-AD24-78088D7B8950}" type="slidenum">
              <a:rPr lang="en-US" smtClean="0"/>
              <a:t>1</a:t>
            </a:fld>
            <a:endParaRPr lang="en-US"/>
          </a:p>
        </p:txBody>
      </p:sp>
      <p:grpSp>
        <p:nvGrpSpPr>
          <p:cNvPr id="12" name="Group 11"/>
          <p:cNvGrpSpPr/>
          <p:nvPr/>
        </p:nvGrpSpPr>
        <p:grpSpPr>
          <a:xfrm>
            <a:off x="-2527" y="752559"/>
            <a:ext cx="9146528" cy="5737351"/>
            <a:chOff x="-2527" y="752559"/>
            <a:chExt cx="9146528" cy="5737351"/>
          </a:xfrm>
        </p:grpSpPr>
        <p:pic>
          <p:nvPicPr>
            <p:cNvPr id="2" name="Picture 1"/>
            <p:cNvPicPr>
              <a:picLocks noChangeAspect="1"/>
            </p:cNvPicPr>
            <p:nvPr/>
          </p:nvPicPr>
          <p:blipFill rotWithShape="1">
            <a:blip r:embed="rId2"/>
            <a:srcRect t="7191" r="25846" b="6935"/>
            <a:stretch/>
          </p:blipFill>
          <p:spPr>
            <a:xfrm>
              <a:off x="-2527" y="752559"/>
              <a:ext cx="9146528" cy="5737351"/>
            </a:xfrm>
            <a:prstGeom prst="rect">
              <a:avLst/>
            </a:prstGeom>
          </p:spPr>
        </p:pic>
        <p:pic>
          <p:nvPicPr>
            <p:cNvPr id="10" name="Picture 9"/>
            <p:cNvPicPr>
              <a:picLocks noChangeAspect="1"/>
            </p:cNvPicPr>
            <p:nvPr/>
          </p:nvPicPr>
          <p:blipFill rotWithShape="1">
            <a:blip r:embed="rId3"/>
            <a:srcRect l="-86" r="31425"/>
            <a:stretch/>
          </p:blipFill>
          <p:spPr>
            <a:xfrm>
              <a:off x="2281174" y="4418302"/>
              <a:ext cx="6853301" cy="2071608"/>
            </a:xfrm>
            <a:prstGeom prst="rect">
              <a:avLst/>
            </a:prstGeom>
          </p:spPr>
        </p:pic>
      </p:grpSp>
      <p:pic>
        <p:nvPicPr>
          <p:cNvPr id="1030" name="Picture 6" descr="https://emojipedia-us.s3.dualstack.us-west-1.amazonaws.com/thumbs/120/apple/198/face-with-tears-of-joy_1f6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2018" y="4416818"/>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2169403" y="3798443"/>
            <a:ext cx="904009" cy="714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1992758" y="5561303"/>
            <a:ext cx="904009" cy="714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92406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sz="3600" dirty="0" smtClean="0"/>
              <a:t>Today’s Cohort – Who’s in the room?</a:t>
            </a:r>
          </a:p>
          <a:p>
            <a:r>
              <a:rPr lang="en-US" sz="3600" dirty="0" smtClean="0"/>
              <a:t>Teaching and Learning</a:t>
            </a:r>
          </a:p>
          <a:p>
            <a:pPr lvl="1"/>
            <a:r>
              <a:rPr lang="en-US" sz="3200" dirty="0" smtClean="0"/>
              <a:t>My Reasons for Starting a YouTube Channel? </a:t>
            </a:r>
            <a:endParaRPr lang="en-US" sz="3200" dirty="0"/>
          </a:p>
          <a:p>
            <a:pPr lvl="1"/>
            <a:r>
              <a:rPr lang="en-US" sz="3200" dirty="0" smtClean="0"/>
              <a:t>Educational Benefit Review</a:t>
            </a:r>
          </a:p>
          <a:p>
            <a:pPr lvl="1"/>
            <a:r>
              <a:rPr lang="en-US" sz="3200" dirty="0" smtClean="0"/>
              <a:t>IDEA Questionnaire Review</a:t>
            </a:r>
            <a:endParaRPr lang="en-US" sz="2800" dirty="0"/>
          </a:p>
          <a:p>
            <a:r>
              <a:rPr lang="en-US" sz="3600" dirty="0" smtClean="0"/>
              <a:t>Mechanics</a:t>
            </a:r>
          </a:p>
          <a:p>
            <a:pPr lvl="1"/>
            <a:r>
              <a:rPr lang="en-US" sz="3200" dirty="0" smtClean="0"/>
              <a:t>Hardware Requirements</a:t>
            </a:r>
            <a:endParaRPr lang="en-US" sz="3200" dirty="0"/>
          </a:p>
          <a:p>
            <a:pPr lvl="1"/>
            <a:r>
              <a:rPr lang="en-US" sz="3200" dirty="0" smtClean="0"/>
              <a:t>Software Requirements</a:t>
            </a:r>
            <a:endParaRPr lang="en-US" sz="2800" dirty="0"/>
          </a:p>
          <a:p>
            <a:pPr lvl="1"/>
            <a:r>
              <a:rPr lang="en-US" sz="3200" dirty="0" smtClean="0"/>
              <a:t>YouTube Requirements</a:t>
            </a:r>
          </a:p>
          <a:p>
            <a:r>
              <a:rPr lang="en-US" sz="3600" dirty="0" smtClean="0">
                <a:solidFill>
                  <a:schemeClr val="bg1">
                    <a:lumMod val="65000"/>
                  </a:schemeClr>
                </a:solidFill>
              </a:rPr>
              <a:t>Unexpected Benefits</a:t>
            </a:r>
            <a:endParaRPr lang="en-US" sz="3200" dirty="0">
              <a:solidFill>
                <a:schemeClr val="bg1">
                  <a:lumMod val="65000"/>
                </a:schemeClr>
              </a:solidFill>
            </a:endParaRPr>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10</a:t>
            </a:fld>
            <a:endParaRPr lang="en-US"/>
          </a:p>
        </p:txBody>
      </p:sp>
      <p:pic>
        <p:nvPicPr>
          <p:cNvPr id="7" name="Picture 2" descr="https://www.google.com/images/branding/product/2x/maps_96in128dp.png"/>
          <p:cNvPicPr>
            <a:picLocks noChangeAspect="1" noChangeArrowheads="1"/>
          </p:cNvPicPr>
          <p:nvPr/>
        </p:nvPicPr>
        <p:blipFill rotWithShape="1">
          <a:blip r:embed="rId2">
            <a:extLst>
              <a:ext uri="{28A0092B-C50C-407E-A947-70E740481C1C}">
                <a14:useLocalDpi xmlns:a14="http://schemas.microsoft.com/office/drawing/2010/main" val="0"/>
              </a:ext>
            </a:extLst>
          </a:blip>
          <a:srcRect l="19224" t="13695" r="13021" b="18975"/>
          <a:stretch/>
        </p:blipFill>
        <p:spPr bwMode="auto">
          <a:xfrm>
            <a:off x="7491846" y="-7108"/>
            <a:ext cx="1652154" cy="164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4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1818" r="14394"/>
          <a:stretch/>
        </p:blipFill>
        <p:spPr>
          <a:xfrm rot="5400000">
            <a:off x="2307211" y="2011768"/>
            <a:ext cx="4774998" cy="4103241"/>
          </a:xfrm>
          <a:prstGeom prst="rect">
            <a:avLst/>
          </a:prstGeom>
        </p:spPr>
      </p:pic>
      <p:sp>
        <p:nvSpPr>
          <p:cNvPr id="2" name="Title 1"/>
          <p:cNvSpPr>
            <a:spLocks noGrp="1"/>
          </p:cNvSpPr>
          <p:nvPr>
            <p:ph type="title"/>
          </p:nvPr>
        </p:nvSpPr>
        <p:spPr/>
        <p:txBody>
          <a:bodyPr/>
          <a:lstStyle/>
          <a:p>
            <a:r>
              <a:rPr lang="en-US" dirty="0" smtClean="0"/>
              <a:t>My In-Class Video/Lecture System</a:t>
            </a:r>
            <a:endParaRPr lang="en-US" dirty="0"/>
          </a:p>
        </p:txBody>
      </p:sp>
      <p:sp>
        <p:nvSpPr>
          <p:cNvPr id="3" name="Date Placeholder 2"/>
          <p:cNvSpPr>
            <a:spLocks noGrp="1"/>
          </p:cNvSpPr>
          <p:nvPr>
            <p:ph type="dt" sz="half" idx="10"/>
          </p:nvPr>
        </p:nvSpPr>
        <p:spPr/>
        <p:txBody>
          <a:bodyPr/>
          <a:lstStyle/>
          <a:p>
            <a:r>
              <a:rPr lang="en-US" smtClean="0"/>
              <a:t>8/15/2019</a:t>
            </a:r>
            <a:endParaRPr lang="en-US"/>
          </a:p>
        </p:txBody>
      </p:sp>
      <p:sp>
        <p:nvSpPr>
          <p:cNvPr id="4" name="Footer Placeholder 3"/>
          <p:cNvSpPr>
            <a:spLocks noGrp="1"/>
          </p:cNvSpPr>
          <p:nvPr>
            <p:ph type="ftr" sz="quarter" idx="11"/>
          </p:nvPr>
        </p:nvSpPr>
        <p:spPr/>
        <p:txBody>
          <a:bodyPr/>
          <a:lstStyle/>
          <a:p>
            <a:r>
              <a:rPr lang="en-US" smtClean="0"/>
              <a:t>2019 Teaching and Learning Conference - Sam Houston State University</a:t>
            </a:r>
            <a:endParaRPr lang="en-US"/>
          </a:p>
        </p:txBody>
      </p:sp>
      <p:sp>
        <p:nvSpPr>
          <p:cNvPr id="5" name="Slide Number Placeholder 4"/>
          <p:cNvSpPr>
            <a:spLocks noGrp="1"/>
          </p:cNvSpPr>
          <p:nvPr>
            <p:ph type="sldNum" sz="quarter" idx="12"/>
          </p:nvPr>
        </p:nvSpPr>
        <p:spPr/>
        <p:txBody>
          <a:bodyPr/>
          <a:lstStyle/>
          <a:p>
            <a:fld id="{9D271BFB-99A6-4C33-AD24-78088D7B8950}" type="slidenum">
              <a:rPr lang="en-US" smtClean="0"/>
              <a:t>11</a:t>
            </a:fld>
            <a:endParaRPr lang="en-US"/>
          </a:p>
        </p:txBody>
      </p:sp>
      <p:sp>
        <p:nvSpPr>
          <p:cNvPr id="8" name="AutoShape 3" descr="Seagate 1TB Backup Plus USB 3.0 Slim - Stdr1000100, Bla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5" name="Picture 1" descr="MKT_WB_Spac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6250" cy="9525"/>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5856936" y="4029038"/>
            <a:ext cx="3282215" cy="2800621"/>
            <a:chOff x="5856936" y="4029038"/>
            <a:chExt cx="3282215" cy="2800621"/>
          </a:xfrm>
        </p:grpSpPr>
        <p:sp>
          <p:nvSpPr>
            <p:cNvPr id="7" name="TextBox 6"/>
            <p:cNvSpPr txBox="1"/>
            <p:nvPr/>
          </p:nvSpPr>
          <p:spPr>
            <a:xfrm>
              <a:off x="7244386" y="5906329"/>
              <a:ext cx="1894765" cy="923330"/>
            </a:xfrm>
            <a:prstGeom prst="rect">
              <a:avLst/>
            </a:prstGeom>
            <a:noFill/>
          </p:spPr>
          <p:txBody>
            <a:bodyPr wrap="square" rtlCol="0">
              <a:spAutoFit/>
            </a:bodyPr>
            <a:lstStyle/>
            <a:p>
              <a:r>
                <a:rPr lang="en-US" dirty="0" smtClean="0"/>
                <a:t>$250 to $500</a:t>
              </a:r>
            </a:p>
            <a:p>
              <a:r>
                <a:rPr lang="en-US" dirty="0" smtClean="0"/>
                <a:t>Wacom </a:t>
              </a:r>
              <a:r>
                <a:rPr lang="en-US" dirty="0" err="1" smtClean="0"/>
                <a:t>Intuos</a:t>
              </a:r>
              <a:r>
                <a:rPr lang="en-US" dirty="0" smtClean="0"/>
                <a:t> Pro Pen and Tablet</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4516" t="18665" r="5211" b="19534"/>
            <a:stretch/>
          </p:blipFill>
          <p:spPr>
            <a:xfrm>
              <a:off x="6366618" y="4038970"/>
              <a:ext cx="2727602" cy="1867358"/>
            </a:xfrm>
            <a:prstGeom prst="rect">
              <a:avLst/>
            </a:prstGeom>
          </p:spPr>
        </p:pic>
        <p:sp>
          <p:nvSpPr>
            <p:cNvPr id="15" name="Down Arrow 14"/>
            <p:cNvSpPr/>
            <p:nvPr/>
          </p:nvSpPr>
          <p:spPr>
            <a:xfrm rot="7521354">
              <a:off x="6432422" y="3453552"/>
              <a:ext cx="484632" cy="163560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527" y="2370079"/>
            <a:ext cx="2822315" cy="4505247"/>
            <a:chOff x="-2527" y="2370079"/>
            <a:chExt cx="2822315" cy="4505247"/>
          </a:xfrm>
        </p:grpSpPr>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558" y="4786096"/>
              <a:ext cx="2089230" cy="2089230"/>
            </a:xfrm>
            <a:prstGeom prst="rect">
              <a:avLst/>
            </a:prstGeom>
          </p:spPr>
        </p:pic>
        <p:sp>
          <p:nvSpPr>
            <p:cNvPr id="10" name="TextBox 9"/>
            <p:cNvSpPr txBox="1"/>
            <p:nvPr/>
          </p:nvSpPr>
          <p:spPr>
            <a:xfrm>
              <a:off x="-2527" y="5569548"/>
              <a:ext cx="1944547" cy="923330"/>
            </a:xfrm>
            <a:prstGeom prst="rect">
              <a:avLst/>
            </a:prstGeom>
            <a:noFill/>
          </p:spPr>
          <p:txBody>
            <a:bodyPr wrap="square" rtlCol="0">
              <a:spAutoFit/>
            </a:bodyPr>
            <a:lstStyle/>
            <a:p>
              <a:r>
                <a:rPr lang="en-US" dirty="0" smtClean="0"/>
                <a:t>$50 to </a:t>
              </a:r>
              <a:r>
                <a:rPr lang="en-US" dirty="0" smtClean="0"/>
                <a:t>$90</a:t>
              </a:r>
              <a:endParaRPr lang="en-US" dirty="0" smtClean="0"/>
            </a:p>
            <a:p>
              <a:r>
                <a:rPr lang="en-US" dirty="0" smtClean="0"/>
                <a:t>Logitech C930e HD Web Cam</a:t>
              </a:r>
              <a:endParaRPr lang="en-US" dirty="0"/>
            </a:p>
          </p:txBody>
        </p:sp>
        <p:sp>
          <p:nvSpPr>
            <p:cNvPr id="18" name="Down Arrow 17"/>
            <p:cNvSpPr/>
            <p:nvPr/>
          </p:nvSpPr>
          <p:spPr>
            <a:xfrm rot="11994763">
              <a:off x="2170311" y="2370079"/>
              <a:ext cx="484632" cy="2405394"/>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0" y="848118"/>
            <a:ext cx="4575852" cy="3070303"/>
            <a:chOff x="0" y="848118"/>
            <a:chExt cx="4575852" cy="3070303"/>
          </a:xfrm>
        </p:grpSpPr>
        <p:pic>
          <p:nvPicPr>
            <p:cNvPr id="13" name="Picture 1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r="57167"/>
            <a:stretch/>
          </p:blipFill>
          <p:spPr>
            <a:xfrm>
              <a:off x="0" y="848118"/>
              <a:ext cx="2500132" cy="1600200"/>
            </a:xfrm>
            <a:prstGeom prst="rect">
              <a:avLst/>
            </a:prstGeom>
          </p:spPr>
        </p:pic>
        <p:sp>
          <p:nvSpPr>
            <p:cNvPr id="9" name="TextBox 8"/>
            <p:cNvSpPr txBox="1"/>
            <p:nvPr/>
          </p:nvSpPr>
          <p:spPr>
            <a:xfrm>
              <a:off x="1688" y="2441093"/>
              <a:ext cx="2162778" cy="1477328"/>
            </a:xfrm>
            <a:prstGeom prst="rect">
              <a:avLst/>
            </a:prstGeom>
            <a:noFill/>
          </p:spPr>
          <p:txBody>
            <a:bodyPr wrap="square" rtlCol="0">
              <a:spAutoFit/>
            </a:bodyPr>
            <a:lstStyle/>
            <a:p>
              <a:r>
                <a:rPr lang="en-US" dirty="0" smtClean="0"/>
                <a:t>Bought in 2014</a:t>
              </a:r>
            </a:p>
            <a:p>
              <a:r>
                <a:rPr lang="en-US" dirty="0" smtClean="0"/>
                <a:t>$</a:t>
              </a:r>
              <a:r>
                <a:rPr lang="en-US" dirty="0" smtClean="0"/>
                <a:t>650 to $800 Laptop</a:t>
              </a:r>
            </a:p>
            <a:p>
              <a:r>
                <a:rPr lang="en-US" dirty="0" smtClean="0"/>
                <a:t>Intel Core i7</a:t>
              </a:r>
            </a:p>
            <a:p>
              <a:r>
                <a:rPr lang="en-US" dirty="0" smtClean="0"/>
                <a:t>8GB RAM</a:t>
              </a:r>
            </a:p>
            <a:p>
              <a:r>
                <a:rPr lang="en-US" dirty="0" smtClean="0"/>
                <a:t>1 TB Hard Drive</a:t>
              </a:r>
              <a:endParaRPr lang="en-US" dirty="0"/>
            </a:p>
          </p:txBody>
        </p:sp>
        <p:sp>
          <p:nvSpPr>
            <p:cNvPr id="16" name="Bent Arrow 15"/>
            <p:cNvSpPr/>
            <p:nvPr/>
          </p:nvSpPr>
          <p:spPr>
            <a:xfrm rot="5400000">
              <a:off x="3008432" y="386180"/>
              <a:ext cx="813816" cy="2321025"/>
            </a:xfrm>
            <a:prstGeom prst="ben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481933" y="313453"/>
            <a:ext cx="1672039" cy="2804792"/>
            <a:chOff x="7481933" y="313453"/>
            <a:chExt cx="1672039" cy="2804792"/>
          </a:xfrm>
        </p:grpSpPr>
        <p:pic>
          <p:nvPicPr>
            <p:cNvPr id="1031" name="Picture 7" descr="Image result for seagate 1tb external hard drive"/>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5780" r="22662"/>
            <a:stretch/>
          </p:blipFill>
          <p:spPr bwMode="auto">
            <a:xfrm>
              <a:off x="8376728" y="313453"/>
              <a:ext cx="767272" cy="148818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599483" y="1522031"/>
              <a:ext cx="1554489" cy="1200329"/>
            </a:xfrm>
            <a:prstGeom prst="rect">
              <a:avLst/>
            </a:prstGeom>
            <a:noFill/>
          </p:spPr>
          <p:txBody>
            <a:bodyPr wrap="square" rtlCol="0">
              <a:spAutoFit/>
            </a:bodyPr>
            <a:lstStyle/>
            <a:p>
              <a:r>
                <a:rPr lang="en-US" dirty="0" smtClean="0"/>
                <a:t>$50 </a:t>
              </a:r>
              <a:endParaRPr lang="en-US" dirty="0"/>
            </a:p>
            <a:p>
              <a:r>
                <a:rPr lang="en-US" dirty="0" smtClean="0"/>
                <a:t>1TB USB 3.0 External Hard Drive</a:t>
              </a:r>
            </a:p>
          </p:txBody>
        </p:sp>
        <p:sp>
          <p:nvSpPr>
            <p:cNvPr id="17" name="Right Arrow 16"/>
            <p:cNvSpPr/>
            <p:nvPr/>
          </p:nvSpPr>
          <p:spPr>
            <a:xfrm>
              <a:off x="7481933" y="2633613"/>
              <a:ext cx="1612287"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In Office</a:t>
              </a:r>
            </a:p>
          </p:txBody>
        </p:sp>
      </p:grpSp>
    </p:spTree>
    <p:extLst>
      <p:ext uri="{BB962C8B-B14F-4D97-AF65-F5344CB8AC3E}">
        <p14:creationId xmlns:p14="http://schemas.microsoft.com/office/powerpoint/2010/main" val="34236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Software Setup</a:t>
            </a:r>
            <a:endParaRPr lang="en-US" dirty="0"/>
          </a:p>
        </p:txBody>
      </p:sp>
      <p:sp>
        <p:nvSpPr>
          <p:cNvPr id="3" name="Date Placeholder 2"/>
          <p:cNvSpPr>
            <a:spLocks noGrp="1"/>
          </p:cNvSpPr>
          <p:nvPr>
            <p:ph type="dt" sz="half" idx="10"/>
          </p:nvPr>
        </p:nvSpPr>
        <p:spPr/>
        <p:txBody>
          <a:bodyPr/>
          <a:lstStyle/>
          <a:p>
            <a:r>
              <a:rPr lang="en-US" smtClean="0"/>
              <a:t>8/15/2019</a:t>
            </a:r>
            <a:endParaRPr lang="en-US"/>
          </a:p>
        </p:txBody>
      </p:sp>
      <p:sp>
        <p:nvSpPr>
          <p:cNvPr id="4" name="Footer Placeholder 3"/>
          <p:cNvSpPr>
            <a:spLocks noGrp="1"/>
          </p:cNvSpPr>
          <p:nvPr>
            <p:ph type="ftr" sz="quarter" idx="11"/>
          </p:nvPr>
        </p:nvSpPr>
        <p:spPr/>
        <p:txBody>
          <a:bodyPr/>
          <a:lstStyle/>
          <a:p>
            <a:r>
              <a:rPr lang="en-US" smtClean="0"/>
              <a:t>2019 Teaching and Learning Conference - Sam Houston State University</a:t>
            </a:r>
            <a:endParaRPr lang="en-US"/>
          </a:p>
        </p:txBody>
      </p:sp>
      <p:sp>
        <p:nvSpPr>
          <p:cNvPr id="5" name="Slide Number Placeholder 4"/>
          <p:cNvSpPr>
            <a:spLocks noGrp="1"/>
          </p:cNvSpPr>
          <p:nvPr>
            <p:ph type="sldNum" sz="quarter" idx="12"/>
          </p:nvPr>
        </p:nvSpPr>
        <p:spPr/>
        <p:txBody>
          <a:bodyPr/>
          <a:lstStyle/>
          <a:p>
            <a:fld id="{9D271BFB-99A6-4C33-AD24-78088D7B8950}" type="slidenum">
              <a:rPr lang="en-US" smtClean="0"/>
              <a:t>12</a:t>
            </a:fld>
            <a:endParaRPr lang="en-US"/>
          </a:p>
        </p:txBody>
      </p:sp>
      <p:pic>
        <p:nvPicPr>
          <p:cNvPr id="6" name="Picture 5"/>
          <p:cNvPicPr>
            <a:picLocks noChangeAspect="1"/>
          </p:cNvPicPr>
          <p:nvPr/>
        </p:nvPicPr>
        <p:blipFill>
          <a:blip r:embed="rId2"/>
          <a:stretch>
            <a:fillRect/>
          </a:stretch>
        </p:blipFill>
        <p:spPr>
          <a:xfrm>
            <a:off x="0" y="925975"/>
            <a:ext cx="5418860" cy="2906993"/>
          </a:xfrm>
          <a:prstGeom prst="rect">
            <a:avLst/>
          </a:prstGeom>
        </p:spPr>
      </p:pic>
      <p:sp>
        <p:nvSpPr>
          <p:cNvPr id="7" name="TextBox 6"/>
          <p:cNvSpPr txBox="1"/>
          <p:nvPr/>
        </p:nvSpPr>
        <p:spPr>
          <a:xfrm>
            <a:off x="5173885" y="925974"/>
            <a:ext cx="3970116" cy="1631216"/>
          </a:xfrm>
          <a:prstGeom prst="rect">
            <a:avLst/>
          </a:prstGeom>
          <a:noFill/>
        </p:spPr>
        <p:txBody>
          <a:bodyPr wrap="square" rtlCol="0">
            <a:spAutoFit/>
          </a:bodyPr>
          <a:lstStyle/>
          <a:p>
            <a:pPr marL="285750" indent="-285750" algn="ctr">
              <a:buFont typeface="Wingdings" panose="05000000000000000000" pitchFamily="2" charset="2"/>
              <a:buChar char="ç"/>
            </a:pPr>
            <a:r>
              <a:rPr lang="en-US" sz="3600" dirty="0" smtClean="0">
                <a:sym typeface="Wingdings" panose="05000000000000000000" pitchFamily="2" charset="2"/>
              </a:rPr>
              <a:t>Open Broadcaster Software</a:t>
            </a:r>
          </a:p>
          <a:p>
            <a:pPr algn="ctr"/>
            <a:r>
              <a:rPr lang="en-US" sz="2800" dirty="0" smtClean="0">
                <a:sym typeface="Wingdings" panose="05000000000000000000" pitchFamily="2" charset="2"/>
              </a:rPr>
              <a:t>OBS for short</a:t>
            </a:r>
            <a:endParaRPr lang="en-US" sz="28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936" y="3213865"/>
            <a:ext cx="4540170" cy="3279012"/>
          </a:xfrm>
          <a:prstGeom prst="rect">
            <a:avLst/>
          </a:prstGeom>
        </p:spPr>
      </p:pic>
      <p:sp>
        <p:nvSpPr>
          <p:cNvPr id="9" name="TextBox 8"/>
          <p:cNvSpPr txBox="1"/>
          <p:nvPr/>
        </p:nvSpPr>
        <p:spPr>
          <a:xfrm>
            <a:off x="5880106" y="3213864"/>
            <a:ext cx="3054041" cy="1384995"/>
          </a:xfrm>
          <a:prstGeom prst="rect">
            <a:avLst/>
          </a:prstGeom>
          <a:noFill/>
        </p:spPr>
        <p:txBody>
          <a:bodyPr wrap="none" rtlCol="0">
            <a:spAutoFit/>
          </a:bodyPr>
          <a:lstStyle/>
          <a:p>
            <a:pPr marL="285750" indent="-285750" algn="ctr">
              <a:buFont typeface="Wingdings" panose="05000000000000000000" pitchFamily="2" charset="2"/>
              <a:buChar char="ç"/>
            </a:pPr>
            <a:r>
              <a:rPr lang="en-US" sz="3600" dirty="0" smtClean="0">
                <a:sym typeface="Wingdings" panose="05000000000000000000" pitchFamily="2" charset="2"/>
              </a:rPr>
              <a:t>Adobe Rush</a:t>
            </a:r>
          </a:p>
          <a:p>
            <a:pPr algn="ctr"/>
            <a:r>
              <a:rPr lang="en-US" sz="2400" dirty="0" smtClean="0">
                <a:sym typeface="Wingdings" panose="05000000000000000000" pitchFamily="2" charset="2"/>
              </a:rPr>
              <a:t>Only used occasionally</a:t>
            </a:r>
            <a:br>
              <a:rPr lang="en-US" sz="2400" dirty="0" smtClean="0">
                <a:sym typeface="Wingdings" panose="05000000000000000000" pitchFamily="2" charset="2"/>
              </a:rPr>
            </a:br>
            <a:r>
              <a:rPr lang="en-US" sz="2400" dirty="0" smtClean="0">
                <a:sym typeface="Wingdings" panose="05000000000000000000" pitchFamily="2" charset="2"/>
              </a:rPr>
              <a:t>to snip and clip edit</a:t>
            </a:r>
          </a:p>
        </p:txBody>
      </p:sp>
    </p:spTree>
    <p:extLst>
      <p:ext uri="{BB962C8B-B14F-4D97-AF65-F5344CB8AC3E}">
        <p14:creationId xmlns:p14="http://schemas.microsoft.com/office/powerpoint/2010/main" val="11193446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YouTube Channel Creation </a:t>
            </a:r>
            <a:r>
              <a:rPr lang="en-US" sz="3600" dirty="0" smtClean="0"/>
              <a:t>(as of this week </a:t>
            </a:r>
            <a:r>
              <a:rPr lang="en-US" sz="3600" dirty="0" smtClean="0">
                <a:sym typeface="Wingdings" panose="05000000000000000000" pitchFamily="2" charset="2"/>
              </a:rPr>
              <a:t>)</a:t>
            </a:r>
            <a:endParaRPr lang="en-US" dirty="0"/>
          </a:p>
        </p:txBody>
      </p:sp>
      <p:sp>
        <p:nvSpPr>
          <p:cNvPr id="3" name="Date Placeholder 2"/>
          <p:cNvSpPr>
            <a:spLocks noGrp="1"/>
          </p:cNvSpPr>
          <p:nvPr>
            <p:ph type="dt" sz="half" idx="10"/>
          </p:nvPr>
        </p:nvSpPr>
        <p:spPr/>
        <p:txBody>
          <a:bodyPr/>
          <a:lstStyle/>
          <a:p>
            <a:r>
              <a:rPr lang="en-US" smtClean="0"/>
              <a:t>8/15/2019</a:t>
            </a:r>
            <a:endParaRPr lang="en-US"/>
          </a:p>
        </p:txBody>
      </p:sp>
      <p:sp>
        <p:nvSpPr>
          <p:cNvPr id="4" name="Footer Placeholder 3"/>
          <p:cNvSpPr>
            <a:spLocks noGrp="1"/>
          </p:cNvSpPr>
          <p:nvPr>
            <p:ph type="ftr" sz="quarter" idx="11"/>
          </p:nvPr>
        </p:nvSpPr>
        <p:spPr/>
        <p:txBody>
          <a:bodyPr/>
          <a:lstStyle/>
          <a:p>
            <a:r>
              <a:rPr lang="en-US" smtClean="0"/>
              <a:t>2019 Teaching and Learning Conference - Sam Houston State University</a:t>
            </a:r>
            <a:endParaRPr lang="en-US"/>
          </a:p>
        </p:txBody>
      </p:sp>
      <p:sp>
        <p:nvSpPr>
          <p:cNvPr id="5" name="Slide Number Placeholder 4"/>
          <p:cNvSpPr>
            <a:spLocks noGrp="1"/>
          </p:cNvSpPr>
          <p:nvPr>
            <p:ph type="sldNum" sz="quarter" idx="12"/>
          </p:nvPr>
        </p:nvSpPr>
        <p:spPr/>
        <p:txBody>
          <a:bodyPr/>
          <a:lstStyle/>
          <a:p>
            <a:fld id="{9D271BFB-99A6-4C33-AD24-78088D7B8950}" type="slidenum">
              <a:rPr lang="en-US" smtClean="0"/>
              <a:t>13</a:t>
            </a:fld>
            <a:endParaRPr lang="en-US"/>
          </a:p>
        </p:txBody>
      </p:sp>
      <p:pic>
        <p:nvPicPr>
          <p:cNvPr id="6" name="Picture 5"/>
          <p:cNvPicPr>
            <a:picLocks noChangeAspect="1"/>
          </p:cNvPicPr>
          <p:nvPr/>
        </p:nvPicPr>
        <p:blipFill rotWithShape="1">
          <a:blip r:embed="rId2"/>
          <a:srcRect l="73544" b="32043"/>
          <a:stretch/>
        </p:blipFill>
        <p:spPr>
          <a:xfrm>
            <a:off x="0" y="752559"/>
            <a:ext cx="2419109" cy="3495350"/>
          </a:xfrm>
          <a:prstGeom prst="rect">
            <a:avLst/>
          </a:prstGeom>
        </p:spPr>
      </p:pic>
      <p:pic>
        <p:nvPicPr>
          <p:cNvPr id="7" name="Picture 6"/>
          <p:cNvPicPr>
            <a:picLocks noChangeAspect="1"/>
          </p:cNvPicPr>
          <p:nvPr/>
        </p:nvPicPr>
        <p:blipFill>
          <a:blip r:embed="rId3"/>
          <a:stretch>
            <a:fillRect/>
          </a:stretch>
        </p:blipFill>
        <p:spPr>
          <a:xfrm>
            <a:off x="2937399" y="983694"/>
            <a:ext cx="6079280" cy="5278048"/>
          </a:xfrm>
          <a:prstGeom prst="rect">
            <a:avLst/>
          </a:prstGeom>
        </p:spPr>
      </p:pic>
      <p:grpSp>
        <p:nvGrpSpPr>
          <p:cNvPr id="11" name="Group 10"/>
          <p:cNvGrpSpPr/>
          <p:nvPr/>
        </p:nvGrpSpPr>
        <p:grpSpPr>
          <a:xfrm>
            <a:off x="2136433" y="526494"/>
            <a:ext cx="1357194" cy="944983"/>
            <a:chOff x="2136433" y="526494"/>
            <a:chExt cx="1357194" cy="944983"/>
          </a:xfrm>
        </p:grpSpPr>
        <p:sp>
          <p:nvSpPr>
            <p:cNvPr id="8" name="Oval 7"/>
            <p:cNvSpPr/>
            <p:nvPr/>
          </p:nvSpPr>
          <p:spPr>
            <a:xfrm>
              <a:off x="2579227" y="52649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1</a:t>
              </a:r>
              <a:endParaRPr lang="en-US" sz="6000" dirty="0"/>
            </a:p>
          </p:txBody>
        </p:sp>
        <p:sp>
          <p:nvSpPr>
            <p:cNvPr id="10" name="Right Arrow 9"/>
            <p:cNvSpPr/>
            <p:nvPr/>
          </p:nvSpPr>
          <p:spPr>
            <a:xfrm rot="9685534">
              <a:off x="2136433" y="986845"/>
              <a:ext cx="578734" cy="484632"/>
            </a:xfrm>
            <a:prstGeom prst="rightArrow">
              <a:avLst>
                <a:gd name="adj1" fmla="val 50000"/>
                <a:gd name="adj2" fmla="val 69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816919" y="2997527"/>
            <a:ext cx="1357194" cy="944983"/>
            <a:chOff x="2136433" y="526494"/>
            <a:chExt cx="1357194" cy="944983"/>
          </a:xfrm>
        </p:grpSpPr>
        <p:sp>
          <p:nvSpPr>
            <p:cNvPr id="13" name="Oval 12"/>
            <p:cNvSpPr/>
            <p:nvPr/>
          </p:nvSpPr>
          <p:spPr>
            <a:xfrm>
              <a:off x="2579227" y="52649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2</a:t>
              </a:r>
              <a:endParaRPr lang="en-US" sz="6000" dirty="0"/>
            </a:p>
          </p:txBody>
        </p:sp>
        <p:sp>
          <p:nvSpPr>
            <p:cNvPr id="14" name="Right Arrow 13"/>
            <p:cNvSpPr/>
            <p:nvPr/>
          </p:nvSpPr>
          <p:spPr>
            <a:xfrm rot="9685534">
              <a:off x="2136433" y="986845"/>
              <a:ext cx="578734" cy="484632"/>
            </a:xfrm>
            <a:prstGeom prst="rightArrow">
              <a:avLst>
                <a:gd name="adj1" fmla="val 50000"/>
                <a:gd name="adj2" fmla="val 69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546387" y="4425410"/>
            <a:ext cx="1357194" cy="944983"/>
            <a:chOff x="2136433" y="526494"/>
            <a:chExt cx="1357194" cy="944983"/>
          </a:xfrm>
        </p:grpSpPr>
        <p:sp>
          <p:nvSpPr>
            <p:cNvPr id="16" name="Oval 15"/>
            <p:cNvSpPr/>
            <p:nvPr/>
          </p:nvSpPr>
          <p:spPr>
            <a:xfrm>
              <a:off x="2579227" y="52649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3</a:t>
              </a:r>
              <a:endParaRPr lang="en-US" sz="6000" dirty="0"/>
            </a:p>
          </p:txBody>
        </p:sp>
        <p:sp>
          <p:nvSpPr>
            <p:cNvPr id="17" name="Right Arrow 16"/>
            <p:cNvSpPr/>
            <p:nvPr/>
          </p:nvSpPr>
          <p:spPr>
            <a:xfrm rot="9685534">
              <a:off x="2136433" y="986845"/>
              <a:ext cx="578734" cy="484632"/>
            </a:xfrm>
            <a:prstGeom prst="rightArrow">
              <a:avLst>
                <a:gd name="adj1" fmla="val 50000"/>
                <a:gd name="adj2" fmla="val 69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93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YouTube Channel Creation </a:t>
            </a:r>
            <a:r>
              <a:rPr lang="en-US" sz="3600" dirty="0" smtClean="0"/>
              <a:t>(as of this week </a:t>
            </a:r>
            <a:r>
              <a:rPr lang="en-US" sz="3600" dirty="0" smtClean="0">
                <a:sym typeface="Wingdings" panose="05000000000000000000" pitchFamily="2" charset="2"/>
              </a:rPr>
              <a:t>)</a:t>
            </a:r>
            <a:endParaRPr lang="en-US" dirty="0"/>
          </a:p>
        </p:txBody>
      </p:sp>
      <p:sp>
        <p:nvSpPr>
          <p:cNvPr id="3" name="Date Placeholder 2"/>
          <p:cNvSpPr>
            <a:spLocks noGrp="1"/>
          </p:cNvSpPr>
          <p:nvPr>
            <p:ph type="dt" sz="half" idx="10"/>
          </p:nvPr>
        </p:nvSpPr>
        <p:spPr/>
        <p:txBody>
          <a:bodyPr/>
          <a:lstStyle/>
          <a:p>
            <a:r>
              <a:rPr lang="en-US" smtClean="0"/>
              <a:t>8/15/2019</a:t>
            </a:r>
            <a:endParaRPr lang="en-US"/>
          </a:p>
        </p:txBody>
      </p:sp>
      <p:sp>
        <p:nvSpPr>
          <p:cNvPr id="4" name="Footer Placeholder 3"/>
          <p:cNvSpPr>
            <a:spLocks noGrp="1"/>
          </p:cNvSpPr>
          <p:nvPr>
            <p:ph type="ftr" sz="quarter" idx="11"/>
          </p:nvPr>
        </p:nvSpPr>
        <p:spPr/>
        <p:txBody>
          <a:bodyPr/>
          <a:lstStyle/>
          <a:p>
            <a:r>
              <a:rPr lang="en-US" smtClean="0"/>
              <a:t>2019 Teaching and Learning Conference - Sam Houston State University</a:t>
            </a:r>
            <a:endParaRPr lang="en-US"/>
          </a:p>
        </p:txBody>
      </p:sp>
      <p:sp>
        <p:nvSpPr>
          <p:cNvPr id="5" name="Slide Number Placeholder 4"/>
          <p:cNvSpPr>
            <a:spLocks noGrp="1"/>
          </p:cNvSpPr>
          <p:nvPr>
            <p:ph type="sldNum" sz="quarter" idx="12"/>
          </p:nvPr>
        </p:nvSpPr>
        <p:spPr/>
        <p:txBody>
          <a:bodyPr/>
          <a:lstStyle/>
          <a:p>
            <a:fld id="{9D271BFB-99A6-4C33-AD24-78088D7B8950}" type="slidenum">
              <a:rPr lang="en-US" smtClean="0"/>
              <a:t>14</a:t>
            </a:fld>
            <a:endParaRPr lang="en-US"/>
          </a:p>
        </p:txBody>
      </p:sp>
      <p:pic>
        <p:nvPicPr>
          <p:cNvPr id="6" name="Picture 5"/>
          <p:cNvPicPr>
            <a:picLocks noChangeAspect="1"/>
          </p:cNvPicPr>
          <p:nvPr/>
        </p:nvPicPr>
        <p:blipFill rotWithShape="1">
          <a:blip r:embed="rId2"/>
          <a:srcRect l="73544" b="32043"/>
          <a:stretch/>
        </p:blipFill>
        <p:spPr>
          <a:xfrm>
            <a:off x="0" y="752559"/>
            <a:ext cx="2419109" cy="3495350"/>
          </a:xfrm>
          <a:prstGeom prst="rect">
            <a:avLst/>
          </a:prstGeom>
        </p:spPr>
      </p:pic>
      <p:pic>
        <p:nvPicPr>
          <p:cNvPr id="7" name="Picture 6"/>
          <p:cNvPicPr>
            <a:picLocks noChangeAspect="1"/>
          </p:cNvPicPr>
          <p:nvPr/>
        </p:nvPicPr>
        <p:blipFill>
          <a:blip r:embed="rId3"/>
          <a:stretch>
            <a:fillRect/>
          </a:stretch>
        </p:blipFill>
        <p:spPr>
          <a:xfrm>
            <a:off x="2937399" y="983694"/>
            <a:ext cx="6079280" cy="5278048"/>
          </a:xfrm>
          <a:prstGeom prst="rect">
            <a:avLst/>
          </a:prstGeom>
        </p:spPr>
      </p:pic>
      <p:grpSp>
        <p:nvGrpSpPr>
          <p:cNvPr id="11" name="Group 10"/>
          <p:cNvGrpSpPr/>
          <p:nvPr/>
        </p:nvGrpSpPr>
        <p:grpSpPr>
          <a:xfrm>
            <a:off x="2136433" y="526494"/>
            <a:ext cx="1357194" cy="944983"/>
            <a:chOff x="2136433" y="526494"/>
            <a:chExt cx="1357194" cy="944983"/>
          </a:xfrm>
        </p:grpSpPr>
        <p:sp>
          <p:nvSpPr>
            <p:cNvPr id="8" name="Oval 7"/>
            <p:cNvSpPr/>
            <p:nvPr/>
          </p:nvSpPr>
          <p:spPr>
            <a:xfrm>
              <a:off x="2579227" y="52649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1</a:t>
              </a:r>
              <a:endParaRPr lang="en-US" sz="6000" dirty="0"/>
            </a:p>
          </p:txBody>
        </p:sp>
        <p:sp>
          <p:nvSpPr>
            <p:cNvPr id="10" name="Right Arrow 9"/>
            <p:cNvSpPr/>
            <p:nvPr/>
          </p:nvSpPr>
          <p:spPr>
            <a:xfrm rot="9685534">
              <a:off x="2136433" y="986845"/>
              <a:ext cx="578734" cy="484632"/>
            </a:xfrm>
            <a:prstGeom prst="rightArrow">
              <a:avLst>
                <a:gd name="adj1" fmla="val 50000"/>
                <a:gd name="adj2" fmla="val 69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816919" y="2997527"/>
            <a:ext cx="1357194" cy="944983"/>
            <a:chOff x="2136433" y="526494"/>
            <a:chExt cx="1357194" cy="944983"/>
          </a:xfrm>
        </p:grpSpPr>
        <p:sp>
          <p:nvSpPr>
            <p:cNvPr id="13" name="Oval 12"/>
            <p:cNvSpPr/>
            <p:nvPr/>
          </p:nvSpPr>
          <p:spPr>
            <a:xfrm>
              <a:off x="2579227" y="52649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2</a:t>
              </a:r>
              <a:endParaRPr lang="en-US" sz="6000" dirty="0"/>
            </a:p>
          </p:txBody>
        </p:sp>
        <p:sp>
          <p:nvSpPr>
            <p:cNvPr id="14" name="Right Arrow 13"/>
            <p:cNvSpPr/>
            <p:nvPr/>
          </p:nvSpPr>
          <p:spPr>
            <a:xfrm rot="9685534">
              <a:off x="2136433" y="986845"/>
              <a:ext cx="578734" cy="484632"/>
            </a:xfrm>
            <a:prstGeom prst="rightArrow">
              <a:avLst>
                <a:gd name="adj1" fmla="val 50000"/>
                <a:gd name="adj2" fmla="val 69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546387" y="4425410"/>
            <a:ext cx="1357194" cy="944983"/>
            <a:chOff x="2136433" y="526494"/>
            <a:chExt cx="1357194" cy="944983"/>
          </a:xfrm>
        </p:grpSpPr>
        <p:sp>
          <p:nvSpPr>
            <p:cNvPr id="16" name="Oval 15"/>
            <p:cNvSpPr/>
            <p:nvPr/>
          </p:nvSpPr>
          <p:spPr>
            <a:xfrm>
              <a:off x="2579227" y="52649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3</a:t>
              </a:r>
              <a:endParaRPr lang="en-US" sz="6000" dirty="0"/>
            </a:p>
          </p:txBody>
        </p:sp>
        <p:sp>
          <p:nvSpPr>
            <p:cNvPr id="17" name="Right Arrow 16"/>
            <p:cNvSpPr/>
            <p:nvPr/>
          </p:nvSpPr>
          <p:spPr>
            <a:xfrm rot="9685534">
              <a:off x="2136433" y="986845"/>
              <a:ext cx="578734" cy="484632"/>
            </a:xfrm>
            <a:prstGeom prst="rightArrow">
              <a:avLst>
                <a:gd name="adj1" fmla="val 50000"/>
                <a:gd name="adj2" fmla="val 69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noChangeAspect="1"/>
          </p:cNvPicPr>
          <p:nvPr/>
        </p:nvPicPr>
        <p:blipFill>
          <a:blip r:embed="rId4"/>
          <a:stretch>
            <a:fillRect/>
          </a:stretch>
        </p:blipFill>
        <p:spPr>
          <a:xfrm>
            <a:off x="0" y="798877"/>
            <a:ext cx="9144000" cy="4216048"/>
          </a:xfrm>
          <a:prstGeom prst="rect">
            <a:avLst/>
          </a:prstGeom>
        </p:spPr>
      </p:pic>
      <p:grpSp>
        <p:nvGrpSpPr>
          <p:cNvPr id="18" name="Group 17"/>
          <p:cNvGrpSpPr/>
          <p:nvPr/>
        </p:nvGrpSpPr>
        <p:grpSpPr>
          <a:xfrm>
            <a:off x="1779096" y="2409468"/>
            <a:ext cx="1357194" cy="944983"/>
            <a:chOff x="2136433" y="526494"/>
            <a:chExt cx="1357194" cy="944983"/>
          </a:xfrm>
        </p:grpSpPr>
        <p:sp>
          <p:nvSpPr>
            <p:cNvPr id="19" name="Oval 18"/>
            <p:cNvSpPr/>
            <p:nvPr/>
          </p:nvSpPr>
          <p:spPr>
            <a:xfrm>
              <a:off x="2579227" y="526494"/>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t>4</a:t>
              </a:r>
              <a:endParaRPr lang="en-US" sz="6000" dirty="0"/>
            </a:p>
          </p:txBody>
        </p:sp>
        <p:sp>
          <p:nvSpPr>
            <p:cNvPr id="20" name="Right Arrow 19"/>
            <p:cNvSpPr/>
            <p:nvPr/>
          </p:nvSpPr>
          <p:spPr>
            <a:xfrm rot="9685534">
              <a:off x="2136433" y="986845"/>
              <a:ext cx="578734" cy="484632"/>
            </a:xfrm>
            <a:prstGeom prst="rightArrow">
              <a:avLst>
                <a:gd name="adj1" fmla="val 50000"/>
                <a:gd name="adj2" fmla="val 691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669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sz="3600" dirty="0" smtClean="0"/>
              <a:t>Today’s Cohort – Who’s in the room?</a:t>
            </a:r>
          </a:p>
          <a:p>
            <a:r>
              <a:rPr lang="en-US" sz="3600" dirty="0" smtClean="0"/>
              <a:t>Teaching and Learning</a:t>
            </a:r>
          </a:p>
          <a:p>
            <a:pPr lvl="1"/>
            <a:r>
              <a:rPr lang="en-US" sz="3200" dirty="0" smtClean="0"/>
              <a:t>My Reasons for Starting a YouTube Channel? </a:t>
            </a:r>
            <a:endParaRPr lang="en-US" sz="3200" dirty="0"/>
          </a:p>
          <a:p>
            <a:pPr lvl="1"/>
            <a:r>
              <a:rPr lang="en-US" sz="3200" dirty="0" smtClean="0"/>
              <a:t>Educational Benefit Review</a:t>
            </a:r>
          </a:p>
          <a:p>
            <a:pPr lvl="1"/>
            <a:r>
              <a:rPr lang="en-US" sz="3200" dirty="0" smtClean="0"/>
              <a:t>IDEA Questionnaire Review</a:t>
            </a:r>
            <a:endParaRPr lang="en-US" sz="2800" dirty="0"/>
          </a:p>
          <a:p>
            <a:r>
              <a:rPr lang="en-US" sz="3600" dirty="0" smtClean="0"/>
              <a:t>Mechanics</a:t>
            </a:r>
          </a:p>
          <a:p>
            <a:pPr lvl="1"/>
            <a:r>
              <a:rPr lang="en-US" sz="3200" dirty="0" smtClean="0"/>
              <a:t>Hardware Requirements</a:t>
            </a:r>
            <a:endParaRPr lang="en-US" sz="3200" dirty="0"/>
          </a:p>
          <a:p>
            <a:pPr lvl="1"/>
            <a:r>
              <a:rPr lang="en-US" sz="3200" dirty="0" smtClean="0"/>
              <a:t>Software Requirements</a:t>
            </a:r>
            <a:endParaRPr lang="en-US" sz="2800" dirty="0"/>
          </a:p>
          <a:p>
            <a:pPr lvl="1"/>
            <a:r>
              <a:rPr lang="en-US" sz="3200" dirty="0" smtClean="0"/>
              <a:t>YouTube Requirements</a:t>
            </a:r>
          </a:p>
          <a:p>
            <a:r>
              <a:rPr lang="en-US" sz="3600" dirty="0" smtClean="0"/>
              <a:t>Unexpected Benefits</a:t>
            </a:r>
            <a:endParaRPr lang="en-US" sz="3200"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15</a:t>
            </a:fld>
            <a:endParaRPr lang="en-US"/>
          </a:p>
        </p:txBody>
      </p:sp>
      <p:pic>
        <p:nvPicPr>
          <p:cNvPr id="7" name="Picture 2" descr="https://www.google.com/images/branding/product/2x/maps_96in128dp.png"/>
          <p:cNvPicPr>
            <a:picLocks noChangeAspect="1" noChangeArrowheads="1"/>
          </p:cNvPicPr>
          <p:nvPr/>
        </p:nvPicPr>
        <p:blipFill rotWithShape="1">
          <a:blip r:embed="rId2">
            <a:extLst>
              <a:ext uri="{28A0092B-C50C-407E-A947-70E740481C1C}">
                <a14:useLocalDpi xmlns:a14="http://schemas.microsoft.com/office/drawing/2010/main" val="0"/>
              </a:ext>
            </a:extLst>
          </a:blip>
          <a:srcRect l="19224" t="13695" r="13021" b="18975"/>
          <a:stretch/>
        </p:blipFill>
        <p:spPr bwMode="auto">
          <a:xfrm>
            <a:off x="7491846" y="-7108"/>
            <a:ext cx="1652154" cy="164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285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Unexpected Benefits</a:t>
            </a:r>
            <a:endParaRPr lang="en-US" dirty="0"/>
          </a:p>
        </p:txBody>
      </p:sp>
      <p:sp>
        <p:nvSpPr>
          <p:cNvPr id="6" name="Content Placeholder 5"/>
          <p:cNvSpPr>
            <a:spLocks noGrp="1"/>
          </p:cNvSpPr>
          <p:nvPr>
            <p:ph idx="1"/>
          </p:nvPr>
        </p:nvSpPr>
        <p:spPr/>
        <p:txBody>
          <a:bodyPr/>
          <a:lstStyle/>
          <a:p>
            <a:r>
              <a:rPr lang="en-US" dirty="0" smtClean="0"/>
              <a:t>Sustained Interest beyond the initial semester.</a:t>
            </a:r>
            <a:endParaRPr lang="en-US" dirty="0"/>
          </a:p>
        </p:txBody>
      </p:sp>
      <p:sp>
        <p:nvSpPr>
          <p:cNvPr id="3" name="Date Placeholder 2"/>
          <p:cNvSpPr>
            <a:spLocks noGrp="1"/>
          </p:cNvSpPr>
          <p:nvPr>
            <p:ph type="dt" sz="half" idx="10"/>
          </p:nvPr>
        </p:nvSpPr>
        <p:spPr/>
        <p:txBody>
          <a:bodyPr/>
          <a:lstStyle/>
          <a:p>
            <a:r>
              <a:rPr lang="en-US" smtClean="0"/>
              <a:t>8/15/2019</a:t>
            </a:r>
            <a:endParaRPr lang="en-US"/>
          </a:p>
        </p:txBody>
      </p:sp>
      <p:sp>
        <p:nvSpPr>
          <p:cNvPr id="4" name="Footer Placeholder 3"/>
          <p:cNvSpPr>
            <a:spLocks noGrp="1"/>
          </p:cNvSpPr>
          <p:nvPr>
            <p:ph type="ftr" sz="quarter" idx="11"/>
          </p:nvPr>
        </p:nvSpPr>
        <p:spPr/>
        <p:txBody>
          <a:bodyPr/>
          <a:lstStyle/>
          <a:p>
            <a:r>
              <a:rPr lang="en-US" smtClean="0"/>
              <a:t>2019 Teaching and Learning Conference - Sam Houston State University</a:t>
            </a:r>
            <a:endParaRPr lang="en-US"/>
          </a:p>
        </p:txBody>
      </p:sp>
      <p:sp>
        <p:nvSpPr>
          <p:cNvPr id="5" name="Slide Number Placeholder 4"/>
          <p:cNvSpPr>
            <a:spLocks noGrp="1"/>
          </p:cNvSpPr>
          <p:nvPr>
            <p:ph type="sldNum" sz="quarter" idx="12"/>
          </p:nvPr>
        </p:nvSpPr>
        <p:spPr/>
        <p:txBody>
          <a:bodyPr/>
          <a:lstStyle/>
          <a:p>
            <a:fld id="{9D271BFB-99A6-4C33-AD24-78088D7B8950}" type="slidenum">
              <a:rPr lang="en-US" smtClean="0"/>
              <a:t>16</a:t>
            </a:fld>
            <a:endParaRPr lang="en-US"/>
          </a:p>
        </p:txBody>
      </p:sp>
      <p:pic>
        <p:nvPicPr>
          <p:cNvPr id="7" name="Picture 6"/>
          <p:cNvPicPr>
            <a:picLocks noChangeAspect="1"/>
          </p:cNvPicPr>
          <p:nvPr/>
        </p:nvPicPr>
        <p:blipFill rotWithShape="1">
          <a:blip r:embed="rId2"/>
          <a:srcRect b="12119"/>
          <a:stretch/>
        </p:blipFill>
        <p:spPr>
          <a:xfrm>
            <a:off x="-2527" y="1238696"/>
            <a:ext cx="9144000" cy="5123426"/>
          </a:xfrm>
          <a:prstGeom prst="rect">
            <a:avLst/>
          </a:prstGeom>
        </p:spPr>
      </p:pic>
      <p:sp>
        <p:nvSpPr>
          <p:cNvPr id="8" name="Right Brace 7"/>
          <p:cNvSpPr/>
          <p:nvPr/>
        </p:nvSpPr>
        <p:spPr>
          <a:xfrm rot="16200000">
            <a:off x="4099561" y="4099557"/>
            <a:ext cx="297180" cy="1668783"/>
          </a:xfrm>
          <a:prstGeom prst="rightBrace">
            <a:avLst>
              <a:gd name="adj1" fmla="val 32717"/>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3524235" y="4299221"/>
            <a:ext cx="1447832" cy="369332"/>
          </a:xfrm>
          <a:prstGeom prst="rect">
            <a:avLst/>
          </a:prstGeom>
          <a:noFill/>
        </p:spPr>
        <p:txBody>
          <a:bodyPr wrap="none" rtlCol="0">
            <a:spAutoFit/>
          </a:bodyPr>
          <a:lstStyle/>
          <a:p>
            <a:r>
              <a:rPr lang="en-US" dirty="0" smtClean="0">
                <a:solidFill>
                  <a:srgbClr val="FF0000"/>
                </a:solidFill>
              </a:rPr>
              <a:t>Fall Semester</a:t>
            </a:r>
            <a:endParaRPr lang="en-US" dirty="0">
              <a:solidFill>
                <a:srgbClr val="FF0000"/>
              </a:solidFill>
            </a:endParaRPr>
          </a:p>
        </p:txBody>
      </p:sp>
      <p:sp>
        <p:nvSpPr>
          <p:cNvPr id="10" name="TextBox 9"/>
          <p:cNvSpPr txBox="1"/>
          <p:nvPr/>
        </p:nvSpPr>
        <p:spPr>
          <a:xfrm>
            <a:off x="5345415" y="4992641"/>
            <a:ext cx="2180405" cy="369332"/>
          </a:xfrm>
          <a:prstGeom prst="rect">
            <a:avLst/>
          </a:prstGeom>
          <a:noFill/>
        </p:spPr>
        <p:txBody>
          <a:bodyPr wrap="none" rtlCol="0">
            <a:spAutoFit/>
          </a:bodyPr>
          <a:lstStyle/>
          <a:p>
            <a:r>
              <a:rPr lang="en-US" dirty="0" smtClean="0">
                <a:solidFill>
                  <a:srgbClr val="FF0000"/>
                </a:solidFill>
              </a:rPr>
              <a:t>Continued Interest </a:t>
            </a:r>
            <a:r>
              <a:rPr lang="en-US" dirty="0" smtClean="0">
                <a:solidFill>
                  <a:srgbClr val="FF0000"/>
                </a:solidFill>
                <a:sym typeface="Wingdings" panose="05000000000000000000" pitchFamily="2" charset="2"/>
              </a:rPr>
              <a:t></a:t>
            </a:r>
            <a:endParaRPr lang="en-US" dirty="0">
              <a:solidFill>
                <a:srgbClr val="FF0000"/>
              </a:solidFill>
            </a:endParaRPr>
          </a:p>
        </p:txBody>
      </p:sp>
    </p:spTree>
    <p:extLst>
      <p:ext uri="{BB962C8B-B14F-4D97-AF65-F5344CB8AC3E}">
        <p14:creationId xmlns:p14="http://schemas.microsoft.com/office/powerpoint/2010/main" val="31453038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srcRect b="15477"/>
          <a:stretch/>
        </p:blipFill>
        <p:spPr>
          <a:xfrm>
            <a:off x="0" y="1264840"/>
            <a:ext cx="9144000" cy="4927620"/>
          </a:xfrm>
          <a:prstGeom prst="rect">
            <a:avLst/>
          </a:prstGeom>
        </p:spPr>
      </p:pic>
      <p:sp>
        <p:nvSpPr>
          <p:cNvPr id="2" name="Title 1"/>
          <p:cNvSpPr>
            <a:spLocks noGrp="1"/>
          </p:cNvSpPr>
          <p:nvPr>
            <p:ph type="title"/>
          </p:nvPr>
        </p:nvSpPr>
        <p:spPr/>
        <p:txBody>
          <a:bodyPr/>
          <a:lstStyle/>
          <a:p>
            <a:r>
              <a:rPr lang="en-US" dirty="0" smtClean="0"/>
              <a:t>Unexpected Benefits</a:t>
            </a:r>
            <a:endParaRPr lang="en-US" dirty="0"/>
          </a:p>
        </p:txBody>
      </p:sp>
      <p:sp>
        <p:nvSpPr>
          <p:cNvPr id="6" name="Content Placeholder 5"/>
          <p:cNvSpPr>
            <a:spLocks noGrp="1"/>
          </p:cNvSpPr>
          <p:nvPr>
            <p:ph idx="1"/>
          </p:nvPr>
        </p:nvSpPr>
        <p:spPr/>
        <p:txBody>
          <a:bodyPr/>
          <a:lstStyle/>
          <a:p>
            <a:r>
              <a:rPr lang="en-US" dirty="0" smtClean="0"/>
              <a:t>Most popular topics!</a:t>
            </a:r>
            <a:endParaRPr lang="en-US" dirty="0"/>
          </a:p>
        </p:txBody>
      </p:sp>
      <p:sp>
        <p:nvSpPr>
          <p:cNvPr id="3" name="Date Placeholder 2"/>
          <p:cNvSpPr>
            <a:spLocks noGrp="1"/>
          </p:cNvSpPr>
          <p:nvPr>
            <p:ph type="dt" sz="half" idx="10"/>
          </p:nvPr>
        </p:nvSpPr>
        <p:spPr/>
        <p:txBody>
          <a:bodyPr/>
          <a:lstStyle/>
          <a:p>
            <a:r>
              <a:rPr lang="en-US" smtClean="0"/>
              <a:t>8/15/2019</a:t>
            </a:r>
            <a:endParaRPr lang="en-US"/>
          </a:p>
        </p:txBody>
      </p:sp>
      <p:sp>
        <p:nvSpPr>
          <p:cNvPr id="4" name="Footer Placeholder 3"/>
          <p:cNvSpPr>
            <a:spLocks noGrp="1"/>
          </p:cNvSpPr>
          <p:nvPr>
            <p:ph type="ftr" sz="quarter" idx="11"/>
          </p:nvPr>
        </p:nvSpPr>
        <p:spPr/>
        <p:txBody>
          <a:bodyPr/>
          <a:lstStyle/>
          <a:p>
            <a:r>
              <a:rPr lang="en-US" smtClean="0"/>
              <a:t>2019 Teaching and Learning Conference - Sam Houston State University</a:t>
            </a:r>
            <a:endParaRPr lang="en-US"/>
          </a:p>
        </p:txBody>
      </p:sp>
      <p:sp>
        <p:nvSpPr>
          <p:cNvPr id="5" name="Slide Number Placeholder 4"/>
          <p:cNvSpPr>
            <a:spLocks noGrp="1"/>
          </p:cNvSpPr>
          <p:nvPr>
            <p:ph type="sldNum" sz="quarter" idx="12"/>
          </p:nvPr>
        </p:nvSpPr>
        <p:spPr/>
        <p:txBody>
          <a:bodyPr/>
          <a:lstStyle/>
          <a:p>
            <a:fld id="{9D271BFB-99A6-4C33-AD24-78088D7B8950}" type="slidenum">
              <a:rPr lang="en-US" smtClean="0"/>
              <a:t>17</a:t>
            </a:fld>
            <a:endParaRPr lang="en-US"/>
          </a:p>
        </p:txBody>
      </p:sp>
      <p:sp>
        <p:nvSpPr>
          <p:cNvPr id="10" name="Left Arrow 9"/>
          <p:cNvSpPr/>
          <p:nvPr/>
        </p:nvSpPr>
        <p:spPr>
          <a:xfrm rot="20740638">
            <a:off x="4433104" y="3611301"/>
            <a:ext cx="4004840" cy="7407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 very difficult topic = most viewed.</a:t>
            </a:r>
            <a:endParaRPr lang="en-US" dirty="0"/>
          </a:p>
        </p:txBody>
      </p:sp>
    </p:spTree>
    <p:extLst>
      <p:ext uri="{BB962C8B-B14F-4D97-AF65-F5344CB8AC3E}">
        <p14:creationId xmlns:p14="http://schemas.microsoft.com/office/powerpoint/2010/main" val="2927422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t="37299" r="17075" b="4908"/>
          <a:stretch/>
        </p:blipFill>
        <p:spPr>
          <a:xfrm>
            <a:off x="0" y="1376865"/>
            <a:ext cx="9144000" cy="5116011"/>
          </a:xfrm>
          <a:prstGeom prst="rect">
            <a:avLst/>
          </a:prstGeom>
          <a:ln>
            <a:noFill/>
          </a:ln>
        </p:spPr>
      </p:pic>
      <p:sp>
        <p:nvSpPr>
          <p:cNvPr id="2" name="Title 1"/>
          <p:cNvSpPr>
            <a:spLocks noGrp="1"/>
          </p:cNvSpPr>
          <p:nvPr>
            <p:ph type="title"/>
          </p:nvPr>
        </p:nvSpPr>
        <p:spPr/>
        <p:txBody>
          <a:bodyPr/>
          <a:lstStyle/>
          <a:p>
            <a:r>
              <a:rPr lang="en-US" dirty="0" smtClean="0"/>
              <a:t>Unexpected Benefits</a:t>
            </a:r>
            <a:endParaRPr lang="en-US" dirty="0"/>
          </a:p>
        </p:txBody>
      </p:sp>
      <p:sp>
        <p:nvSpPr>
          <p:cNvPr id="6" name="Content Placeholder 5"/>
          <p:cNvSpPr>
            <a:spLocks noGrp="1"/>
          </p:cNvSpPr>
          <p:nvPr>
            <p:ph idx="1"/>
          </p:nvPr>
        </p:nvSpPr>
        <p:spPr/>
        <p:txBody>
          <a:bodyPr/>
          <a:lstStyle/>
          <a:p>
            <a:r>
              <a:rPr lang="en-US" dirty="0" smtClean="0"/>
              <a:t>International Viewers</a:t>
            </a:r>
            <a:endParaRPr lang="en-US" dirty="0"/>
          </a:p>
        </p:txBody>
      </p:sp>
      <p:sp>
        <p:nvSpPr>
          <p:cNvPr id="3" name="Date Placeholder 2"/>
          <p:cNvSpPr>
            <a:spLocks noGrp="1"/>
          </p:cNvSpPr>
          <p:nvPr>
            <p:ph type="dt" sz="half" idx="10"/>
          </p:nvPr>
        </p:nvSpPr>
        <p:spPr/>
        <p:txBody>
          <a:bodyPr/>
          <a:lstStyle/>
          <a:p>
            <a:r>
              <a:rPr lang="en-US" smtClean="0"/>
              <a:t>8/15/2019</a:t>
            </a:r>
            <a:endParaRPr lang="en-US"/>
          </a:p>
        </p:txBody>
      </p:sp>
      <p:sp>
        <p:nvSpPr>
          <p:cNvPr id="4" name="Footer Placeholder 3"/>
          <p:cNvSpPr>
            <a:spLocks noGrp="1"/>
          </p:cNvSpPr>
          <p:nvPr>
            <p:ph type="ftr" sz="quarter" idx="11"/>
          </p:nvPr>
        </p:nvSpPr>
        <p:spPr/>
        <p:txBody>
          <a:bodyPr/>
          <a:lstStyle/>
          <a:p>
            <a:r>
              <a:rPr lang="en-US" smtClean="0"/>
              <a:t>2019 Teaching and Learning Conference - Sam Houston State University</a:t>
            </a:r>
            <a:endParaRPr lang="en-US"/>
          </a:p>
        </p:txBody>
      </p:sp>
      <p:sp>
        <p:nvSpPr>
          <p:cNvPr id="5" name="Slide Number Placeholder 4"/>
          <p:cNvSpPr>
            <a:spLocks noGrp="1"/>
          </p:cNvSpPr>
          <p:nvPr>
            <p:ph type="sldNum" sz="quarter" idx="12"/>
          </p:nvPr>
        </p:nvSpPr>
        <p:spPr/>
        <p:txBody>
          <a:bodyPr/>
          <a:lstStyle/>
          <a:p>
            <a:fld id="{9D271BFB-99A6-4C33-AD24-78088D7B8950}" type="slidenum">
              <a:rPr lang="en-US" smtClean="0"/>
              <a:t>18</a:t>
            </a:fld>
            <a:endParaRPr lang="en-US"/>
          </a:p>
        </p:txBody>
      </p:sp>
      <p:sp>
        <p:nvSpPr>
          <p:cNvPr id="9" name="Left Arrow 8"/>
          <p:cNvSpPr/>
          <p:nvPr/>
        </p:nvSpPr>
        <p:spPr>
          <a:xfrm>
            <a:off x="4635643" y="1535935"/>
            <a:ext cx="4286107" cy="1789096"/>
          </a:xfrm>
          <a:prstGeom prst="leftArrow">
            <a:avLst>
              <a:gd name="adj1" fmla="val 61159"/>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Only 39% of the views are listed as US Viewers.</a:t>
            </a:r>
            <a:r>
              <a:rPr lang="en-US" sz="2400" dirty="0" smtClean="0"/>
              <a:t> </a:t>
            </a:r>
            <a:endParaRPr lang="en-US" sz="2400" dirty="0"/>
          </a:p>
        </p:txBody>
      </p:sp>
      <p:sp>
        <p:nvSpPr>
          <p:cNvPr id="10" name="Right Arrow 9"/>
          <p:cNvSpPr/>
          <p:nvPr/>
        </p:nvSpPr>
        <p:spPr>
          <a:xfrm>
            <a:off x="1061394" y="2272256"/>
            <a:ext cx="2735105" cy="105277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743 in India</a:t>
            </a:r>
            <a:endParaRPr lang="en-US" sz="3600" dirty="0"/>
          </a:p>
        </p:txBody>
      </p:sp>
    </p:spTree>
    <p:extLst>
      <p:ext uri="{BB962C8B-B14F-4D97-AF65-F5344CB8AC3E}">
        <p14:creationId xmlns:p14="http://schemas.microsoft.com/office/powerpoint/2010/main" val="25122347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Is this worth the effort?</a:t>
            </a:r>
            <a:endParaRPr lang="en-US" dirty="0"/>
          </a:p>
        </p:txBody>
      </p:sp>
      <p:sp>
        <p:nvSpPr>
          <p:cNvPr id="3" name="Content Placeholder 2"/>
          <p:cNvSpPr>
            <a:spLocks noGrp="1"/>
          </p:cNvSpPr>
          <p:nvPr>
            <p:ph idx="1"/>
          </p:nvPr>
        </p:nvSpPr>
        <p:spPr/>
        <p:txBody>
          <a:bodyPr>
            <a:normAutofit/>
          </a:bodyPr>
          <a:lstStyle/>
          <a:p>
            <a:r>
              <a:rPr lang="en-US" sz="3600" dirty="0"/>
              <a:t>YES. </a:t>
            </a:r>
          </a:p>
          <a:p>
            <a:pPr lvl="1"/>
            <a:r>
              <a:rPr lang="en-US" sz="3200" dirty="0"/>
              <a:t>Students are more engaged.</a:t>
            </a:r>
          </a:p>
          <a:p>
            <a:pPr lvl="1"/>
            <a:r>
              <a:rPr lang="en-US" sz="3200" dirty="0" smtClean="0"/>
              <a:t>Students can drill on difficult topics.</a:t>
            </a:r>
          </a:p>
          <a:p>
            <a:pPr lvl="1"/>
            <a:r>
              <a:rPr lang="en-US" sz="3200" dirty="0" smtClean="0"/>
              <a:t>ESL Students can pause video and mentally relax.</a:t>
            </a:r>
            <a:endParaRPr lang="en-US" sz="3200" dirty="0"/>
          </a:p>
          <a:p>
            <a:pPr lvl="1"/>
            <a:r>
              <a:rPr lang="en-US" sz="3200" dirty="0" smtClean="0"/>
              <a:t>Problems can be slowly developed and replayed.</a:t>
            </a:r>
          </a:p>
          <a:p>
            <a:pPr lvl="1"/>
            <a:r>
              <a:rPr lang="en-US" sz="3200" dirty="0" smtClean="0"/>
              <a:t>Impact goes beyond campus to the world.</a:t>
            </a:r>
          </a:p>
          <a:p>
            <a:pPr lvl="1"/>
            <a:r>
              <a:rPr lang="en-US" sz="3200" dirty="0" smtClean="0"/>
              <a:t>Your contribution and impact will grow quickly.</a:t>
            </a:r>
            <a:endParaRPr lang="en-US" sz="2800"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19</a:t>
            </a:fld>
            <a:endParaRPr lang="en-US"/>
          </a:p>
        </p:txBody>
      </p:sp>
      <p:grpSp>
        <p:nvGrpSpPr>
          <p:cNvPr id="11" name="Group 10"/>
          <p:cNvGrpSpPr/>
          <p:nvPr/>
        </p:nvGrpSpPr>
        <p:grpSpPr>
          <a:xfrm>
            <a:off x="0" y="3869833"/>
            <a:ext cx="9144000" cy="2472518"/>
            <a:chOff x="0" y="3869833"/>
            <a:chExt cx="9144000" cy="2472518"/>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69833"/>
              <a:ext cx="9144000" cy="2472518"/>
            </a:xfrm>
            <a:prstGeom prst="rect">
              <a:avLst/>
            </a:prstGeom>
          </p:spPr>
        </p:pic>
        <p:sp>
          <p:nvSpPr>
            <p:cNvPr id="8" name="Rectangle 7"/>
            <p:cNvSpPr/>
            <p:nvPr/>
          </p:nvSpPr>
          <p:spPr>
            <a:xfrm>
              <a:off x="1380733" y="5842000"/>
              <a:ext cx="314717" cy="184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50950" y="4641850"/>
              <a:ext cx="4413250" cy="152400"/>
            </a:xfrm>
            <a:prstGeom prst="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4433" y="3937000"/>
              <a:ext cx="613167" cy="1841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281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 Where are we going?</a:t>
            </a:r>
            <a:endParaRPr lang="en-US" dirty="0"/>
          </a:p>
        </p:txBody>
      </p:sp>
      <p:sp>
        <p:nvSpPr>
          <p:cNvPr id="3" name="Content Placeholder 2"/>
          <p:cNvSpPr>
            <a:spLocks noGrp="1"/>
          </p:cNvSpPr>
          <p:nvPr>
            <p:ph idx="1"/>
          </p:nvPr>
        </p:nvSpPr>
        <p:spPr/>
        <p:txBody>
          <a:bodyPr>
            <a:normAutofit/>
          </a:bodyPr>
          <a:lstStyle/>
          <a:p>
            <a:r>
              <a:rPr lang="en-US" sz="3600" dirty="0" smtClean="0"/>
              <a:t>Today’s Cohort – Who’s in the room?</a:t>
            </a:r>
          </a:p>
          <a:p>
            <a:r>
              <a:rPr lang="en-US" sz="3600" dirty="0" smtClean="0"/>
              <a:t>Teaching and Learning</a:t>
            </a:r>
          </a:p>
          <a:p>
            <a:pPr lvl="1"/>
            <a:r>
              <a:rPr lang="en-US" sz="3200" dirty="0" smtClean="0"/>
              <a:t>My Reasons for Starting a YouTube Channel? </a:t>
            </a:r>
            <a:endParaRPr lang="en-US" sz="3200" dirty="0"/>
          </a:p>
          <a:p>
            <a:pPr lvl="1"/>
            <a:r>
              <a:rPr lang="en-US" sz="3200" dirty="0" smtClean="0"/>
              <a:t>Educational Benefit Review</a:t>
            </a:r>
          </a:p>
          <a:p>
            <a:pPr lvl="1"/>
            <a:r>
              <a:rPr lang="en-US" sz="3200" dirty="0" smtClean="0"/>
              <a:t>IDEA Questionnaire Review</a:t>
            </a:r>
            <a:endParaRPr lang="en-US" sz="2800" dirty="0"/>
          </a:p>
          <a:p>
            <a:r>
              <a:rPr lang="en-US" sz="3600" dirty="0" smtClean="0"/>
              <a:t>Mechanics</a:t>
            </a:r>
          </a:p>
          <a:p>
            <a:pPr lvl="1"/>
            <a:r>
              <a:rPr lang="en-US" sz="3200" dirty="0" smtClean="0"/>
              <a:t>Hardware Requirements</a:t>
            </a:r>
            <a:endParaRPr lang="en-US" sz="3200" dirty="0"/>
          </a:p>
          <a:p>
            <a:pPr lvl="1"/>
            <a:r>
              <a:rPr lang="en-US" sz="3200" dirty="0" smtClean="0"/>
              <a:t>Software Requirements</a:t>
            </a:r>
            <a:endParaRPr lang="en-US" sz="2800" dirty="0"/>
          </a:p>
          <a:p>
            <a:pPr lvl="1"/>
            <a:r>
              <a:rPr lang="en-US" sz="3200" dirty="0" smtClean="0"/>
              <a:t>YouTube Requirements</a:t>
            </a:r>
          </a:p>
          <a:p>
            <a:r>
              <a:rPr lang="en-US" sz="3600" dirty="0" smtClean="0"/>
              <a:t>Unexpected Benefits</a:t>
            </a:r>
            <a:endParaRPr lang="en-US" sz="3200"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2</a:t>
            </a:fld>
            <a:endParaRPr lang="en-US"/>
          </a:p>
        </p:txBody>
      </p:sp>
      <p:pic>
        <p:nvPicPr>
          <p:cNvPr id="7" name="Picture 2" descr="https://www.google.com/images/branding/product/2x/maps_96in128dp.png"/>
          <p:cNvPicPr>
            <a:picLocks noChangeAspect="1" noChangeArrowheads="1"/>
          </p:cNvPicPr>
          <p:nvPr/>
        </p:nvPicPr>
        <p:blipFill rotWithShape="1">
          <a:blip r:embed="rId2">
            <a:extLst>
              <a:ext uri="{28A0092B-C50C-407E-A947-70E740481C1C}">
                <a14:useLocalDpi xmlns:a14="http://schemas.microsoft.com/office/drawing/2010/main" val="0"/>
              </a:ext>
            </a:extLst>
          </a:blip>
          <a:srcRect l="19224" t="13695" r="13021" b="18975"/>
          <a:stretch/>
        </p:blipFill>
        <p:spPr bwMode="auto">
          <a:xfrm>
            <a:off x="7491846" y="-7108"/>
            <a:ext cx="1652154" cy="164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1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sz="3600" dirty="0" smtClean="0"/>
              <a:t>Today’s Cohort – Who’s in the room?</a:t>
            </a:r>
          </a:p>
          <a:p>
            <a:r>
              <a:rPr lang="en-US" sz="3600" dirty="0" smtClean="0">
                <a:solidFill>
                  <a:schemeClr val="bg1">
                    <a:lumMod val="65000"/>
                  </a:schemeClr>
                </a:solidFill>
              </a:rPr>
              <a:t>Teaching and Learning</a:t>
            </a:r>
          </a:p>
          <a:p>
            <a:pPr lvl="1"/>
            <a:r>
              <a:rPr lang="en-US" sz="3200" dirty="0" smtClean="0">
                <a:solidFill>
                  <a:schemeClr val="bg1">
                    <a:lumMod val="65000"/>
                  </a:schemeClr>
                </a:solidFill>
              </a:rPr>
              <a:t>My Reasons for Starting a YouTube Channel? </a:t>
            </a:r>
            <a:endParaRPr lang="en-US" sz="3200" dirty="0">
              <a:solidFill>
                <a:schemeClr val="bg1">
                  <a:lumMod val="65000"/>
                </a:schemeClr>
              </a:solidFill>
            </a:endParaRPr>
          </a:p>
          <a:p>
            <a:pPr lvl="1"/>
            <a:r>
              <a:rPr lang="en-US" sz="3200" dirty="0" smtClean="0">
                <a:solidFill>
                  <a:schemeClr val="bg1">
                    <a:lumMod val="65000"/>
                  </a:schemeClr>
                </a:solidFill>
              </a:rPr>
              <a:t>Educational Benefit Review</a:t>
            </a:r>
          </a:p>
          <a:p>
            <a:pPr lvl="1"/>
            <a:r>
              <a:rPr lang="en-US" sz="3200" dirty="0" smtClean="0">
                <a:solidFill>
                  <a:schemeClr val="bg1">
                    <a:lumMod val="65000"/>
                  </a:schemeClr>
                </a:solidFill>
              </a:rPr>
              <a:t>IDEA Questionnaire Review</a:t>
            </a:r>
            <a:endParaRPr lang="en-US" sz="2800" dirty="0">
              <a:solidFill>
                <a:schemeClr val="bg1">
                  <a:lumMod val="65000"/>
                </a:schemeClr>
              </a:solidFill>
            </a:endParaRPr>
          </a:p>
          <a:p>
            <a:r>
              <a:rPr lang="en-US" sz="3600" dirty="0" smtClean="0">
                <a:solidFill>
                  <a:schemeClr val="bg1">
                    <a:lumMod val="65000"/>
                  </a:schemeClr>
                </a:solidFill>
              </a:rPr>
              <a:t>Mechanics</a:t>
            </a:r>
          </a:p>
          <a:p>
            <a:pPr lvl="1"/>
            <a:r>
              <a:rPr lang="en-US" sz="3200" dirty="0" smtClean="0">
                <a:solidFill>
                  <a:schemeClr val="bg1">
                    <a:lumMod val="65000"/>
                  </a:schemeClr>
                </a:solidFill>
              </a:rPr>
              <a:t>Hardware Requirements</a:t>
            </a:r>
            <a:endParaRPr lang="en-US" sz="3200" dirty="0">
              <a:solidFill>
                <a:schemeClr val="bg1">
                  <a:lumMod val="65000"/>
                </a:schemeClr>
              </a:solidFill>
            </a:endParaRPr>
          </a:p>
          <a:p>
            <a:pPr lvl="1"/>
            <a:r>
              <a:rPr lang="en-US" sz="3200" dirty="0" smtClean="0">
                <a:solidFill>
                  <a:schemeClr val="bg1">
                    <a:lumMod val="65000"/>
                  </a:schemeClr>
                </a:solidFill>
              </a:rPr>
              <a:t>Software Requirements</a:t>
            </a:r>
            <a:endParaRPr lang="en-US" sz="2800" dirty="0">
              <a:solidFill>
                <a:schemeClr val="bg1">
                  <a:lumMod val="65000"/>
                </a:schemeClr>
              </a:solidFill>
            </a:endParaRPr>
          </a:p>
          <a:p>
            <a:pPr lvl="1"/>
            <a:r>
              <a:rPr lang="en-US" sz="3200" dirty="0" smtClean="0">
                <a:solidFill>
                  <a:schemeClr val="bg1">
                    <a:lumMod val="65000"/>
                  </a:schemeClr>
                </a:solidFill>
              </a:rPr>
              <a:t>YouTube Requirements</a:t>
            </a:r>
          </a:p>
          <a:p>
            <a:r>
              <a:rPr lang="en-US" sz="3600" dirty="0" smtClean="0">
                <a:solidFill>
                  <a:schemeClr val="bg1">
                    <a:lumMod val="65000"/>
                  </a:schemeClr>
                </a:solidFill>
              </a:rPr>
              <a:t>Unexpected Benefits</a:t>
            </a:r>
            <a:endParaRPr lang="en-US" sz="3200" dirty="0">
              <a:solidFill>
                <a:schemeClr val="bg1">
                  <a:lumMod val="65000"/>
                </a:schemeClr>
              </a:solidFill>
            </a:endParaRPr>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3</a:t>
            </a:fld>
            <a:endParaRPr lang="en-US"/>
          </a:p>
        </p:txBody>
      </p:sp>
      <p:pic>
        <p:nvPicPr>
          <p:cNvPr id="2050" name="Picture 2" descr="https://www.google.com/images/branding/product/2x/maps_96in128dp.png"/>
          <p:cNvPicPr>
            <a:picLocks noChangeAspect="1" noChangeArrowheads="1"/>
          </p:cNvPicPr>
          <p:nvPr/>
        </p:nvPicPr>
        <p:blipFill rotWithShape="1">
          <a:blip r:embed="rId2">
            <a:extLst>
              <a:ext uri="{28A0092B-C50C-407E-A947-70E740481C1C}">
                <a14:useLocalDpi xmlns:a14="http://schemas.microsoft.com/office/drawing/2010/main" val="0"/>
              </a:ext>
            </a:extLst>
          </a:blip>
          <a:srcRect l="19224" t="13695" r="13021" b="18975"/>
          <a:stretch/>
        </p:blipFill>
        <p:spPr bwMode="auto">
          <a:xfrm>
            <a:off x="7491846" y="-7108"/>
            <a:ext cx="1652154" cy="164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24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 in the room?</a:t>
            </a:r>
            <a:endParaRPr lang="en-US" dirty="0"/>
          </a:p>
        </p:txBody>
      </p:sp>
      <p:sp>
        <p:nvSpPr>
          <p:cNvPr id="3" name="Content Placeholder 2"/>
          <p:cNvSpPr>
            <a:spLocks noGrp="1"/>
          </p:cNvSpPr>
          <p:nvPr>
            <p:ph idx="1"/>
          </p:nvPr>
        </p:nvSpPr>
        <p:spPr/>
        <p:txBody>
          <a:bodyPr>
            <a:normAutofit fontScale="92500" lnSpcReduction="20000"/>
          </a:bodyPr>
          <a:lstStyle/>
          <a:p>
            <a:pPr>
              <a:lnSpc>
                <a:spcPct val="200000"/>
              </a:lnSpc>
            </a:pPr>
            <a:r>
              <a:rPr lang="en-US" dirty="0" smtClean="0"/>
              <a:t>There are ______ people in this session.</a:t>
            </a:r>
          </a:p>
          <a:p>
            <a:pPr>
              <a:lnSpc>
                <a:spcPct val="200000"/>
              </a:lnSpc>
            </a:pPr>
            <a:r>
              <a:rPr lang="en-US" dirty="0" smtClean="0"/>
              <a:t>How many already record classroom activity? _____</a:t>
            </a:r>
          </a:p>
          <a:p>
            <a:pPr>
              <a:lnSpc>
                <a:spcPct val="200000"/>
              </a:lnSpc>
            </a:pPr>
            <a:r>
              <a:rPr lang="en-US" dirty="0" smtClean="0"/>
              <a:t>How many post this activity on Blackboard? _____</a:t>
            </a:r>
          </a:p>
          <a:p>
            <a:pPr>
              <a:lnSpc>
                <a:spcPct val="200000"/>
              </a:lnSpc>
            </a:pPr>
            <a:r>
              <a:rPr lang="en-US" dirty="0" smtClean="0"/>
              <a:t>How many post classroom activity on YouTube? _____</a:t>
            </a:r>
          </a:p>
          <a:p>
            <a:pPr>
              <a:lnSpc>
                <a:spcPct val="200000"/>
              </a:lnSpc>
            </a:pPr>
            <a:r>
              <a:rPr lang="en-US" dirty="0" smtClean="0"/>
              <a:t>My Concerns were 1. Time, 2. Copyright, 3. Student Privacy, 4. Educational Benefit, 5. Vulnerability.</a:t>
            </a:r>
          </a:p>
          <a:p>
            <a:pPr>
              <a:lnSpc>
                <a:spcPct val="200000"/>
              </a:lnSpc>
            </a:pPr>
            <a:r>
              <a:rPr lang="en-US" dirty="0" smtClean="0"/>
              <a:t>What are YOUR concerns? (</a:t>
            </a:r>
            <a:r>
              <a:rPr lang="en-US" i="1" dirty="0" smtClean="0"/>
              <a:t>Everybody participates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4</a:t>
            </a:fld>
            <a:endParaRPr lang="en-US"/>
          </a:p>
        </p:txBody>
      </p:sp>
    </p:spTree>
    <p:extLst>
      <p:ext uri="{BB962C8B-B14F-4D97-AF65-F5344CB8AC3E}">
        <p14:creationId xmlns:p14="http://schemas.microsoft.com/office/powerpoint/2010/main" val="192885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p:txBody>
          <a:bodyPr>
            <a:normAutofit/>
          </a:bodyPr>
          <a:lstStyle/>
          <a:p>
            <a:r>
              <a:rPr lang="en-US" sz="3600" dirty="0" smtClean="0"/>
              <a:t>Today’s Cohort – Who’s in the room?</a:t>
            </a:r>
          </a:p>
          <a:p>
            <a:r>
              <a:rPr lang="en-US" sz="3600" dirty="0" smtClean="0"/>
              <a:t>Teaching and Learning</a:t>
            </a:r>
          </a:p>
          <a:p>
            <a:pPr lvl="1"/>
            <a:r>
              <a:rPr lang="en-US" sz="3200" dirty="0" smtClean="0"/>
              <a:t>My Reasons for Starting a YouTube Channel? </a:t>
            </a:r>
            <a:endParaRPr lang="en-US" sz="3200" dirty="0"/>
          </a:p>
          <a:p>
            <a:pPr lvl="1"/>
            <a:r>
              <a:rPr lang="en-US" sz="3200" dirty="0" smtClean="0"/>
              <a:t>Educational Benefit Review</a:t>
            </a:r>
          </a:p>
          <a:p>
            <a:pPr lvl="1"/>
            <a:r>
              <a:rPr lang="en-US" sz="3200" dirty="0" smtClean="0"/>
              <a:t>IDEA Questionnaire Review</a:t>
            </a:r>
            <a:endParaRPr lang="en-US" sz="2800" dirty="0"/>
          </a:p>
          <a:p>
            <a:r>
              <a:rPr lang="en-US" sz="3600" dirty="0" smtClean="0">
                <a:solidFill>
                  <a:schemeClr val="bg1">
                    <a:lumMod val="65000"/>
                  </a:schemeClr>
                </a:solidFill>
              </a:rPr>
              <a:t>Mechanics</a:t>
            </a:r>
          </a:p>
          <a:p>
            <a:pPr lvl="1"/>
            <a:r>
              <a:rPr lang="en-US" sz="3200" dirty="0" smtClean="0">
                <a:solidFill>
                  <a:schemeClr val="bg1">
                    <a:lumMod val="65000"/>
                  </a:schemeClr>
                </a:solidFill>
              </a:rPr>
              <a:t>Hardware Requirements</a:t>
            </a:r>
            <a:endParaRPr lang="en-US" sz="3200" dirty="0">
              <a:solidFill>
                <a:schemeClr val="bg1">
                  <a:lumMod val="65000"/>
                </a:schemeClr>
              </a:solidFill>
            </a:endParaRPr>
          </a:p>
          <a:p>
            <a:pPr lvl="1"/>
            <a:r>
              <a:rPr lang="en-US" sz="3200" dirty="0" smtClean="0">
                <a:solidFill>
                  <a:schemeClr val="bg1">
                    <a:lumMod val="65000"/>
                  </a:schemeClr>
                </a:solidFill>
              </a:rPr>
              <a:t>Software Requirements</a:t>
            </a:r>
            <a:endParaRPr lang="en-US" sz="2800" dirty="0">
              <a:solidFill>
                <a:schemeClr val="bg1">
                  <a:lumMod val="65000"/>
                </a:schemeClr>
              </a:solidFill>
            </a:endParaRPr>
          </a:p>
          <a:p>
            <a:pPr lvl="1"/>
            <a:r>
              <a:rPr lang="en-US" sz="3200" dirty="0" smtClean="0">
                <a:solidFill>
                  <a:schemeClr val="bg1">
                    <a:lumMod val="65000"/>
                  </a:schemeClr>
                </a:solidFill>
              </a:rPr>
              <a:t>YouTube Requirements</a:t>
            </a:r>
          </a:p>
          <a:p>
            <a:r>
              <a:rPr lang="en-US" sz="3600" dirty="0" smtClean="0">
                <a:solidFill>
                  <a:schemeClr val="bg1">
                    <a:lumMod val="65000"/>
                  </a:schemeClr>
                </a:solidFill>
              </a:rPr>
              <a:t>Unexpected Benefits</a:t>
            </a:r>
            <a:endParaRPr lang="en-US" sz="3200" dirty="0">
              <a:solidFill>
                <a:schemeClr val="bg1">
                  <a:lumMod val="65000"/>
                </a:schemeClr>
              </a:solidFill>
            </a:endParaRPr>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5</a:t>
            </a:fld>
            <a:endParaRPr lang="en-US"/>
          </a:p>
        </p:txBody>
      </p:sp>
      <p:pic>
        <p:nvPicPr>
          <p:cNvPr id="7" name="Picture 2" descr="https://www.google.com/images/branding/product/2x/maps_96in128dp.png"/>
          <p:cNvPicPr>
            <a:picLocks noChangeAspect="1" noChangeArrowheads="1"/>
          </p:cNvPicPr>
          <p:nvPr/>
        </p:nvPicPr>
        <p:blipFill rotWithShape="1">
          <a:blip r:embed="rId2">
            <a:extLst>
              <a:ext uri="{28A0092B-C50C-407E-A947-70E740481C1C}">
                <a14:useLocalDpi xmlns:a14="http://schemas.microsoft.com/office/drawing/2010/main" val="0"/>
              </a:ext>
            </a:extLst>
          </a:blip>
          <a:srcRect l="19224" t="13695" r="13021" b="18975"/>
          <a:stretch/>
        </p:blipFill>
        <p:spPr bwMode="auto">
          <a:xfrm>
            <a:off x="7491846" y="-7108"/>
            <a:ext cx="1652154" cy="1641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0387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19629" y="752559"/>
            <a:ext cx="6724371" cy="5740317"/>
          </a:xfrm>
          <a:prstGeom prst="rect">
            <a:avLst/>
          </a:prstGeom>
        </p:spPr>
      </p:pic>
      <p:sp>
        <p:nvSpPr>
          <p:cNvPr id="2" name="Title 1"/>
          <p:cNvSpPr>
            <a:spLocks noGrp="1"/>
          </p:cNvSpPr>
          <p:nvPr>
            <p:ph type="title"/>
          </p:nvPr>
        </p:nvSpPr>
        <p:spPr/>
        <p:txBody>
          <a:bodyPr>
            <a:normAutofit fontScale="90000"/>
          </a:bodyPr>
          <a:lstStyle/>
          <a:p>
            <a:r>
              <a:rPr lang="en-US" dirty="0" smtClean="0"/>
              <a:t>In 2017, students asked to video my class.</a:t>
            </a:r>
            <a:endParaRPr lang="en-US" dirty="0"/>
          </a:p>
        </p:txBody>
      </p:sp>
      <p:sp>
        <p:nvSpPr>
          <p:cNvPr id="3" name="Content Placeholder 2"/>
          <p:cNvSpPr>
            <a:spLocks noGrp="1"/>
          </p:cNvSpPr>
          <p:nvPr>
            <p:ph idx="1"/>
          </p:nvPr>
        </p:nvSpPr>
        <p:spPr>
          <a:xfrm>
            <a:off x="0" y="757479"/>
            <a:ext cx="2540000" cy="5735397"/>
          </a:xfrm>
        </p:spPr>
        <p:txBody>
          <a:bodyPr/>
          <a:lstStyle/>
          <a:p>
            <a:r>
              <a:rPr lang="en-US" dirty="0" smtClean="0"/>
              <a:t>Why? </a:t>
            </a:r>
          </a:p>
          <a:p>
            <a:r>
              <a:rPr lang="en-US" dirty="0" smtClean="0"/>
              <a:t>Because, </a:t>
            </a:r>
            <a:r>
              <a:rPr lang="en-US" dirty="0" smtClean="0">
                <a:solidFill>
                  <a:srgbClr val="FF0000"/>
                </a:solidFill>
              </a:rPr>
              <a:t>Physical Chemistry</a:t>
            </a:r>
            <a:r>
              <a:rPr lang="en-US" dirty="0" smtClean="0"/>
              <a:t> (</a:t>
            </a:r>
            <a:r>
              <a:rPr lang="en-US" dirty="0" smtClean="0">
                <a:solidFill>
                  <a:srgbClr val="FF0000"/>
                </a:solidFill>
              </a:rPr>
              <a:t>PCHEM</a:t>
            </a:r>
            <a:r>
              <a:rPr lang="en-US" dirty="0" smtClean="0"/>
              <a:t>) is the most hated course in my discipline, worldwide. </a:t>
            </a:r>
          </a:p>
          <a:p>
            <a:r>
              <a:rPr lang="en-US" i="1" dirty="0" smtClean="0"/>
              <a:t>No joke! The ACS has a bumper sticker for it.</a:t>
            </a:r>
            <a:endParaRPr lang="en-US" i="1"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6</a:t>
            </a:fld>
            <a:endParaRPr lang="en-US"/>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96299" y="3901040"/>
            <a:ext cx="6571030" cy="19713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3202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Two-year Progression</a:t>
            </a:r>
            <a:endParaRPr lang="en-US" dirty="0"/>
          </a:p>
        </p:txBody>
      </p:sp>
      <p:sp>
        <p:nvSpPr>
          <p:cNvPr id="3" name="Content Placeholder 2"/>
          <p:cNvSpPr>
            <a:spLocks noGrp="1"/>
          </p:cNvSpPr>
          <p:nvPr>
            <p:ph idx="1"/>
          </p:nvPr>
        </p:nvSpPr>
        <p:spPr>
          <a:xfrm>
            <a:off x="0" y="757479"/>
            <a:ext cx="9144000" cy="5735397"/>
          </a:xfrm>
        </p:spPr>
        <p:txBody>
          <a:bodyPr>
            <a:normAutofit fontScale="92500"/>
          </a:bodyPr>
          <a:lstStyle/>
          <a:p>
            <a:pPr marL="0" indent="0">
              <a:buNone/>
            </a:pPr>
            <a:r>
              <a:rPr lang="en-US" sz="4000" dirty="0" smtClean="0"/>
              <a:t>Year 1 (2017-18)</a:t>
            </a:r>
          </a:p>
          <a:p>
            <a:r>
              <a:rPr lang="en-US" sz="4000" dirty="0" smtClean="0"/>
              <a:t>Three students (Fernandez, Peavy, and Butler)</a:t>
            </a:r>
          </a:p>
          <a:p>
            <a:r>
              <a:rPr lang="en-US" sz="4000" dirty="0" smtClean="0"/>
              <a:t>Video camera in front row</a:t>
            </a:r>
          </a:p>
          <a:p>
            <a:r>
              <a:rPr lang="en-US" sz="4000" dirty="0" smtClean="0"/>
              <a:t>Posted to YouTube as is</a:t>
            </a:r>
          </a:p>
          <a:p>
            <a:pPr marL="0" indent="0">
              <a:buNone/>
            </a:pPr>
            <a:r>
              <a:rPr lang="en-US" sz="4000" dirty="0" smtClean="0"/>
              <a:t>Year 2 (2018-19)</a:t>
            </a:r>
          </a:p>
          <a:p>
            <a:r>
              <a:rPr lang="en-US" sz="4000" dirty="0" smtClean="0"/>
              <a:t>I began using my personal laptop/web cam</a:t>
            </a:r>
          </a:p>
          <a:p>
            <a:r>
              <a:rPr lang="en-US" sz="4000" dirty="0" smtClean="0"/>
              <a:t>Wacom tablet with stylus</a:t>
            </a:r>
          </a:p>
          <a:p>
            <a:r>
              <a:rPr lang="en-US" sz="4000" dirty="0" smtClean="0"/>
              <a:t>Open Broadcaster Software</a:t>
            </a:r>
          </a:p>
          <a:p>
            <a:r>
              <a:rPr lang="en-US" sz="4000" dirty="0" smtClean="0"/>
              <a:t>Posted to YouTube as is</a:t>
            </a:r>
            <a:endParaRPr lang="en-US" sz="4000"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7</a:t>
            </a:fld>
            <a:endParaRPr lang="en-US"/>
          </a:p>
        </p:txBody>
      </p:sp>
    </p:spTree>
    <p:extLst>
      <p:ext uri="{BB962C8B-B14F-4D97-AF65-F5344CB8AC3E}">
        <p14:creationId xmlns:p14="http://schemas.microsoft.com/office/powerpoint/2010/main" val="283820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Benefit Review</a:t>
            </a:r>
            <a:endParaRPr lang="en-US" dirty="0"/>
          </a:p>
        </p:txBody>
      </p:sp>
      <p:sp>
        <p:nvSpPr>
          <p:cNvPr id="3" name="Content Placeholder 2"/>
          <p:cNvSpPr>
            <a:spLocks noGrp="1"/>
          </p:cNvSpPr>
          <p:nvPr>
            <p:ph idx="1"/>
          </p:nvPr>
        </p:nvSpPr>
        <p:spPr/>
        <p:txBody>
          <a:bodyPr/>
          <a:lstStyle/>
          <a:p>
            <a:pPr marL="0" indent="0">
              <a:buNone/>
            </a:pPr>
            <a:r>
              <a:rPr lang="en-US" dirty="0" smtClean="0"/>
              <a:t>From 					</a:t>
            </a:r>
            <a:r>
              <a:rPr lang="en-US" dirty="0">
                <a:hlinkClick r:id="rId2"/>
              </a:rPr>
              <a:t>https://edtechtimes.com/</a:t>
            </a:r>
            <a:endParaRPr lang="en-US" dirty="0" smtClean="0"/>
          </a:p>
          <a:p>
            <a:pPr marL="0" indent="0">
              <a:buNone/>
            </a:pPr>
            <a:r>
              <a:rPr lang="en-US" dirty="0" smtClean="0"/>
              <a:t>Video can help in many ways:</a:t>
            </a:r>
          </a:p>
          <a:p>
            <a:r>
              <a:rPr lang="en-US" dirty="0" smtClean="0"/>
              <a:t>Flipped classroom models</a:t>
            </a:r>
          </a:p>
          <a:p>
            <a:r>
              <a:rPr lang="en-US" dirty="0" smtClean="0"/>
              <a:t>Skills mastery (through repetition)</a:t>
            </a:r>
          </a:p>
          <a:p>
            <a:r>
              <a:rPr lang="en-US" dirty="0" smtClean="0"/>
              <a:t>Other clever tools (video annotation tools*)</a:t>
            </a:r>
          </a:p>
          <a:p>
            <a:pPr marL="0" indent="0">
              <a:buNone/>
            </a:pPr>
            <a:r>
              <a:rPr lang="en-US" dirty="0" smtClean="0"/>
              <a:t>Ways I have used video:</a:t>
            </a:r>
          </a:p>
          <a:p>
            <a:r>
              <a:rPr lang="en-US" dirty="0" smtClean="0"/>
              <a:t>Lecture capture for their review and repetition</a:t>
            </a:r>
          </a:p>
          <a:p>
            <a:r>
              <a:rPr lang="en-US" dirty="0" smtClean="0"/>
              <a:t>*Tutorials for homework problems and Excel techniques</a:t>
            </a:r>
          </a:p>
          <a:p>
            <a:r>
              <a:rPr lang="en-US" dirty="0" smtClean="0"/>
              <a:t>Commentary on rubric levels of achievement</a:t>
            </a:r>
          </a:p>
          <a:p>
            <a:r>
              <a:rPr lang="en-US" dirty="0" smtClean="0"/>
              <a:t>Commentary on exemplars of student work</a:t>
            </a:r>
          </a:p>
          <a:p>
            <a:r>
              <a:rPr lang="en-US" dirty="0" smtClean="0"/>
              <a:t>Motivational content</a:t>
            </a:r>
            <a:endParaRPr lang="en-US" dirty="0"/>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8</a:t>
            </a:fld>
            <a:endParaRPr lang="en-US"/>
          </a:p>
        </p:txBody>
      </p:sp>
      <p:pic>
        <p:nvPicPr>
          <p:cNvPr id="3074" name="Picture 2" descr="EdTech Tim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800" y="727215"/>
            <a:ext cx="3024800" cy="377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71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Questionnaire Review</a:t>
            </a:r>
            <a:endParaRPr lang="en-US" dirty="0"/>
          </a:p>
        </p:txBody>
      </p:sp>
      <p:sp>
        <p:nvSpPr>
          <p:cNvPr id="7" name="Content Placeholder 6"/>
          <p:cNvSpPr>
            <a:spLocks noGrp="1"/>
          </p:cNvSpPr>
          <p:nvPr>
            <p:ph idx="1"/>
          </p:nvPr>
        </p:nvSpPr>
        <p:spPr/>
        <p:txBody>
          <a:bodyPr>
            <a:normAutofit fontScale="92500" lnSpcReduction="10000"/>
          </a:bodyPr>
          <a:lstStyle/>
          <a:p>
            <a:r>
              <a:rPr lang="en-US" i="1" dirty="0"/>
              <a:t>2017“The </a:t>
            </a:r>
            <a:r>
              <a:rPr lang="en-US" b="1" i="1" dirty="0"/>
              <a:t>videos</a:t>
            </a:r>
            <a:r>
              <a:rPr lang="en-US" i="1" dirty="0"/>
              <a:t> are awesome! They are extremely helpful!! Especially the review videos for the tests!”</a:t>
            </a:r>
          </a:p>
          <a:p>
            <a:r>
              <a:rPr lang="en-US" i="1" dirty="0" smtClean="0"/>
              <a:t>2018“When entering this course, I was terrified, as many others were. I like how you acknowledged this fear in the beginning ... I REALLY enjoyed how much effort you put into your videos also--</a:t>
            </a:r>
            <a:r>
              <a:rPr lang="en-US" b="1" i="1" dirty="0" smtClean="0"/>
              <a:t>your videos are what makes this course do-able</a:t>
            </a:r>
            <a:r>
              <a:rPr lang="en-US" i="1" dirty="0" smtClean="0"/>
              <a:t>.”</a:t>
            </a:r>
          </a:p>
          <a:p>
            <a:r>
              <a:rPr lang="en-US" i="1" dirty="0" smtClean="0"/>
              <a:t>2017 “Thank </a:t>
            </a:r>
            <a:r>
              <a:rPr lang="en-US" i="1" dirty="0"/>
              <a:t>you for </a:t>
            </a:r>
            <a:r>
              <a:rPr lang="en-US" b="1" i="1" dirty="0"/>
              <a:t>recording the lectures</a:t>
            </a:r>
            <a:r>
              <a:rPr lang="en-US" i="1" dirty="0"/>
              <a:t>, because it really helps to go back and listen to it again. However, sometimes the video </a:t>
            </a:r>
            <a:r>
              <a:rPr lang="en-US" i="1" dirty="0" smtClean="0"/>
              <a:t>was a </a:t>
            </a:r>
            <a:r>
              <a:rPr lang="en-US" i="1" dirty="0"/>
              <a:t>little blurry. I think it would be even better if you used a </a:t>
            </a:r>
            <a:r>
              <a:rPr lang="en-US" b="1" i="1" dirty="0"/>
              <a:t>capture technology</a:t>
            </a:r>
            <a:r>
              <a:rPr lang="en-US" i="1" dirty="0"/>
              <a:t>, </a:t>
            </a:r>
            <a:r>
              <a:rPr lang="en-US" i="1" dirty="0" smtClean="0"/>
              <a:t>... I </a:t>
            </a:r>
            <a:r>
              <a:rPr lang="en-US" i="1" dirty="0"/>
              <a:t>feel like I have made tremendous strides in this class, and this is the </a:t>
            </a:r>
            <a:r>
              <a:rPr lang="en-US" i="1" dirty="0" smtClean="0"/>
              <a:t>first </a:t>
            </a:r>
            <a:r>
              <a:rPr lang="en-US" i="1" dirty="0"/>
              <a:t>class </a:t>
            </a:r>
            <a:r>
              <a:rPr lang="en-US" i="1" dirty="0" smtClean="0"/>
              <a:t>where I </a:t>
            </a:r>
            <a:r>
              <a:rPr lang="en-US" i="1" dirty="0"/>
              <a:t>felt like I have learned a great deal</a:t>
            </a:r>
            <a:r>
              <a:rPr lang="en-US" i="1" dirty="0" smtClean="0"/>
              <a:t>.”</a:t>
            </a:r>
          </a:p>
          <a:p>
            <a:r>
              <a:rPr lang="en-US" dirty="0" smtClean="0"/>
              <a:t>2018 “</a:t>
            </a:r>
            <a:r>
              <a:rPr lang="en-US" i="1" dirty="0" smtClean="0"/>
              <a:t>After </a:t>
            </a:r>
            <a:r>
              <a:rPr lang="en-US" i="1" dirty="0"/>
              <a:t>taking this course </a:t>
            </a:r>
            <a:r>
              <a:rPr lang="en-US" b="1" i="1" dirty="0" smtClean="0">
                <a:solidFill>
                  <a:srgbClr val="FF0000"/>
                </a:solidFill>
              </a:rPr>
              <a:t>a </a:t>
            </a:r>
            <a:r>
              <a:rPr lang="en-US" b="1" i="1" dirty="0">
                <a:solidFill>
                  <a:srgbClr val="FF0000"/>
                </a:solidFill>
              </a:rPr>
              <a:t>second time</a:t>
            </a:r>
            <a:r>
              <a:rPr lang="en-US" i="1" dirty="0"/>
              <a:t>, I can say that the improvements made from last year made a substantial difference in my performance this time around. </a:t>
            </a:r>
            <a:r>
              <a:rPr lang="en-US" i="1" dirty="0" smtClean="0"/>
              <a:t>... The </a:t>
            </a:r>
            <a:r>
              <a:rPr lang="en-US" i="1" dirty="0"/>
              <a:t>lecture </a:t>
            </a:r>
            <a:r>
              <a:rPr lang="en-US" b="1" i="1" dirty="0"/>
              <a:t>recordings are also great and much </a:t>
            </a:r>
            <a:r>
              <a:rPr lang="en-US" b="1" i="1" dirty="0">
                <a:solidFill>
                  <a:srgbClr val="FF0000"/>
                </a:solidFill>
              </a:rPr>
              <a:t>improved</a:t>
            </a:r>
            <a:r>
              <a:rPr lang="en-US" b="1" i="1" dirty="0"/>
              <a:t> from last year</a:t>
            </a:r>
            <a:r>
              <a:rPr lang="en-US" dirty="0" smtClean="0"/>
              <a:t>.”</a:t>
            </a:r>
          </a:p>
        </p:txBody>
      </p:sp>
      <p:sp>
        <p:nvSpPr>
          <p:cNvPr id="4" name="Date Placeholder 3"/>
          <p:cNvSpPr>
            <a:spLocks noGrp="1"/>
          </p:cNvSpPr>
          <p:nvPr>
            <p:ph type="dt" sz="half" idx="10"/>
          </p:nvPr>
        </p:nvSpPr>
        <p:spPr/>
        <p:txBody>
          <a:bodyPr/>
          <a:lstStyle/>
          <a:p>
            <a:r>
              <a:rPr lang="en-US" smtClean="0"/>
              <a:t>8/15/2019</a:t>
            </a:r>
            <a:endParaRPr lang="en-US"/>
          </a:p>
        </p:txBody>
      </p:sp>
      <p:sp>
        <p:nvSpPr>
          <p:cNvPr id="5" name="Footer Placeholder 4"/>
          <p:cNvSpPr>
            <a:spLocks noGrp="1"/>
          </p:cNvSpPr>
          <p:nvPr>
            <p:ph type="ftr" sz="quarter" idx="11"/>
          </p:nvPr>
        </p:nvSpPr>
        <p:spPr/>
        <p:txBody>
          <a:bodyPr/>
          <a:lstStyle/>
          <a:p>
            <a:r>
              <a:rPr lang="en-US" smtClean="0"/>
              <a:t>2019 Teaching and Learning Conference - Sam Houston State University</a:t>
            </a:r>
            <a:endParaRPr lang="en-US"/>
          </a:p>
        </p:txBody>
      </p:sp>
      <p:sp>
        <p:nvSpPr>
          <p:cNvPr id="6" name="Slide Number Placeholder 5"/>
          <p:cNvSpPr>
            <a:spLocks noGrp="1"/>
          </p:cNvSpPr>
          <p:nvPr>
            <p:ph type="sldNum" sz="quarter" idx="12"/>
          </p:nvPr>
        </p:nvSpPr>
        <p:spPr/>
        <p:txBody>
          <a:bodyPr/>
          <a:lstStyle/>
          <a:p>
            <a:fld id="{9D271BFB-99A6-4C33-AD24-78088D7B8950}" type="slidenum">
              <a:rPr lang="en-US" smtClean="0"/>
              <a:t>9</a:t>
            </a:fld>
            <a:endParaRPr lang="en-US"/>
          </a:p>
        </p:txBody>
      </p:sp>
    </p:spTree>
    <p:extLst>
      <p:ext uri="{BB962C8B-B14F-4D97-AF65-F5344CB8AC3E}">
        <p14:creationId xmlns:p14="http://schemas.microsoft.com/office/powerpoint/2010/main" val="794306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Kahoot_Colors">
      <a:dk1>
        <a:sysClr val="windowText" lastClr="000000"/>
      </a:dk1>
      <a:lt1>
        <a:sysClr val="window" lastClr="FFFFFF"/>
      </a:lt1>
      <a:dk2>
        <a:srgbClr val="002060"/>
      </a:dk2>
      <a:lt2>
        <a:srgbClr val="E7E6E6"/>
      </a:lt2>
      <a:accent1>
        <a:srgbClr val="0000FF"/>
      </a:accent1>
      <a:accent2>
        <a:srgbClr val="FF0000"/>
      </a:accent2>
      <a:accent3>
        <a:srgbClr val="FFCC00"/>
      </a:accent3>
      <a:accent4>
        <a:srgbClr val="009900"/>
      </a:accent4>
      <a:accent5>
        <a:srgbClr val="4472C4"/>
      </a:accent5>
      <a:accent6>
        <a:srgbClr val="954F72"/>
      </a:accent6>
      <a:hlink>
        <a:srgbClr val="ED7D31"/>
      </a:hlink>
      <a:folHlink>
        <a:srgbClr val="70AD47"/>
      </a:folHlink>
    </a:clrScheme>
    <a:fontScheme name="Times">
      <a:majorFont>
        <a:latin typeface="Times New Roman"/>
        <a:ea typeface=""/>
        <a:cs typeface=""/>
      </a:majorFont>
      <a:minorFont>
        <a:latin typeface="Times New Roman"/>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FC9FB13DC20A4181C54E7F7EBA303A" ma:contentTypeVersion="13" ma:contentTypeDescription="Create a new document." ma:contentTypeScope="" ma:versionID="114641858e52937d4f1055620ccaade8">
  <xsd:schema xmlns:xsd="http://www.w3.org/2001/XMLSchema" xmlns:xs="http://www.w3.org/2001/XMLSchema" xmlns:p="http://schemas.microsoft.com/office/2006/metadata/properties" xmlns:ns3="e6c64fa2-9168-41db-b77e-3c7e17a25a2b" xmlns:ns4="265301e0-bea8-4069-be11-ab996f9535ad" targetNamespace="http://schemas.microsoft.com/office/2006/metadata/properties" ma:root="true" ma:fieldsID="4b5dc93c8911351481b93f2e048c04ea" ns3:_="" ns4:_="">
    <xsd:import namespace="e6c64fa2-9168-41db-b77e-3c7e17a25a2b"/>
    <xsd:import namespace="265301e0-bea8-4069-be11-ab996f9535a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4:SharedWithUsers" minOccurs="0"/>
                <xsd:element ref="ns3:MediaServiceLocation"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c64fa2-9168-41db-b77e-3c7e17a25a2b"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3"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65301e0-bea8-4069-be11-ab996f9535ad"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SharingHintHash" ma:index="15"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C25F0E-CEF4-46A8-ADE9-2E5F21C8F7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c64fa2-9168-41db-b77e-3c7e17a25a2b"/>
    <ds:schemaRef ds:uri="265301e0-bea8-4069-be11-ab996f9535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E56FEC-A5AF-4222-9DEC-FEA653CF77EE}">
  <ds:schemaRefs>
    <ds:schemaRef ds:uri="http://schemas.microsoft.com/sharepoint/v3/contenttype/forms"/>
  </ds:schemaRefs>
</ds:datastoreItem>
</file>

<file path=customXml/itemProps3.xml><?xml version="1.0" encoding="utf-8"?>
<ds:datastoreItem xmlns:ds="http://schemas.openxmlformats.org/officeDocument/2006/customXml" ds:itemID="{569A4CD0-BCCD-49A4-8727-95A33AF3C3D0}">
  <ds:schemaRefs>
    <ds:schemaRef ds:uri="http://schemas.microsoft.com/office/2006/documentManagement/types"/>
    <ds:schemaRef ds:uri="http://schemas.openxmlformats.org/package/2006/metadata/core-properties"/>
    <ds:schemaRef ds:uri="http://purl.org/dc/dcmitype/"/>
    <ds:schemaRef ds:uri="265301e0-bea8-4069-be11-ab996f9535ad"/>
    <ds:schemaRef ds:uri="http://purl.org/dc/elements/1.1/"/>
    <ds:schemaRef ds:uri="http://schemas.microsoft.com/office/2006/metadata/properties"/>
    <ds:schemaRef ds:uri="e6c64fa2-9168-41db-b77e-3c7e17a25a2b"/>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1054</Words>
  <Application>Microsoft Office PowerPoint</Application>
  <PresentationFormat>On-screen Show (4:3)</PresentationFormat>
  <Paragraphs>217</Paragraphs>
  <Slides>19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Office Theme</vt:lpstr>
      <vt:lpstr>Creating YouTube Channels and Video Content Dr. Darren Williams, Chemistry Department – SHSU</vt:lpstr>
      <vt:lpstr>Roadmap: Where are we going?</vt:lpstr>
      <vt:lpstr>Roadmap</vt:lpstr>
      <vt:lpstr>Who’s in the room?</vt:lpstr>
      <vt:lpstr>Roadmap</vt:lpstr>
      <vt:lpstr>In 2017, students asked to video my class.</vt:lpstr>
      <vt:lpstr>Two-year Progression</vt:lpstr>
      <vt:lpstr>Educational Benefit Review</vt:lpstr>
      <vt:lpstr>IDEA Questionnaire Review</vt:lpstr>
      <vt:lpstr>Roadmap</vt:lpstr>
      <vt:lpstr>My In-Class Video/Lecture System</vt:lpstr>
      <vt:lpstr>My Software Setup</vt:lpstr>
      <vt:lpstr>YouTube Channel Creation (as of this week )</vt:lpstr>
      <vt:lpstr>YouTube Channel Creation (as of this week )</vt:lpstr>
      <vt:lpstr>Roadmap</vt:lpstr>
      <vt:lpstr>Unexpected Benefits</vt:lpstr>
      <vt:lpstr>Unexpected Benefits</vt:lpstr>
      <vt:lpstr>Unexpected Benefits</vt:lpstr>
      <vt:lpstr>Conclusions: Is this worth the effort?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2017-03-10T19:25:28Z</dcterms:created>
  <dcterms:modified xsi:type="dcterms:W3CDTF">2019-08-14T16:09:11Z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0x01010005FC9FB13DC20A4181C54E7F7EBA303A</vt:lpwstr>
  </property>
</Properties>
</file>