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sldIdLst>
    <p:sldId id="256" r:id="rId2"/>
    <p:sldId id="258" r:id="rId3"/>
    <p:sldId id="259" r:id="rId4"/>
    <p:sldId id="260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61" r:id="rId18"/>
    <p:sldId id="262" r:id="rId19"/>
    <p:sldId id="263" r:id="rId20"/>
    <p:sldId id="264" r:id="rId21"/>
    <p:sldId id="265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968"/>
    <p:restoredTop sz="81113"/>
  </p:normalViewPr>
  <p:slideViewPr>
    <p:cSldViewPr snapToGrid="0" snapToObjects="1">
      <p:cViewPr varScale="1">
        <p:scale>
          <a:sx n="71" d="100"/>
          <a:sy n="71" d="100"/>
        </p:scale>
        <p:origin x="184" y="2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65A92-F43D-CA45-B13E-F9FB002A3E10}" type="datetimeFigureOut">
              <a:rPr lang="en-US" smtClean="0"/>
              <a:t>8/15/19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19B86-3F3D-F34D-9677-537306B4F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213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 Impact Practices (HIP) Grant Proposal, The Center for Enhancing Undergraduate Research Experiences and Creative Activities (EURECA), mini-grant funds provided by the American Association of State Colleges and Universities (AASCU) through the Reimagining the First Year (RFY) project, Sam Houston State University. Dates: Spring 2018 – Fall 2018.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01CD1-C424-CE47-8743-5CF82B2E93F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75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3CFD480-23BD-BD4C-8D2A-07EDCABDDD0C}" type="datetimeFigureOut">
              <a:rPr lang="en-US" smtClean="0"/>
              <a:t>8/15/19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B9B6F66-6986-1642-BBD4-850C011698E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FD480-23BD-BD4C-8D2A-07EDCABDDD0C}" type="datetimeFigureOut">
              <a:rPr lang="en-US" smtClean="0"/>
              <a:t>8/15/19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6F66-6986-1642-BBD4-850C011698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FD480-23BD-BD4C-8D2A-07EDCABDDD0C}" type="datetimeFigureOut">
              <a:rPr lang="en-US" smtClean="0"/>
              <a:t>8/15/19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6F66-6986-1642-BBD4-850C011698E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FD480-23BD-BD4C-8D2A-07EDCABDDD0C}" type="datetimeFigureOut">
              <a:rPr lang="en-US" smtClean="0"/>
              <a:t>8/15/19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6F66-6986-1642-BBD4-850C011698E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FD480-23BD-BD4C-8D2A-07EDCABDDD0C}" type="datetimeFigureOut">
              <a:rPr lang="en-US" smtClean="0"/>
              <a:t>8/15/19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6F66-6986-1642-BBD4-850C011698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FD480-23BD-BD4C-8D2A-07EDCABDDD0C}" type="datetimeFigureOut">
              <a:rPr lang="en-US" smtClean="0"/>
              <a:t>8/15/19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6F66-6986-1642-BBD4-850C011698E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FD480-23BD-BD4C-8D2A-07EDCABDDD0C}" type="datetimeFigureOut">
              <a:rPr lang="en-US" smtClean="0"/>
              <a:t>8/15/19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6F66-6986-1642-BBD4-850C011698E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FD480-23BD-BD4C-8D2A-07EDCABDDD0C}" type="datetimeFigureOut">
              <a:rPr lang="en-US" smtClean="0"/>
              <a:t>8/15/19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6F66-6986-1642-BBD4-850C011698E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FD480-23BD-BD4C-8D2A-07EDCABDDD0C}" type="datetimeFigureOut">
              <a:rPr lang="en-US" smtClean="0"/>
              <a:t>8/15/19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6F66-6986-1642-BBD4-850C011698E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FD480-23BD-BD4C-8D2A-07EDCABDDD0C}" type="datetimeFigureOut">
              <a:rPr lang="en-US" smtClean="0"/>
              <a:t>8/15/19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6F66-6986-1642-BBD4-850C011698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FD480-23BD-BD4C-8D2A-07EDCABDDD0C}" type="datetimeFigureOut">
              <a:rPr lang="en-US" smtClean="0"/>
              <a:t>8/15/19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6F66-6986-1642-BBD4-850C011698E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FD480-23BD-BD4C-8D2A-07EDCABDDD0C}" type="datetimeFigureOut">
              <a:rPr lang="en-US" smtClean="0"/>
              <a:t>8/15/19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6F66-6986-1642-BBD4-850C011698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FD480-23BD-BD4C-8D2A-07EDCABDDD0C}" type="datetimeFigureOut">
              <a:rPr lang="en-US" smtClean="0"/>
              <a:t>8/15/19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6F66-6986-1642-BBD4-850C011698E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FD480-23BD-BD4C-8D2A-07EDCABDDD0C}" type="datetimeFigureOut">
              <a:rPr lang="en-US" smtClean="0"/>
              <a:t>8/15/19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6F66-6986-1642-BBD4-850C011698E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FD480-23BD-BD4C-8D2A-07EDCABDDD0C}" type="datetimeFigureOut">
              <a:rPr lang="en-US" smtClean="0"/>
              <a:t>8/15/19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6F66-6986-1642-BBD4-850C011698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FD480-23BD-BD4C-8D2A-07EDCABDDD0C}" type="datetimeFigureOut">
              <a:rPr lang="en-US" smtClean="0"/>
              <a:t>8/15/19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6F66-6986-1642-BBD4-850C011698E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FD480-23BD-BD4C-8D2A-07EDCABDDD0C}" type="datetimeFigureOut">
              <a:rPr lang="en-US" smtClean="0"/>
              <a:t>8/15/19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6F66-6986-1642-BBD4-850C011698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3CFD480-23BD-BD4C-8D2A-07EDCABDDD0C}" type="datetimeFigureOut">
              <a:rPr lang="en-US" smtClean="0"/>
              <a:t>8/15/19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B9B6F66-6986-1642-BBD4-850C01169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169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Lisa.vanraalte@shsu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Evaluating High Impact Research Assignments for Undergraduates: Incorporating Research in Freshman/Sophomore Classes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Lisa van Raalte, Ph.D.</a:t>
            </a:r>
          </a:p>
        </p:txBody>
      </p:sp>
    </p:spTree>
    <p:extLst>
      <p:ext uri="{BB962C8B-B14F-4D97-AF65-F5344CB8AC3E}">
        <p14:creationId xmlns:p14="http://schemas.microsoft.com/office/powerpoint/2010/main" val="950869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446" y="963534"/>
            <a:ext cx="6968213" cy="497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485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997" y="1030366"/>
            <a:ext cx="6891313" cy="48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676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264" y="841323"/>
            <a:ext cx="7585619" cy="525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69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496" y="985397"/>
            <a:ext cx="6761396" cy="490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78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136" y="1004966"/>
            <a:ext cx="6611565" cy="485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441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397" y="1000385"/>
            <a:ext cx="6680653" cy="483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27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416" y="1138836"/>
            <a:ext cx="6596505" cy="467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07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94756"/>
            <a:ext cx="9601196" cy="1303867"/>
          </a:xfrm>
        </p:spPr>
        <p:txBody>
          <a:bodyPr>
            <a:normAutofit/>
          </a:bodyPr>
          <a:lstStyle/>
          <a:p>
            <a:r>
              <a:rPr lang="en-US" sz="3600" dirty="0"/>
              <a:t>What did you like BEST about the research project?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949081"/>
              </p:ext>
            </p:extLst>
          </p:nvPr>
        </p:nvGraphicFramePr>
        <p:xfrm>
          <a:off x="1295402" y="2098623"/>
          <a:ext cx="9467538" cy="40435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33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33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40983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</a:rPr>
                        <a:t>It was something that I never used before and it pertained to my degree so I found in useful.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673" marR="2673" marT="26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Chasing a topic that is exciting to you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673" marR="2673" marT="2673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257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Being interested in the topic.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673" marR="2673" marT="2673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</a:rPr>
                        <a:t>Developing the findings and discussing with my team the interesting aspects of each research question being answered.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673" marR="2673" marT="267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999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I liked the gathering of data through </a:t>
                      </a:r>
                      <a:r>
                        <a:rPr lang="en-US" sz="1800" u="none" strike="noStrike" dirty="0" err="1">
                          <a:effectLst/>
                        </a:rPr>
                        <a:t>Qualtrics</a:t>
                      </a:r>
                      <a:r>
                        <a:rPr lang="en-US" sz="1800" u="none" strike="noStrike" dirty="0">
                          <a:effectLst/>
                        </a:rPr>
                        <a:t> and getting people to participate in the survey we made in class.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673" marR="2673" marT="2673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</a:rPr>
                        <a:t>That I got to experience researching. I liked learning the process and gaining knowledge in our topic. My favorite part was the survey because I got to read everyone’s answer and come to a conclusion for our hypothesis.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673" marR="2673" marT="2673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1554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94756"/>
            <a:ext cx="9601196" cy="1303867"/>
          </a:xfrm>
        </p:spPr>
        <p:txBody>
          <a:bodyPr>
            <a:normAutofit/>
          </a:bodyPr>
          <a:lstStyle/>
          <a:p>
            <a:r>
              <a:rPr lang="en-US" sz="3200" dirty="0"/>
              <a:t>What did you like LEAST about the research project?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294021"/>
              </p:ext>
            </p:extLst>
          </p:nvPr>
        </p:nvGraphicFramePr>
        <p:xfrm>
          <a:off x="1295402" y="2023672"/>
          <a:ext cx="9601196" cy="41505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00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0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7855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</a:rPr>
                        <a:t>Working with unmotivated group members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299" marR="2299" marT="2299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</a:rPr>
                        <a:t>I wish we would have had more time and more help interpreting our results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299" marR="2299" marT="2299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736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Group projects are just not my cup of tea. There are always people that won’t come when your group meets and they don’t do their work, and those people suck.  I also didn’t like the group paper. I feel like none of them flowed cause everyone had different writing styles and then nobody cared enough to go back and ‘make it flow better.’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299" marR="2299" marT="229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Having to decrypt all the results and putting numerical data into words.</a:t>
                      </a:r>
                    </a:p>
                  </a:txBody>
                  <a:tcPr marL="2299" marR="2299" marT="2299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224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What I</a:t>
                      </a:r>
                      <a:r>
                        <a:rPr lang="en-US" sz="1800" u="none" strike="noStrike" baseline="0" dirty="0">
                          <a:effectLst/>
                        </a:rPr>
                        <a:t> </a:t>
                      </a:r>
                      <a:r>
                        <a:rPr lang="en-US" sz="1800" u="none" strike="noStrike" dirty="0">
                          <a:effectLst/>
                        </a:rPr>
                        <a:t>least liked about the project was the writing portion at the very end and the presentation of our findings.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299" marR="2299" marT="2299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</a:rPr>
                        <a:t>I</a:t>
                      </a:r>
                      <a:r>
                        <a:rPr lang="en-US" sz="1800" u="none" strike="noStrike" baseline="0" dirty="0">
                          <a:effectLst/>
                        </a:rPr>
                        <a:t> </a:t>
                      </a:r>
                      <a:r>
                        <a:rPr lang="en-US" sz="1800" u="none" strike="noStrike" dirty="0">
                          <a:effectLst/>
                        </a:rPr>
                        <a:t>am unfamiliar with how to use APA format and I</a:t>
                      </a:r>
                      <a:r>
                        <a:rPr lang="en-US" sz="1800" u="none" strike="noStrike" baseline="0" dirty="0">
                          <a:effectLst/>
                        </a:rPr>
                        <a:t> </a:t>
                      </a:r>
                      <a:r>
                        <a:rPr lang="en-US" sz="1800" u="none" strike="noStrike" dirty="0">
                          <a:effectLst/>
                        </a:rPr>
                        <a:t>am not the best with google scholar so that gave me some trouble.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299" marR="2299" marT="2299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2719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44399"/>
            <a:ext cx="9601196" cy="1303867"/>
          </a:xfrm>
        </p:spPr>
        <p:txBody>
          <a:bodyPr>
            <a:normAutofit/>
          </a:bodyPr>
          <a:lstStyle/>
          <a:p>
            <a:r>
              <a:rPr lang="en-US" sz="3200" dirty="0"/>
              <a:t>How could this research project be improved upon?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937765"/>
              </p:ext>
            </p:extLst>
          </p:nvPr>
        </p:nvGraphicFramePr>
        <p:xfrm>
          <a:off x="1295402" y="2048266"/>
          <a:ext cx="9601196" cy="40052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00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0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38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I think providing a little more time and more help interpreting the results would have helped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393" marR="2393" marT="2393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</a:rPr>
                        <a:t>More step by step help instead of just uploading things online.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393" marR="2393" marT="2393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9753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</a:rPr>
                        <a:t>I would have liked to have more time throughout the entirety of our semester to work on the project.</a:t>
                      </a:r>
                    </a:p>
                  </a:txBody>
                  <a:tcPr marL="2393" marR="2393" marT="239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I feel like the research project could have been improved through some more time during class to write portions and a bit more guidance with the actual writing process.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393" marR="2393" marT="239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543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More time spent learning how to use the data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393" marR="2393" marT="2393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</a:rPr>
                        <a:t>Personally I would prefer to make it a 2 person project. Chances are they both can meet and it’s </a:t>
                      </a:r>
                      <a:r>
                        <a:rPr lang="en-US" sz="1600" u="none" strike="noStrike" dirty="0" err="1">
                          <a:effectLst/>
                        </a:rPr>
                        <a:t>gonna</a:t>
                      </a:r>
                      <a:r>
                        <a:rPr lang="en-US" sz="1600" u="none" strike="noStrike" dirty="0">
                          <a:effectLst/>
                        </a:rPr>
                        <a:t> be a lot easier when it’s just 2 then 4 or 5. Maybe that’s just me, but I would have preferred that.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393" marR="2393" marT="2393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74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More explanation, and more time to understand things.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393" marR="2393" marT="239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0787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DD66A-C3FC-D04F-BF40-A4412F157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62" y="908543"/>
            <a:ext cx="11029616" cy="74233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High Impact Practices (HIP) Grant Proposal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69E877-576E-C143-B634-7F75EBA3AA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72997" y="1946511"/>
            <a:ext cx="4042547" cy="390520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D1A9B4-3FAF-CF41-8792-76DFD70F6E00}"/>
              </a:ext>
            </a:extLst>
          </p:cNvPr>
          <p:cNvSpPr txBox="1"/>
          <p:nvPr/>
        </p:nvSpPr>
        <p:spPr>
          <a:xfrm>
            <a:off x="1431232" y="2597426"/>
            <a:ext cx="23058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Center for Enhancing Undergraduate Research Experiences and Creative Activities (EURECA)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240B12-B693-6F42-83C0-DCECE702E113}"/>
              </a:ext>
            </a:extLst>
          </p:cNvPr>
          <p:cNvSpPr txBox="1"/>
          <p:nvPr/>
        </p:nvSpPr>
        <p:spPr>
          <a:xfrm>
            <a:off x="8958471" y="2559228"/>
            <a:ext cx="1802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American Association of State Colleges and Universities (AASCU)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CB7C2C-61E1-514B-9E2B-D2573374573F}"/>
              </a:ext>
            </a:extLst>
          </p:cNvPr>
          <p:cNvSpPr txBox="1"/>
          <p:nvPr/>
        </p:nvSpPr>
        <p:spPr>
          <a:xfrm>
            <a:off x="8958471" y="4703358"/>
            <a:ext cx="1669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Reimagining the First Year (RFY)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A4E1F0-3870-9141-825F-8A1E5C6C9519}"/>
              </a:ext>
            </a:extLst>
          </p:cNvPr>
          <p:cNvSpPr txBox="1"/>
          <p:nvPr/>
        </p:nvSpPr>
        <p:spPr>
          <a:xfrm>
            <a:off x="1431232" y="4703358"/>
            <a:ext cx="1598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Spring 2018 – Fall 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2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825960"/>
            <a:ext cx="9601196" cy="1303867"/>
          </a:xfrm>
        </p:spPr>
        <p:txBody>
          <a:bodyPr/>
          <a:lstStyle/>
          <a:p>
            <a:r>
              <a:rPr lang="en-US" dirty="0"/>
              <a:t>Is there anything else you’d like to add?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132874"/>
              </p:ext>
            </p:extLst>
          </p:nvPr>
        </p:nvGraphicFramePr>
        <p:xfrm>
          <a:off x="1295402" y="2129827"/>
          <a:ext cx="9601196" cy="39112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00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0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7833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I loved this class and I think the research project was a great addition. Dr. Van Raalte was a lot of help through out the process, it was just a matter of having more time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797" marR="1797" marT="179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Your class was VERY interesting and exciting. As a non-major I really enjoyed the process and the information!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797" marR="1797" marT="1797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643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I appreciate you letting us give feedback.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797" marR="1797" marT="179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Although it was challenging and I could see a lot of my classmates getting frustrated, it was an excellent project that developed us inside and outside of the classroom. We learned a lot about research, responsibility, and time management.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797" marR="1797" marT="1797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643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Overall though, I would say the research project was an interesting assignment and has definitely given me a better understanding concerning the process of conducting and discussing research using real world resources.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797" marR="1797" marT="179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Yes, Prof is amazing, but not everyone is passionate about certain topics etc. and it was a super hard class for 2000 level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797" marR="1797" marT="1797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36036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time and explanation needed (lose class material though?)</a:t>
            </a:r>
          </a:p>
          <a:p>
            <a:r>
              <a:rPr lang="en-US" dirty="0"/>
              <a:t>Selecting their own topics was effective</a:t>
            </a:r>
          </a:p>
          <a:p>
            <a:r>
              <a:rPr lang="en-US" dirty="0"/>
              <a:t>Group projects are strongly disliked </a:t>
            </a:r>
          </a:p>
          <a:p>
            <a:r>
              <a:rPr lang="en-US" dirty="0"/>
              <a:t>The survey and results was favored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1101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F8814-9EDD-304D-9AE4-C0FA4D15A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C3628-B8AC-7544-9CBB-09619F8EF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Lisa J. van Raalte</a:t>
            </a:r>
          </a:p>
          <a:p>
            <a:pPr marL="0" indent="0" algn="ctr">
              <a:buNone/>
            </a:pPr>
            <a:r>
              <a:rPr lang="en-US" sz="3200" dirty="0">
                <a:hlinkClick r:id="rId2"/>
              </a:rPr>
              <a:t>Lisa.vanraalte@shsu.edu</a:t>
            </a:r>
            <a:endParaRPr lang="en-US" sz="3200" dirty="0"/>
          </a:p>
          <a:p>
            <a:pPr marL="0" indent="0" algn="ctr">
              <a:buNone/>
            </a:pPr>
            <a:r>
              <a:rPr lang="en-US" sz="3200" dirty="0" err="1"/>
              <a:t>Drlisavanraalte.com</a:t>
            </a:r>
            <a:r>
              <a:rPr lang="en-US" sz="3200" dirty="0"/>
              <a:t> </a:t>
            </a:r>
          </a:p>
          <a:p>
            <a:pPr marL="0" indent="0" algn="ctr">
              <a:buNone/>
            </a:pPr>
            <a:r>
              <a:rPr lang="en-US" sz="3200" dirty="0"/>
              <a:t>(936) 294-1970</a:t>
            </a:r>
          </a:p>
        </p:txBody>
      </p:sp>
    </p:spTree>
    <p:extLst>
      <p:ext uri="{BB962C8B-B14F-4D97-AF65-F5344CB8AC3E}">
        <p14:creationId xmlns:p14="http://schemas.microsoft.com/office/powerpoint/2010/main" val="371997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B430D-FCA8-8745-A0B6-655C044DF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COMS 2386: Interpersonal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E40DE-8B53-B448-8BDA-1C4BAC566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653553"/>
            <a:ext cx="6736975" cy="3205246"/>
          </a:xfrm>
        </p:spPr>
        <p:txBody>
          <a:bodyPr>
            <a:normAutofit/>
          </a:bodyPr>
          <a:lstStyle/>
          <a:p>
            <a:r>
              <a:rPr lang="en-US" sz="2200" dirty="0"/>
              <a:t>Interpersonal theory and research</a:t>
            </a:r>
          </a:p>
          <a:p>
            <a:endParaRPr lang="en-US" sz="2200" dirty="0"/>
          </a:p>
          <a:p>
            <a:r>
              <a:rPr lang="en-US" sz="2200" dirty="0"/>
              <a:t>Original assignments: individual reflection and application papers, tests, activities</a:t>
            </a:r>
          </a:p>
          <a:p>
            <a:endParaRPr lang="en-US" sz="2200" dirty="0"/>
          </a:p>
          <a:p>
            <a:r>
              <a:rPr lang="en-US" sz="2200" dirty="0"/>
              <a:t>Adapted assignments: reading journal articles, group research paper, tests, activities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376" y="2653553"/>
            <a:ext cx="2640621" cy="308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359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8643078" cy="3318936"/>
          </a:xfrm>
        </p:spPr>
        <p:txBody>
          <a:bodyPr/>
          <a:lstStyle/>
          <a:p>
            <a:r>
              <a:rPr lang="en-US" dirty="0"/>
              <a:t>Groups assigned according to topic interests</a:t>
            </a:r>
          </a:p>
          <a:p>
            <a:r>
              <a:rPr lang="en-US" dirty="0"/>
              <a:t>4x Journal article fill-in-form (independently, then with group)</a:t>
            </a:r>
          </a:p>
          <a:p>
            <a:r>
              <a:rPr lang="en-US" dirty="0"/>
              <a:t>Individual annotated bibliography for group literature review</a:t>
            </a:r>
          </a:p>
          <a:p>
            <a:r>
              <a:rPr lang="en-US" dirty="0"/>
              <a:t>Group RQ and </a:t>
            </a:r>
            <a:r>
              <a:rPr lang="en-US" dirty="0" err="1"/>
              <a:t>Qualtrics</a:t>
            </a:r>
            <a:r>
              <a:rPr lang="en-US" dirty="0"/>
              <a:t> survey  (TA instruction) </a:t>
            </a:r>
          </a:p>
          <a:p>
            <a:r>
              <a:rPr lang="en-US" dirty="0"/>
              <a:t>Final paper and group presentation</a:t>
            </a:r>
          </a:p>
        </p:txBody>
      </p:sp>
    </p:spTree>
    <p:extLst>
      <p:ext uri="{BB962C8B-B14F-4D97-AF65-F5344CB8AC3E}">
        <p14:creationId xmlns:p14="http://schemas.microsoft.com/office/powerpoint/2010/main" val="837543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24"/>
          <a:stretch/>
        </p:blipFill>
        <p:spPr>
          <a:xfrm>
            <a:off x="2689028" y="779490"/>
            <a:ext cx="6839848" cy="503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58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78"/>
          <a:stretch/>
        </p:blipFill>
        <p:spPr>
          <a:xfrm>
            <a:off x="2612035" y="966657"/>
            <a:ext cx="7114755" cy="501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77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367" y="974985"/>
            <a:ext cx="6714481" cy="491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831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336" y="986644"/>
            <a:ext cx="6934754" cy="484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362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496" y="870054"/>
            <a:ext cx="7276421" cy="515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3968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247</TotalTime>
  <Words>865</Words>
  <Application>Microsoft Macintosh PowerPoint</Application>
  <PresentationFormat>Widescreen</PresentationFormat>
  <Paragraphs>61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Organic</vt:lpstr>
      <vt:lpstr>Evaluating High Impact Research Assignments for Undergraduates: Incorporating Research in Freshman/Sophomore Classes </vt:lpstr>
      <vt:lpstr>High Impact Practices (HIP) Grant Proposal</vt:lpstr>
      <vt:lpstr>COMS 2386: Interpersonal Communication</vt:lpstr>
      <vt:lpstr>Assignments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did you like BEST about the research project?</vt:lpstr>
      <vt:lpstr>What did you like LEAST about the research project?</vt:lpstr>
      <vt:lpstr>How could this research project be improved upon?</vt:lpstr>
      <vt:lpstr>Is there anything else you’d like to add?</vt:lpstr>
      <vt:lpstr>Takeaways</vt:lpstr>
      <vt:lpstr>Thank You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Evaluating High Impact Research Assignments for Undergraduates: Incorporating Research in Freshman/Sophomore Classes </dc:title>
  <dc:creator>Van Raalte, Lisa</dc:creator>
  <cp:lastModifiedBy>Van Raalte, Lisa</cp:lastModifiedBy>
  <cp:revision>8</cp:revision>
  <dcterms:created xsi:type="dcterms:W3CDTF">2019-07-08T20:29:49Z</dcterms:created>
  <dcterms:modified xsi:type="dcterms:W3CDTF">2019-08-15T16:17:34Z</dcterms:modified>
</cp:coreProperties>
</file>