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9" r:id="rId3"/>
    <p:sldId id="258" r:id="rId4"/>
    <p:sldId id="259" r:id="rId5"/>
    <p:sldId id="300" r:id="rId6"/>
    <p:sldId id="30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0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8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E4BC59-AF84-4F00-9347-C3C7924BE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934DB-2442-4C1D-9E5E-AC8C23605374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CABF7-EF77-45A5-96F3-8CC83B5E8F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Internal Parasites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Equine</a:t>
            </a:r>
            <a:r>
              <a:rPr lang="en-US" b="1" dirty="0" smtClean="0"/>
              <a:t> </a:t>
            </a:r>
            <a:r>
              <a:rPr lang="en-US" b="1" dirty="0" smtClean="0"/>
              <a:t>Science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33400"/>
            <a:ext cx="6253361" cy="43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838200"/>
            <a:ext cx="7889875" cy="543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495800"/>
          </a:xfrm>
        </p:spPr>
        <p:txBody>
          <a:bodyPr>
            <a:normAutofit/>
          </a:bodyPr>
          <a:lstStyle/>
          <a:p>
            <a:r>
              <a:rPr lang="en-US" b="1" dirty="0"/>
              <a:t>Most significant and most common </a:t>
            </a:r>
          </a:p>
          <a:p>
            <a:endParaRPr lang="en-US" sz="1200" b="1" dirty="0"/>
          </a:p>
          <a:p>
            <a:r>
              <a:rPr lang="en-US" b="1" dirty="0"/>
              <a:t>Occur in </a:t>
            </a:r>
            <a:r>
              <a:rPr lang="en-US" b="1" dirty="0" smtClean="0"/>
              <a:t>what ages?</a:t>
            </a:r>
          </a:p>
          <a:p>
            <a:pPr lvl="2"/>
            <a:r>
              <a:rPr lang="en-US" b="1" dirty="0" smtClean="0"/>
              <a:t>All ages; except neonatal foal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/>
              <a:t>Sexually mature </a:t>
            </a:r>
            <a:r>
              <a:rPr lang="en-US" b="1" dirty="0" err="1"/>
              <a:t>strongyles</a:t>
            </a:r>
            <a:r>
              <a:rPr lang="en-US" b="1" dirty="0"/>
              <a:t> are found </a:t>
            </a:r>
            <a:endParaRPr lang="en-US" b="1" dirty="0" smtClean="0"/>
          </a:p>
          <a:p>
            <a:pPr lvl="1"/>
            <a:r>
              <a:rPr lang="en-US" b="1" dirty="0" smtClean="0"/>
              <a:t>Within </a:t>
            </a:r>
            <a:r>
              <a:rPr lang="en-US" b="1" dirty="0"/>
              <a:t>the </a:t>
            </a:r>
            <a:r>
              <a:rPr lang="en-US" b="1" dirty="0" smtClean="0"/>
              <a:t>L.I</a:t>
            </a:r>
            <a:r>
              <a:rPr lang="en-US" b="1" dirty="0"/>
              <a:t>.</a:t>
            </a:r>
          </a:p>
          <a:p>
            <a:endParaRPr lang="en-US" sz="1200" b="1" dirty="0"/>
          </a:p>
          <a:p>
            <a:r>
              <a:rPr lang="en-US" b="1" dirty="0"/>
              <a:t>Commonly divided into two groups</a:t>
            </a:r>
          </a:p>
          <a:p>
            <a:pPr lvl="1"/>
            <a:r>
              <a:rPr lang="en-US" b="1" dirty="0"/>
              <a:t>Large and </a:t>
            </a:r>
            <a:r>
              <a:rPr lang="en-US" b="1" dirty="0" smtClean="0"/>
              <a:t>Small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44958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Majority of larvae occur on pasture </a:t>
            </a:r>
            <a:r>
              <a:rPr lang="en-US" b="1" dirty="0" smtClean="0"/>
              <a:t>vegetation</a:t>
            </a:r>
          </a:p>
          <a:p>
            <a:pPr lvl="1"/>
            <a:r>
              <a:rPr lang="en-US" b="1" dirty="0" smtClean="0"/>
              <a:t>Little transmission indoors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/>
              <a:t>Extremely resistant to adverse weather conditions</a:t>
            </a:r>
          </a:p>
          <a:p>
            <a:endParaRPr lang="en-US" sz="1200" b="1" dirty="0"/>
          </a:p>
          <a:p>
            <a:r>
              <a:rPr lang="en-US" b="1" dirty="0"/>
              <a:t>Survive freezing winters </a:t>
            </a:r>
            <a:r>
              <a:rPr lang="en-US" b="1" dirty="0" smtClean="0"/>
              <a:t>easily; however</a:t>
            </a:r>
          </a:p>
          <a:p>
            <a:pPr lvl="1"/>
            <a:r>
              <a:rPr lang="en-US" b="1" dirty="0" smtClean="0"/>
              <a:t>Killed </a:t>
            </a:r>
            <a:r>
              <a:rPr lang="en-US" b="1" dirty="0"/>
              <a:t>by hot, dry summer conditions</a:t>
            </a:r>
          </a:p>
          <a:p>
            <a:endParaRPr lang="en-US" sz="1200" b="1" dirty="0"/>
          </a:p>
          <a:p>
            <a:r>
              <a:rPr lang="en-US" b="1" dirty="0"/>
              <a:t>Once </a:t>
            </a:r>
            <a:r>
              <a:rPr lang="en-US" b="1" dirty="0" smtClean="0"/>
              <a:t>ingested</a:t>
            </a:r>
          </a:p>
          <a:p>
            <a:pPr lvl="1"/>
            <a:r>
              <a:rPr lang="en-US" b="1" dirty="0" smtClean="0"/>
              <a:t>Enter </a:t>
            </a:r>
            <a:r>
              <a:rPr lang="en-US" b="1" dirty="0"/>
              <a:t>the lining of the S.I., </a:t>
            </a:r>
            <a:r>
              <a:rPr lang="en-US" b="1" dirty="0" err="1"/>
              <a:t>cecum</a:t>
            </a:r>
            <a:r>
              <a:rPr lang="en-US" b="1" dirty="0"/>
              <a:t> ,and L.I.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Large </a:t>
            </a:r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Three significant </a:t>
            </a:r>
            <a:r>
              <a:rPr lang="en-US" sz="3200" b="1" dirty="0" smtClean="0"/>
              <a:t>species</a:t>
            </a:r>
            <a:r>
              <a:rPr lang="en-US" sz="3200" b="1" dirty="0"/>
              <a:t>:</a:t>
            </a:r>
          </a:p>
          <a:p>
            <a:endParaRPr lang="en-US" sz="1000" b="1" dirty="0"/>
          </a:p>
          <a:p>
            <a:pPr lvl="1"/>
            <a:r>
              <a:rPr lang="en-US" b="1" i="1" dirty="0" err="1"/>
              <a:t>Strongylus</a:t>
            </a:r>
            <a:r>
              <a:rPr lang="en-US" b="1" i="1" dirty="0"/>
              <a:t> </a:t>
            </a:r>
            <a:r>
              <a:rPr lang="en-US" b="1" i="1" dirty="0" err="1" smtClean="0"/>
              <a:t>vulgaris</a:t>
            </a:r>
            <a:r>
              <a:rPr lang="en-US" b="1" i="1" dirty="0" smtClean="0"/>
              <a:t> </a:t>
            </a:r>
            <a:r>
              <a:rPr lang="en-US" b="1" dirty="0" smtClean="0"/>
              <a:t>(bloodworms)</a:t>
            </a:r>
            <a:endParaRPr lang="en-US" b="1" dirty="0"/>
          </a:p>
          <a:p>
            <a:pPr lvl="2"/>
            <a:r>
              <a:rPr lang="en-US" b="1" dirty="0"/>
              <a:t>Larvae burrow into small arteries in the gut wall and migrate to the anterior mesenteric artery </a:t>
            </a:r>
            <a:endParaRPr lang="en-US" b="1" dirty="0" smtClean="0"/>
          </a:p>
          <a:p>
            <a:pPr lvl="3"/>
            <a:r>
              <a:rPr lang="en-US" b="1" dirty="0" smtClean="0"/>
              <a:t>Main </a:t>
            </a:r>
            <a:r>
              <a:rPr lang="en-US" b="1" dirty="0"/>
              <a:t>blood supply to digestive </a:t>
            </a:r>
            <a:r>
              <a:rPr lang="en-US" b="1" dirty="0" smtClean="0"/>
              <a:t>tract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/>
              <a:t>Migration causes disruption of blood flow by formation of blood clots in the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Large </a:t>
            </a:r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693025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Larvae remain in anterior mesenteric </a:t>
            </a:r>
            <a:r>
              <a:rPr lang="en-US" b="1" dirty="0" smtClean="0"/>
              <a:t>artery</a:t>
            </a:r>
          </a:p>
          <a:p>
            <a:pPr lvl="1"/>
            <a:r>
              <a:rPr lang="en-US" b="1" dirty="0" smtClean="0"/>
              <a:t>~</a:t>
            </a:r>
            <a:r>
              <a:rPr lang="en-US" b="1" dirty="0"/>
              <a:t>120 days while they grow and develop</a:t>
            </a:r>
          </a:p>
          <a:p>
            <a:endParaRPr lang="en-US" sz="1200" b="1" dirty="0"/>
          </a:p>
          <a:p>
            <a:r>
              <a:rPr lang="en-US" b="1" dirty="0"/>
              <a:t>Start a return migration </a:t>
            </a:r>
            <a:endParaRPr lang="en-US" b="1" dirty="0" smtClean="0"/>
          </a:p>
          <a:p>
            <a:pPr lvl="1"/>
            <a:r>
              <a:rPr lang="en-US" b="1" dirty="0" smtClean="0"/>
              <a:t>Down </a:t>
            </a:r>
            <a:r>
              <a:rPr lang="en-US" b="1" dirty="0"/>
              <a:t>the arteries to the L.I.</a:t>
            </a:r>
          </a:p>
          <a:p>
            <a:endParaRPr lang="en-US" sz="1200" b="1" dirty="0"/>
          </a:p>
          <a:p>
            <a:r>
              <a:rPr lang="en-US" b="1" dirty="0"/>
              <a:t>Upon </a:t>
            </a:r>
            <a:r>
              <a:rPr lang="en-US" b="1" dirty="0" smtClean="0"/>
              <a:t>maturation</a:t>
            </a:r>
          </a:p>
          <a:p>
            <a:pPr lvl="1"/>
            <a:r>
              <a:rPr lang="en-US" b="1" dirty="0" smtClean="0"/>
              <a:t>Females </a:t>
            </a:r>
            <a:r>
              <a:rPr lang="en-US" b="1" dirty="0"/>
              <a:t>may lay several thousand </a:t>
            </a:r>
            <a:r>
              <a:rPr lang="en-US" b="1" dirty="0" smtClean="0"/>
              <a:t>eggs/d </a:t>
            </a:r>
          </a:p>
          <a:p>
            <a:pPr lvl="1"/>
            <a:r>
              <a:rPr lang="en-US" b="1" dirty="0" smtClean="0"/>
              <a:t>Passed </a:t>
            </a:r>
            <a:r>
              <a:rPr lang="en-US" b="1" dirty="0"/>
              <a:t>into </a:t>
            </a:r>
            <a:r>
              <a:rPr lang="en-US" b="1" dirty="0" smtClean="0"/>
              <a:t>manure</a:t>
            </a:r>
            <a:endParaRPr lang="en-US" b="1" dirty="0"/>
          </a:p>
          <a:p>
            <a:endParaRPr lang="en-US" sz="1200" b="1" dirty="0"/>
          </a:p>
          <a:p>
            <a:r>
              <a:rPr lang="en-US" b="1" dirty="0"/>
              <a:t>Life cycle takes </a:t>
            </a:r>
            <a:endParaRPr lang="en-US" b="1" dirty="0" smtClean="0"/>
          </a:p>
          <a:p>
            <a:pPr lvl="1"/>
            <a:r>
              <a:rPr lang="en-US" b="1" dirty="0" smtClean="0"/>
              <a:t>~</a:t>
            </a:r>
            <a:r>
              <a:rPr lang="en-US" b="1" dirty="0"/>
              <a:t>6 to 7 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Large </a:t>
            </a:r>
            <a:r>
              <a:rPr lang="en-US" b="1" dirty="0" err="1" smtClean="0"/>
              <a:t>Strongyles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120890" cy="47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Small </a:t>
            </a:r>
            <a:r>
              <a:rPr lang="en-US" b="1" dirty="0" err="1" smtClean="0"/>
              <a:t>Strongyles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01000" cy="4267200"/>
          </a:xfrm>
        </p:spPr>
        <p:txBody>
          <a:bodyPr/>
          <a:lstStyle/>
          <a:p>
            <a:r>
              <a:rPr lang="en-US" sz="3200" b="1" i="1" dirty="0" err="1"/>
              <a:t>Strongylus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endentatus</a:t>
            </a:r>
            <a:endParaRPr lang="en-US" b="1" i="1" dirty="0"/>
          </a:p>
          <a:p>
            <a:r>
              <a:rPr lang="en-US" sz="3200" b="1" i="1" dirty="0" err="1" smtClean="0"/>
              <a:t>Strongylus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equinus</a:t>
            </a:r>
            <a:endParaRPr lang="en-US" sz="3200" b="1" i="1" dirty="0"/>
          </a:p>
          <a:p>
            <a:endParaRPr lang="en-US" sz="1000" b="1" dirty="0"/>
          </a:p>
          <a:p>
            <a:pPr lvl="1"/>
            <a:r>
              <a:rPr lang="en-US" sz="2800" b="1" dirty="0"/>
              <a:t>Similar life cycles but not as dangerous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Migrate within the liver, causing damage, and then return to the </a:t>
            </a:r>
            <a:r>
              <a:rPr lang="en-US" sz="2800" b="1" dirty="0" smtClean="0"/>
              <a:t>L.I.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8 to 11 month  life cycle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Small </a:t>
            </a:r>
            <a:r>
              <a:rPr lang="en-US" b="1" dirty="0" err="1" smtClean="0"/>
              <a:t>Strongyles</a:t>
            </a:r>
            <a:endParaRPr 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495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De-wormers </a:t>
            </a:r>
            <a:r>
              <a:rPr lang="en-US" b="1" dirty="0" smtClean="0"/>
              <a:t>have</a:t>
            </a:r>
          </a:p>
          <a:p>
            <a:pPr lvl="1"/>
            <a:r>
              <a:rPr lang="en-US" b="1" dirty="0" smtClean="0"/>
              <a:t>Reduced </a:t>
            </a:r>
            <a:r>
              <a:rPr lang="en-US" b="1" dirty="0"/>
              <a:t>the significance of these parasites</a:t>
            </a:r>
          </a:p>
          <a:p>
            <a:endParaRPr lang="en-US" b="1" dirty="0"/>
          </a:p>
          <a:p>
            <a:r>
              <a:rPr lang="en-US" b="1" dirty="0" smtClean="0"/>
              <a:t>Migrate </a:t>
            </a:r>
            <a:r>
              <a:rPr lang="en-US" b="1" dirty="0"/>
              <a:t>beyond the lining of the small </a:t>
            </a:r>
            <a:r>
              <a:rPr lang="en-US" b="1" dirty="0" smtClean="0"/>
              <a:t>intestine</a:t>
            </a:r>
          </a:p>
          <a:p>
            <a:pPr lvl="1"/>
            <a:r>
              <a:rPr lang="en-US" b="1" dirty="0" smtClean="0"/>
              <a:t>Tissue </a:t>
            </a:r>
            <a:r>
              <a:rPr lang="en-US" b="1" dirty="0"/>
              <a:t>damage is somewhat less severe</a:t>
            </a:r>
          </a:p>
          <a:p>
            <a:endParaRPr lang="en-US" b="1" dirty="0"/>
          </a:p>
          <a:p>
            <a:r>
              <a:rPr lang="en-US" b="1" dirty="0"/>
              <a:t>May cause </a:t>
            </a:r>
            <a:r>
              <a:rPr lang="en-US" b="1" dirty="0" smtClean="0"/>
              <a:t>diarrhea &amp; increased </a:t>
            </a:r>
            <a:r>
              <a:rPr lang="en-US" b="1" dirty="0"/>
              <a:t>chances of colic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762000"/>
            <a:ext cx="7011988" cy="54816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Pinworms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4162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Not very </a:t>
            </a:r>
            <a:r>
              <a:rPr lang="en-US" b="1" dirty="0" smtClean="0"/>
              <a:t>harmful</a:t>
            </a:r>
          </a:p>
          <a:p>
            <a:pPr lvl="1"/>
            <a:r>
              <a:rPr lang="en-US" b="1" dirty="0" smtClean="0"/>
              <a:t>Relatively </a:t>
            </a:r>
            <a:r>
              <a:rPr lang="en-US" b="1" dirty="0"/>
              <a:t>simple life cycle</a:t>
            </a:r>
          </a:p>
          <a:p>
            <a:endParaRPr lang="en-US" sz="1000" b="1" dirty="0"/>
          </a:p>
          <a:p>
            <a:r>
              <a:rPr lang="en-US" b="1" dirty="0"/>
              <a:t>Adults found primarily in </a:t>
            </a:r>
            <a:endParaRPr lang="en-US" b="1" dirty="0" smtClean="0"/>
          </a:p>
          <a:p>
            <a:pPr lvl="1"/>
            <a:r>
              <a:rPr lang="en-US" b="1" dirty="0" smtClean="0"/>
              <a:t>Colon </a:t>
            </a:r>
            <a:r>
              <a:rPr lang="en-US" b="1" dirty="0"/>
              <a:t>and rectum</a:t>
            </a:r>
          </a:p>
          <a:p>
            <a:endParaRPr lang="en-US" sz="1000" b="1" dirty="0"/>
          </a:p>
          <a:p>
            <a:r>
              <a:rPr lang="en-US" b="1" dirty="0"/>
              <a:t>Lay eggs around </a:t>
            </a:r>
            <a:r>
              <a:rPr lang="en-US" b="1" dirty="0" smtClean="0"/>
              <a:t>anus</a:t>
            </a:r>
          </a:p>
          <a:p>
            <a:pPr lvl="1"/>
            <a:r>
              <a:rPr lang="en-US" b="1" dirty="0" smtClean="0"/>
              <a:t>Contaminate </a:t>
            </a:r>
            <a:r>
              <a:rPr lang="en-US" b="1" dirty="0"/>
              <a:t>pastures, water, bedding,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Internal Parasites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Why should we be concerned?</a:t>
            </a:r>
          </a:p>
          <a:p>
            <a:pPr lvl="1"/>
            <a:r>
              <a:rPr lang="en-US" b="1" dirty="0" smtClean="0"/>
              <a:t>Affects:</a:t>
            </a:r>
          </a:p>
          <a:p>
            <a:pPr lvl="2"/>
            <a:r>
              <a:rPr lang="en-US" b="1" dirty="0" smtClean="0"/>
              <a:t>Reproduction</a:t>
            </a:r>
          </a:p>
          <a:p>
            <a:pPr lvl="2"/>
            <a:r>
              <a:rPr lang="en-US" b="1" dirty="0" smtClean="0"/>
              <a:t>Growth</a:t>
            </a:r>
          </a:p>
          <a:p>
            <a:pPr lvl="2"/>
            <a:r>
              <a:rPr lang="en-US" b="1" dirty="0" smtClean="0"/>
              <a:t>Performance</a:t>
            </a:r>
          </a:p>
          <a:p>
            <a:pPr lvl="2"/>
            <a:r>
              <a:rPr lang="en-US" b="1" dirty="0" smtClean="0"/>
              <a:t>Overall well being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How many internal parasites are known to affect horses?</a:t>
            </a:r>
          </a:p>
          <a:p>
            <a:pPr lvl="1"/>
            <a:r>
              <a:rPr lang="en-US" b="1" dirty="0" smtClean="0"/>
              <a:t>&gt;150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Pinworms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181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After </a:t>
            </a:r>
            <a:r>
              <a:rPr lang="en-US" sz="2800" b="1" dirty="0" smtClean="0"/>
              <a:t>ingested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Develop </a:t>
            </a:r>
            <a:r>
              <a:rPr lang="en-US" sz="2400" b="1" dirty="0"/>
              <a:t>into maturity in the colon and rectum without a migratory state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Damage is minor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Produce severe irritation around the tail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Causes </a:t>
            </a:r>
            <a:r>
              <a:rPr lang="en-US" sz="2400" b="1" dirty="0"/>
              <a:t>rubbing</a:t>
            </a:r>
          </a:p>
        </p:txBody>
      </p:sp>
      <p:pic>
        <p:nvPicPr>
          <p:cNvPr id="22532" name="Picture 4" descr="pinw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447800"/>
            <a:ext cx="3181350" cy="220503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3771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Stomach Bots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495800"/>
          </a:xfrm>
        </p:spPr>
        <p:txBody>
          <a:bodyPr/>
          <a:lstStyle/>
          <a:p>
            <a:r>
              <a:rPr lang="en-US" b="1" dirty="0"/>
              <a:t>Larvae of the </a:t>
            </a:r>
            <a:r>
              <a:rPr lang="en-US" b="1" dirty="0" err="1"/>
              <a:t>Bot</a:t>
            </a:r>
            <a:r>
              <a:rPr lang="en-US" b="1" dirty="0"/>
              <a:t> Fly</a:t>
            </a:r>
          </a:p>
          <a:p>
            <a:endParaRPr lang="en-US" sz="1000" b="1" dirty="0"/>
          </a:p>
          <a:p>
            <a:r>
              <a:rPr lang="en-US" b="1" dirty="0"/>
              <a:t>Adult fly resembles a honey bee</a:t>
            </a:r>
          </a:p>
          <a:p>
            <a:endParaRPr lang="en-US" sz="1000" b="1" dirty="0"/>
          </a:p>
          <a:p>
            <a:r>
              <a:rPr lang="en-US" b="1" dirty="0"/>
              <a:t>Females lay eggs on the hairs of horses, especially legs</a:t>
            </a:r>
          </a:p>
          <a:p>
            <a:endParaRPr lang="en-US" sz="1000" b="1" dirty="0"/>
          </a:p>
          <a:p>
            <a:r>
              <a:rPr lang="en-US" b="1" dirty="0"/>
              <a:t>Friction and moisture is necessary for hatching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Stomach Bots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530725"/>
          </a:xfrm>
        </p:spPr>
        <p:txBody>
          <a:bodyPr/>
          <a:lstStyle/>
          <a:p>
            <a:r>
              <a:rPr lang="en-US" b="1" dirty="0"/>
              <a:t>Horse licks area where bots are attached</a:t>
            </a:r>
          </a:p>
          <a:p>
            <a:endParaRPr lang="en-US" sz="2000" b="1" dirty="0"/>
          </a:p>
          <a:p>
            <a:r>
              <a:rPr lang="en-US" b="1" dirty="0"/>
              <a:t>Larvae attach to </a:t>
            </a:r>
            <a:r>
              <a:rPr lang="en-US" b="1" dirty="0" smtClean="0"/>
              <a:t>tongue</a:t>
            </a:r>
          </a:p>
          <a:p>
            <a:pPr lvl="1"/>
            <a:r>
              <a:rPr lang="en-US" b="1" dirty="0" smtClean="0"/>
              <a:t>Burrow </a:t>
            </a:r>
            <a:r>
              <a:rPr lang="en-US" b="1" dirty="0"/>
              <a:t>into the tissue of the mouth</a:t>
            </a:r>
          </a:p>
          <a:p>
            <a:endParaRPr lang="en-US" sz="2000" b="1" dirty="0"/>
          </a:p>
          <a:p>
            <a:r>
              <a:rPr lang="en-US" b="1" dirty="0"/>
              <a:t>Those attached to neck, mane, and face </a:t>
            </a:r>
            <a:endParaRPr lang="en-US" b="1" dirty="0" smtClean="0"/>
          </a:p>
          <a:p>
            <a:pPr lvl="1"/>
            <a:r>
              <a:rPr lang="en-US" b="1" dirty="0" smtClean="0"/>
              <a:t>May </a:t>
            </a:r>
            <a:r>
              <a:rPr lang="en-US" b="1" dirty="0"/>
              <a:t>migrate to mouth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Stomach Bots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After ~ three </a:t>
            </a:r>
            <a:r>
              <a:rPr lang="en-US" b="1" dirty="0" smtClean="0"/>
              <a:t>weeks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Second </a:t>
            </a:r>
            <a:r>
              <a:rPr lang="en-US" b="1" dirty="0"/>
              <a:t>stage larvae emerges that is </a:t>
            </a:r>
            <a:r>
              <a:rPr lang="en-US" b="1" dirty="0" smtClean="0"/>
              <a:t>swallowed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Attaches </a:t>
            </a:r>
            <a:r>
              <a:rPr lang="en-US" b="1" dirty="0"/>
              <a:t>to the lining of the stomach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Spend ~ 9 months attached to stomach </a:t>
            </a:r>
            <a:r>
              <a:rPr lang="en-US" b="1" dirty="0" smtClean="0"/>
              <a:t>lining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Then pass </a:t>
            </a:r>
            <a:r>
              <a:rPr lang="en-US" b="1" dirty="0"/>
              <a:t>out in manure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Pupate into adult flies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Stomach Bots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Life cycle depends on </a:t>
            </a:r>
            <a:endParaRPr lang="en-US" b="1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larvae over-wintering in the stomach</a:t>
            </a:r>
          </a:p>
          <a:p>
            <a:endParaRPr lang="en-US" b="1" dirty="0"/>
          </a:p>
          <a:p>
            <a:r>
              <a:rPr lang="en-US" b="1" dirty="0"/>
              <a:t>Adult flies are active from </a:t>
            </a:r>
            <a:endParaRPr lang="en-US" b="1" dirty="0" smtClean="0"/>
          </a:p>
          <a:p>
            <a:pPr lvl="1"/>
            <a:r>
              <a:rPr lang="en-US" b="1" dirty="0" smtClean="0"/>
              <a:t>Late </a:t>
            </a:r>
            <a:r>
              <a:rPr lang="en-US" b="1" dirty="0"/>
              <a:t>spring to the killing frost</a:t>
            </a:r>
          </a:p>
          <a:p>
            <a:endParaRPr lang="en-US" b="1" dirty="0"/>
          </a:p>
          <a:p>
            <a:r>
              <a:rPr lang="en-US" b="1" dirty="0"/>
              <a:t>Treatment for bots should be scheduled from </a:t>
            </a:r>
            <a:endParaRPr lang="en-US" b="1" dirty="0" smtClean="0"/>
          </a:p>
          <a:p>
            <a:pPr lvl="1"/>
            <a:r>
              <a:rPr lang="en-US" b="1" dirty="0" smtClean="0"/>
              <a:t>Mid </a:t>
            </a:r>
            <a:r>
              <a:rPr lang="en-US" b="1" dirty="0"/>
              <a:t>to late </a:t>
            </a:r>
            <a:r>
              <a:rPr lang="en-US" b="1" dirty="0" smtClean="0"/>
              <a:t>summer</a:t>
            </a:r>
          </a:p>
          <a:p>
            <a:pPr lvl="1"/>
            <a:r>
              <a:rPr lang="en-US" b="1" dirty="0" smtClean="0"/>
              <a:t>Again </a:t>
            </a:r>
            <a:r>
              <a:rPr lang="en-US" b="1" dirty="0"/>
              <a:t>after a killing frost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</a:t>
            </a:r>
            <a:r>
              <a:rPr lang="en-US" dirty="0" smtClean="0"/>
              <a:t> Eggs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2" name="Picture 4" descr="b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"/>
            <a:ext cx="6169025" cy="646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</a:t>
            </a:r>
            <a:r>
              <a:rPr lang="en-US" dirty="0" smtClean="0"/>
              <a:t> Larvae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6" name="Picture 4" descr="1432006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261826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</a:t>
            </a:r>
            <a:r>
              <a:rPr lang="en-US" dirty="0" smtClean="0"/>
              <a:t> Fly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0" name="Picture 4" descr="5305213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Strongyloides (Threadworms)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Mainly infects young foals 4-47 d old</a:t>
            </a:r>
          </a:p>
          <a:p>
            <a:endParaRPr lang="en-US" b="1" dirty="0"/>
          </a:p>
          <a:p>
            <a:r>
              <a:rPr lang="en-US" b="1" dirty="0"/>
              <a:t>Foals become infected by </a:t>
            </a:r>
            <a:endParaRPr lang="en-US" b="1" dirty="0" smtClean="0"/>
          </a:p>
          <a:p>
            <a:pPr lvl="1"/>
            <a:r>
              <a:rPr lang="en-US" b="1" dirty="0" smtClean="0"/>
              <a:t>Ingesting </a:t>
            </a:r>
            <a:r>
              <a:rPr lang="en-US" b="1" dirty="0"/>
              <a:t>larvae in the dam’s milk</a:t>
            </a:r>
          </a:p>
          <a:p>
            <a:endParaRPr lang="en-US" b="1" dirty="0"/>
          </a:p>
          <a:p>
            <a:r>
              <a:rPr lang="en-US" b="1" dirty="0"/>
              <a:t>Larvae migrate through the lungs and S.I. </a:t>
            </a:r>
            <a:endParaRPr lang="en-US" b="1" dirty="0" smtClean="0"/>
          </a:p>
          <a:p>
            <a:pPr lvl="1"/>
            <a:r>
              <a:rPr lang="en-US" b="1" dirty="0" smtClean="0"/>
              <a:t>Causing </a:t>
            </a:r>
            <a:r>
              <a:rPr lang="en-US" b="1" dirty="0"/>
              <a:t>injury while passing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Strongyloides (Threadworms)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Life cycle can be completed in </a:t>
            </a:r>
            <a:endParaRPr lang="en-US" b="1" dirty="0" smtClean="0"/>
          </a:p>
          <a:p>
            <a:pPr lvl="1"/>
            <a:r>
              <a:rPr lang="en-US" b="1" dirty="0" smtClean="0"/>
              <a:t>&lt; two </a:t>
            </a:r>
            <a:r>
              <a:rPr lang="en-US" b="1" dirty="0"/>
              <a:t>weeks</a:t>
            </a:r>
          </a:p>
          <a:p>
            <a:endParaRPr lang="en-US" sz="1000" b="1" dirty="0"/>
          </a:p>
          <a:p>
            <a:r>
              <a:rPr lang="en-US" b="1" dirty="0"/>
              <a:t>Creates potential for severe infections in short time intervals</a:t>
            </a:r>
          </a:p>
          <a:p>
            <a:endParaRPr lang="en-US" sz="1000" b="1" dirty="0"/>
          </a:p>
          <a:p>
            <a:r>
              <a:rPr lang="en-US" b="1" dirty="0"/>
              <a:t>Foals will quickly reject the infection </a:t>
            </a:r>
            <a:endParaRPr lang="en-US" b="1" dirty="0" smtClean="0"/>
          </a:p>
          <a:p>
            <a:pPr lvl="1"/>
            <a:r>
              <a:rPr lang="en-US" b="1" dirty="0" smtClean="0"/>
              <a:t>by </a:t>
            </a:r>
            <a:r>
              <a:rPr lang="en-US" b="1" dirty="0"/>
              <a:t>60 – 90 d of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Internal Parasites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types of internal parasites are we most concerned with?</a:t>
            </a:r>
          </a:p>
          <a:p>
            <a:pPr lvl="1"/>
            <a:r>
              <a:rPr lang="en-US" b="1" dirty="0" err="1"/>
              <a:t>Ascarids</a:t>
            </a:r>
            <a:endParaRPr lang="en-US" b="1" dirty="0"/>
          </a:p>
          <a:p>
            <a:pPr lvl="1"/>
            <a:r>
              <a:rPr lang="en-US" b="1" dirty="0" err="1"/>
              <a:t>Strongyles</a:t>
            </a:r>
            <a:endParaRPr lang="en-US" b="1" dirty="0"/>
          </a:p>
          <a:p>
            <a:pPr lvl="1"/>
            <a:r>
              <a:rPr lang="en-US" b="1" dirty="0"/>
              <a:t>Pin Worms</a:t>
            </a:r>
          </a:p>
          <a:p>
            <a:pPr lvl="1"/>
            <a:r>
              <a:rPr lang="en-US" b="1" dirty="0"/>
              <a:t>Bots</a:t>
            </a:r>
          </a:p>
          <a:p>
            <a:pPr lvl="1"/>
            <a:r>
              <a:rPr lang="en-US" b="1" dirty="0"/>
              <a:t>Threadworms</a:t>
            </a:r>
          </a:p>
          <a:p>
            <a:pPr lvl="1"/>
            <a:r>
              <a:rPr lang="en-US" b="1" dirty="0"/>
              <a:t>Tapeworms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Strongyloides (Threadworms)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Main problem is </a:t>
            </a:r>
            <a:endParaRPr lang="en-US" b="1" dirty="0" smtClean="0"/>
          </a:p>
          <a:p>
            <a:pPr lvl="1"/>
            <a:r>
              <a:rPr lang="en-US" b="1" dirty="0" smtClean="0"/>
              <a:t>Diarrhea</a:t>
            </a:r>
            <a:r>
              <a:rPr lang="en-US" b="1" dirty="0"/>
              <a:t>, which may not respond to treatment</a:t>
            </a:r>
          </a:p>
          <a:p>
            <a:endParaRPr lang="en-US" b="1" dirty="0"/>
          </a:p>
          <a:p>
            <a:r>
              <a:rPr lang="en-US" b="1" dirty="0"/>
              <a:t>May become extremely dehydrated</a:t>
            </a:r>
          </a:p>
          <a:p>
            <a:endParaRPr lang="en-US" b="1" dirty="0"/>
          </a:p>
          <a:p>
            <a:r>
              <a:rPr lang="en-US" b="1" dirty="0"/>
              <a:t>May accompany “foal heat”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Tapeworms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Occurs in all ages of horses</a:t>
            </a:r>
          </a:p>
          <a:p>
            <a:endParaRPr lang="en-US" b="1" dirty="0"/>
          </a:p>
          <a:p>
            <a:r>
              <a:rPr lang="en-US" b="1" dirty="0"/>
              <a:t>An intermediate host (ingestion of mite)</a:t>
            </a:r>
          </a:p>
          <a:p>
            <a:endParaRPr lang="en-US" b="1" dirty="0"/>
          </a:p>
          <a:p>
            <a:r>
              <a:rPr lang="en-US" b="1" dirty="0"/>
              <a:t>Once </a:t>
            </a:r>
            <a:r>
              <a:rPr lang="en-US" b="1" dirty="0" smtClean="0"/>
              <a:t>ingested</a:t>
            </a:r>
          </a:p>
          <a:p>
            <a:pPr lvl="1"/>
            <a:r>
              <a:rPr lang="en-US" b="1" dirty="0" smtClean="0"/>
              <a:t>Takes </a:t>
            </a:r>
            <a:r>
              <a:rPr lang="en-US" b="1" dirty="0"/>
              <a:t>about two to four months for tapeworm to mature</a:t>
            </a:r>
          </a:p>
          <a:p>
            <a:endParaRPr lang="en-US" b="1" dirty="0"/>
          </a:p>
          <a:p>
            <a:r>
              <a:rPr lang="en-US" b="1" dirty="0"/>
              <a:t>Mature worms first occur in weanlings and yearlings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Tapeworms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Large number can cause ulceration in L.I. </a:t>
            </a:r>
            <a:r>
              <a:rPr lang="en-US" b="1" dirty="0" err="1"/>
              <a:t>cecum</a:t>
            </a:r>
            <a:r>
              <a:rPr lang="en-US" b="1" dirty="0"/>
              <a:t>, and colon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May also </a:t>
            </a:r>
            <a:r>
              <a:rPr lang="en-US" b="1" dirty="0" smtClean="0"/>
              <a:t>cause intestinal blockage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Pyrantel</a:t>
            </a:r>
            <a:r>
              <a:rPr lang="en-US" b="1" dirty="0" smtClean="0"/>
              <a:t> </a:t>
            </a:r>
            <a:r>
              <a:rPr lang="en-US" b="1" dirty="0" err="1" smtClean="0"/>
              <a:t>pamoate</a:t>
            </a:r>
            <a:r>
              <a:rPr lang="en-US" b="1" dirty="0" smtClean="0"/>
              <a:t> is effective in removing by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Doubling normal dosage</a:t>
            </a:r>
          </a:p>
          <a:p>
            <a:pPr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What is the most common drug for removal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Praziquantel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Prevention and Control of Internal Parasites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0725"/>
          </a:xfrm>
        </p:spPr>
        <p:txBody>
          <a:bodyPr>
            <a:normAutofit/>
          </a:bodyPr>
          <a:lstStyle/>
          <a:p>
            <a:r>
              <a:rPr lang="en-US" b="1" dirty="0"/>
              <a:t>No way to eliminate </a:t>
            </a:r>
          </a:p>
          <a:p>
            <a:endParaRPr lang="en-US" sz="1200" b="1" dirty="0"/>
          </a:p>
          <a:p>
            <a:r>
              <a:rPr lang="en-US" b="1" dirty="0"/>
              <a:t>Factors affecting internal parasite loads include:</a:t>
            </a:r>
          </a:p>
          <a:p>
            <a:pPr lvl="1"/>
            <a:r>
              <a:rPr lang="en-US" b="1" dirty="0"/>
              <a:t>Season of year</a:t>
            </a:r>
          </a:p>
          <a:p>
            <a:pPr lvl="1"/>
            <a:r>
              <a:rPr lang="en-US" b="1" dirty="0"/>
              <a:t>Humidity</a:t>
            </a:r>
          </a:p>
          <a:p>
            <a:pPr lvl="1"/>
            <a:r>
              <a:rPr lang="en-US" b="1" dirty="0"/>
              <a:t>Rainfall</a:t>
            </a:r>
          </a:p>
          <a:p>
            <a:pPr lvl="1"/>
            <a:r>
              <a:rPr lang="en-US" b="1" dirty="0"/>
              <a:t>Age of Horse</a:t>
            </a:r>
          </a:p>
          <a:p>
            <a:pPr lvl="1"/>
            <a:r>
              <a:rPr lang="en-US" b="1" dirty="0"/>
              <a:t>Concentration of Horses on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Key to successful control program is </a:t>
            </a:r>
            <a:endParaRPr lang="en-US" b="1" dirty="0" smtClean="0"/>
          </a:p>
          <a:p>
            <a:pPr lvl="1"/>
            <a:r>
              <a:rPr lang="en-US" b="1" dirty="0" smtClean="0"/>
              <a:t>Interruption </a:t>
            </a:r>
            <a:r>
              <a:rPr lang="en-US" b="1" dirty="0"/>
              <a:t>of the life cycle</a:t>
            </a:r>
          </a:p>
          <a:p>
            <a:endParaRPr lang="en-US" b="1" dirty="0"/>
          </a:p>
          <a:p>
            <a:r>
              <a:rPr lang="en-US" b="1" dirty="0" smtClean="0"/>
              <a:t>What is primary </a:t>
            </a:r>
            <a:r>
              <a:rPr lang="en-US" b="1" dirty="0"/>
              <a:t>means through </a:t>
            </a:r>
            <a:r>
              <a:rPr lang="en-US" b="1" dirty="0" smtClean="0"/>
              <a:t>which Parasites spread?</a:t>
            </a:r>
          </a:p>
          <a:p>
            <a:pPr lvl="1"/>
            <a:r>
              <a:rPr lang="en-US" b="1" dirty="0" smtClean="0"/>
              <a:t>Manure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Manure </a:t>
            </a:r>
            <a:r>
              <a:rPr lang="en-US" b="1" dirty="0" smtClean="0"/>
              <a:t>contaminates</a:t>
            </a:r>
          </a:p>
          <a:p>
            <a:pPr lvl="1"/>
            <a:r>
              <a:rPr lang="en-US" b="1" dirty="0" smtClean="0"/>
              <a:t>Feed </a:t>
            </a:r>
            <a:r>
              <a:rPr lang="en-US" b="1" dirty="0"/>
              <a:t>and water supply, pastures, paddocks, and stalls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Sanitation plays an important role in </a:t>
            </a:r>
            <a:endParaRPr lang="en-US" b="1" dirty="0" smtClean="0"/>
          </a:p>
          <a:p>
            <a:pPr lvl="1"/>
            <a:r>
              <a:rPr lang="en-US" b="1" dirty="0" smtClean="0"/>
              <a:t>Parasite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b="1" dirty="0"/>
              <a:t>Proper manure disposal will </a:t>
            </a:r>
            <a:endParaRPr lang="en-US" b="1" dirty="0" smtClean="0"/>
          </a:p>
          <a:p>
            <a:pPr lvl="1"/>
            <a:r>
              <a:rPr lang="en-US" b="1" dirty="0" smtClean="0"/>
              <a:t>Help </a:t>
            </a:r>
            <a:r>
              <a:rPr lang="en-US" b="1" dirty="0"/>
              <a:t>prevent contamination</a:t>
            </a:r>
          </a:p>
          <a:p>
            <a:endParaRPr lang="en-US" b="1" dirty="0"/>
          </a:p>
          <a:p>
            <a:r>
              <a:rPr lang="en-US" b="1" dirty="0"/>
              <a:t>Manure should be </a:t>
            </a:r>
            <a:endParaRPr lang="en-US" b="1" dirty="0" smtClean="0"/>
          </a:p>
          <a:p>
            <a:pPr lvl="1"/>
            <a:r>
              <a:rPr lang="en-US" b="1" dirty="0" smtClean="0"/>
              <a:t>Composted </a:t>
            </a:r>
            <a:r>
              <a:rPr lang="en-US" b="1" dirty="0"/>
              <a:t>before spreading on pastures currently being grazed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manure is not </a:t>
            </a:r>
            <a:r>
              <a:rPr lang="en-US" b="1" dirty="0" smtClean="0"/>
              <a:t>composted</a:t>
            </a:r>
          </a:p>
          <a:p>
            <a:pPr lvl="1"/>
            <a:r>
              <a:rPr lang="en-US" b="1" dirty="0" smtClean="0"/>
              <a:t>Should </a:t>
            </a:r>
            <a:r>
              <a:rPr lang="en-US" b="1" dirty="0"/>
              <a:t>be spread on un-grazed pasture</a:t>
            </a:r>
          </a:p>
          <a:p>
            <a:endParaRPr lang="en-US" b="1" dirty="0"/>
          </a:p>
          <a:p>
            <a:r>
              <a:rPr lang="en-US" b="1" dirty="0"/>
              <a:t>Good pasture management can </a:t>
            </a:r>
            <a:endParaRPr lang="en-US" b="1" dirty="0" smtClean="0"/>
          </a:p>
          <a:p>
            <a:pPr lvl="1"/>
            <a:r>
              <a:rPr lang="en-US" b="1" dirty="0" smtClean="0"/>
              <a:t>Dramatically </a:t>
            </a:r>
            <a:r>
              <a:rPr lang="en-US" b="1" dirty="0"/>
              <a:t>reduce internal parasites</a:t>
            </a:r>
          </a:p>
          <a:p>
            <a:endParaRPr lang="en-US" b="1" dirty="0"/>
          </a:p>
          <a:p>
            <a:r>
              <a:rPr lang="en-US" b="1" dirty="0" smtClean="0"/>
              <a:t>Should prevent </a:t>
            </a:r>
            <a:r>
              <a:rPr lang="en-US" b="1" dirty="0"/>
              <a:t>overcrowding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Mowing and harrowing helps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Break </a:t>
            </a:r>
            <a:r>
              <a:rPr lang="en-US" b="1" dirty="0"/>
              <a:t>up </a:t>
            </a:r>
            <a:r>
              <a:rPr lang="en-US" b="1" dirty="0" smtClean="0"/>
              <a:t>manure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Exposes </a:t>
            </a:r>
            <a:r>
              <a:rPr lang="en-US" b="1" dirty="0"/>
              <a:t>larvae to existing climatic conditions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Should be cautious of mowing and harrowing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On </a:t>
            </a:r>
            <a:r>
              <a:rPr lang="en-US" b="1" dirty="0"/>
              <a:t>occupied pastures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Grazing cattle after horses may be beneficial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Parasites specific to horses do not affect cows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Separate and feed by </a:t>
            </a:r>
            <a:endParaRPr lang="en-US" b="1" dirty="0" smtClean="0"/>
          </a:p>
          <a:p>
            <a:pPr lvl="1"/>
            <a:r>
              <a:rPr lang="en-US" b="1" dirty="0" smtClean="0"/>
              <a:t>Class</a:t>
            </a:r>
            <a:r>
              <a:rPr lang="en-US" b="1" dirty="0"/>
              <a:t>, stage of production, and/or age group</a:t>
            </a:r>
          </a:p>
          <a:p>
            <a:endParaRPr lang="en-US" sz="1200" b="1" dirty="0"/>
          </a:p>
          <a:p>
            <a:r>
              <a:rPr lang="en-US" b="1" dirty="0"/>
              <a:t>Yearlings should be managed differently than brood mares.  Why</a:t>
            </a:r>
            <a:r>
              <a:rPr lang="en-US" b="1" dirty="0" smtClean="0"/>
              <a:t>?</a:t>
            </a:r>
          </a:p>
          <a:p>
            <a:endParaRPr lang="en-US" sz="1000" b="1" dirty="0"/>
          </a:p>
          <a:p>
            <a:pPr lvl="1"/>
            <a:r>
              <a:rPr lang="en-US" b="1" dirty="0"/>
              <a:t>They are affected by different types of </a:t>
            </a:r>
            <a:r>
              <a:rPr lang="en-US" b="1" dirty="0" smtClean="0"/>
              <a:t>parasites</a:t>
            </a:r>
          </a:p>
          <a:p>
            <a:pPr lvl="1"/>
            <a:endParaRPr lang="en-US" sz="1100" b="1" dirty="0"/>
          </a:p>
          <a:p>
            <a:pPr lvl="1"/>
            <a:r>
              <a:rPr lang="en-US" b="1" dirty="0"/>
              <a:t>Should also be on a different De-worming schedule</a:t>
            </a:r>
          </a:p>
          <a:p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4162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Try not to feed on the ground</a:t>
            </a:r>
          </a:p>
          <a:p>
            <a:endParaRPr lang="en-US" b="1" dirty="0"/>
          </a:p>
          <a:p>
            <a:r>
              <a:rPr lang="en-US" b="1" dirty="0"/>
              <a:t>Provide hay mangers and feed bunks</a:t>
            </a:r>
          </a:p>
          <a:p>
            <a:endParaRPr lang="en-US" b="1" dirty="0"/>
          </a:p>
          <a:p>
            <a:r>
              <a:rPr lang="en-US" b="1" dirty="0"/>
              <a:t>Make sure mangers and bunks are cleaned regularly</a:t>
            </a:r>
          </a:p>
          <a:p>
            <a:endParaRPr lang="en-US" b="1" dirty="0"/>
          </a:p>
          <a:p>
            <a:r>
              <a:rPr lang="en-US" b="1" dirty="0"/>
              <a:t>Make sure water supply is regularly cleaned and free of fecal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Ascarids</a:t>
            </a:r>
            <a:r>
              <a:rPr lang="en-US" b="1" dirty="0"/>
              <a:t> (Roundworms)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Primarily affects??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Foals and young horses</a:t>
            </a:r>
          </a:p>
          <a:p>
            <a:pPr lvl="1">
              <a:lnSpc>
                <a:spcPct val="90000"/>
              </a:lnSpc>
            </a:pPr>
            <a:endParaRPr lang="en-US" sz="11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Adult </a:t>
            </a:r>
            <a:r>
              <a:rPr lang="en-US" b="1" dirty="0"/>
              <a:t>parasite may </a:t>
            </a:r>
            <a:r>
              <a:rPr lang="en-US" b="1" dirty="0" smtClean="0"/>
              <a:t>reach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5 </a:t>
            </a:r>
            <a:r>
              <a:rPr lang="en-US" b="1" dirty="0"/>
              <a:t>to 22 inches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Immunity develops by exposure during adolescence</a:t>
            </a:r>
          </a:p>
          <a:p>
            <a:pPr>
              <a:lnSpc>
                <a:spcPct val="90000"/>
              </a:lnSpc>
            </a:pPr>
            <a:endParaRPr lang="en-US" sz="13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Damage begins </a:t>
            </a:r>
            <a:r>
              <a:rPr lang="en-US" b="1" dirty="0"/>
              <a:t>during migration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Many different commercial products are available for parasite control</a:t>
            </a:r>
          </a:p>
          <a:p>
            <a:pPr lvl="1"/>
            <a:r>
              <a:rPr lang="en-US" b="1" dirty="0"/>
              <a:t>Differ in their ability to remove internal parasites</a:t>
            </a:r>
          </a:p>
          <a:p>
            <a:endParaRPr lang="en-US" sz="1200" b="1" dirty="0"/>
          </a:p>
          <a:p>
            <a:r>
              <a:rPr lang="en-US" b="1" dirty="0"/>
              <a:t>Important to be familiar with </a:t>
            </a:r>
            <a:endParaRPr lang="en-US" b="1" dirty="0" smtClean="0"/>
          </a:p>
          <a:p>
            <a:pPr lvl="1"/>
            <a:r>
              <a:rPr lang="en-US" b="1" dirty="0" err="1" smtClean="0"/>
              <a:t>Anthelmintics</a:t>
            </a:r>
            <a:r>
              <a:rPr lang="en-US" b="1" dirty="0" smtClean="0"/>
              <a:t> </a:t>
            </a:r>
            <a:r>
              <a:rPr lang="en-US" b="1" dirty="0"/>
              <a:t>and for which parasites are affected</a:t>
            </a:r>
          </a:p>
          <a:p>
            <a:endParaRPr lang="en-US" sz="1000" b="1" dirty="0"/>
          </a:p>
          <a:p>
            <a:r>
              <a:rPr lang="en-US" b="1" dirty="0"/>
              <a:t>De-wormers alone will not </a:t>
            </a:r>
            <a:endParaRPr lang="en-US" b="1" dirty="0" smtClean="0"/>
          </a:p>
          <a:p>
            <a:pPr lvl="1"/>
            <a:r>
              <a:rPr lang="en-US" b="1" dirty="0" smtClean="0"/>
              <a:t>Be </a:t>
            </a:r>
            <a:r>
              <a:rPr lang="en-US" b="1" dirty="0"/>
              <a:t>effective in parasite control if management is poor</a:t>
            </a:r>
            <a:r>
              <a:rPr lang="en-US" dirty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What are the most common physical </a:t>
            </a:r>
            <a:r>
              <a:rPr lang="en-US" sz="3200" b="1" dirty="0" smtClean="0"/>
              <a:t>forms of </a:t>
            </a:r>
            <a:r>
              <a:rPr lang="en-US" sz="3200" b="1" dirty="0" err="1" smtClean="0"/>
              <a:t>anthelmintics</a:t>
            </a:r>
            <a:r>
              <a:rPr lang="en-US" sz="3200" b="1" dirty="0" smtClean="0"/>
              <a:t>?</a:t>
            </a:r>
            <a:endParaRPr lang="en-US" sz="3200" b="1" dirty="0"/>
          </a:p>
          <a:p>
            <a:pPr lvl="1"/>
            <a:r>
              <a:rPr lang="en-US" sz="2800" b="1" dirty="0"/>
              <a:t>Paste</a:t>
            </a:r>
          </a:p>
          <a:p>
            <a:pPr lvl="1"/>
            <a:r>
              <a:rPr lang="en-US" sz="2800" b="1" dirty="0"/>
              <a:t>Stomach tube</a:t>
            </a:r>
          </a:p>
          <a:p>
            <a:pPr lvl="1"/>
            <a:r>
              <a:rPr lang="en-US" sz="2800" b="1" dirty="0"/>
              <a:t>Continuous Method</a:t>
            </a:r>
          </a:p>
          <a:p>
            <a:pPr lvl="2"/>
            <a:r>
              <a:rPr lang="en-US" sz="2500" b="1" dirty="0"/>
              <a:t>Consume small daily doses </a:t>
            </a:r>
          </a:p>
          <a:p>
            <a:pPr lvl="2"/>
            <a:r>
              <a:rPr lang="en-US" sz="2500" b="1" dirty="0"/>
              <a:t>Continuous control except for bots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/>
              <a:t>No schedule fits all horses</a:t>
            </a:r>
          </a:p>
          <a:p>
            <a:pPr>
              <a:lnSpc>
                <a:spcPct val="90000"/>
              </a:lnSpc>
            </a:pPr>
            <a:endParaRPr lang="en-US" sz="1000" b="1"/>
          </a:p>
          <a:p>
            <a:pPr>
              <a:lnSpc>
                <a:spcPct val="90000"/>
              </a:lnSpc>
            </a:pPr>
            <a:r>
              <a:rPr lang="en-US" sz="3200" b="1"/>
              <a:t>Basic guidelines:</a:t>
            </a:r>
          </a:p>
          <a:p>
            <a:pPr lvl="1">
              <a:lnSpc>
                <a:spcPct val="90000"/>
              </a:lnSpc>
            </a:pPr>
            <a:r>
              <a:rPr lang="en-US" b="1"/>
              <a:t>Most veterinarians feel that horses should be de-wormed at least four times/year</a:t>
            </a:r>
          </a:p>
          <a:p>
            <a:pPr lvl="1">
              <a:lnSpc>
                <a:spcPct val="90000"/>
              </a:lnSpc>
            </a:pPr>
            <a:endParaRPr lang="en-US" sz="1000" b="1"/>
          </a:p>
          <a:p>
            <a:pPr lvl="1">
              <a:lnSpc>
                <a:spcPct val="90000"/>
              </a:lnSpc>
            </a:pPr>
            <a:r>
              <a:rPr lang="en-US" sz="2800" b="1"/>
              <a:t>This would include: </a:t>
            </a:r>
          </a:p>
          <a:p>
            <a:pPr lvl="2">
              <a:lnSpc>
                <a:spcPct val="90000"/>
              </a:lnSpc>
            </a:pPr>
            <a:r>
              <a:rPr lang="en-US" sz="2600" b="1"/>
              <a:t>Strongyles, Ascarids, and Pinworms</a:t>
            </a:r>
          </a:p>
          <a:p>
            <a:pPr lvl="2">
              <a:lnSpc>
                <a:spcPct val="90000"/>
              </a:lnSpc>
            </a:pPr>
            <a:endParaRPr lang="en-US" sz="1000" b="1"/>
          </a:p>
          <a:p>
            <a:pPr lvl="2">
              <a:lnSpc>
                <a:spcPct val="90000"/>
              </a:lnSpc>
            </a:pPr>
            <a:r>
              <a:rPr lang="en-US" sz="2600" b="1"/>
              <a:t>Botacide in early spring and late fall</a:t>
            </a:r>
          </a:p>
          <a:p>
            <a:pPr lvl="1">
              <a:lnSpc>
                <a:spcPct val="90000"/>
              </a:lnSpc>
            </a:pPr>
            <a:endParaRPr lang="en-US" sz="1000" b="1"/>
          </a:p>
          <a:p>
            <a:pPr lvl="2">
              <a:lnSpc>
                <a:spcPct val="90000"/>
              </a:lnSpc>
            </a:pPr>
            <a:r>
              <a:rPr lang="en-US" sz="2600" b="1"/>
              <a:t>Foals every 30 to 60 d for first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/>
              <a:t>Prevention and Control of Internal Parasites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Rotation of de-wormers is also important</a:t>
            </a:r>
          </a:p>
          <a:p>
            <a:endParaRPr lang="en-US" b="1"/>
          </a:p>
          <a:p>
            <a:r>
              <a:rPr lang="en-US" b="1"/>
              <a:t>Parasites may become resistant to particular classes</a:t>
            </a:r>
          </a:p>
          <a:p>
            <a:endParaRPr lang="en-US" b="1"/>
          </a:p>
          <a:p>
            <a:r>
              <a:rPr lang="en-US" b="1"/>
              <a:t>Parasite control can help reduce colic and increase performance</a:t>
            </a:r>
          </a:p>
          <a:p>
            <a:endParaRPr lang="en-US" b="1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1" name="Picture 3" descr="pic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1138" y="914400"/>
            <a:ext cx="8780462" cy="4994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Ascarids</a:t>
            </a:r>
            <a:r>
              <a:rPr lang="en-US" b="1" dirty="0" smtClean="0"/>
              <a:t> (Roundworms)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Damage includes: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Physical damage, inflammation, and scaring of liver and lung tissue</a:t>
            </a:r>
          </a:p>
          <a:p>
            <a:pPr>
              <a:lnSpc>
                <a:spcPct val="90000"/>
              </a:lnSpc>
            </a:pPr>
            <a:endParaRPr lang="en-US" sz="12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May also cause: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Digestive irritations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Decreased feed absorption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Possibly colic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Ascarids</a:t>
            </a:r>
            <a:r>
              <a:rPr lang="en-US" b="1" dirty="0" smtClean="0"/>
              <a:t> (Roundworms)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Transmission?</a:t>
            </a:r>
          </a:p>
          <a:p>
            <a:pPr lvl="1"/>
            <a:r>
              <a:rPr lang="en-US" b="1" dirty="0" smtClean="0"/>
              <a:t>Swallow eggs with feed, pasture, or water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Eggs hatch and larvae burrow into S.I.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Travel to liver, heart, and lungs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Migrate via blood supply from lung tissue to air spaces</a:t>
            </a:r>
          </a:p>
          <a:p>
            <a:endParaRPr lang="en-US" sz="1100" b="1" dirty="0" smtClean="0"/>
          </a:p>
          <a:p>
            <a:pPr lvl="1"/>
            <a:r>
              <a:rPr lang="en-US" b="1" dirty="0" smtClean="0"/>
              <a:t>Coughed up, re-swallowed, return to S.I. and mature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Ascarids (Roundworms)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3 months </a:t>
            </a:r>
            <a:r>
              <a:rPr lang="en-US" b="1" dirty="0"/>
              <a:t>to complete life cycle</a:t>
            </a:r>
          </a:p>
          <a:p>
            <a:endParaRPr lang="en-US" sz="1000" b="1" dirty="0"/>
          </a:p>
          <a:p>
            <a:r>
              <a:rPr lang="en-US" b="1" dirty="0"/>
              <a:t>Eggs will start appearing in </a:t>
            </a:r>
            <a:r>
              <a:rPr lang="en-US" b="1" dirty="0" smtClean="0"/>
              <a:t>manure</a:t>
            </a:r>
          </a:p>
          <a:p>
            <a:pPr lvl="1"/>
            <a:r>
              <a:rPr lang="en-US" b="1" dirty="0" smtClean="0"/>
              <a:t>10-13 </a:t>
            </a:r>
            <a:r>
              <a:rPr lang="en-US" b="1" dirty="0"/>
              <a:t>wks old</a:t>
            </a:r>
          </a:p>
          <a:p>
            <a:endParaRPr lang="en-US" sz="1000" b="1" dirty="0"/>
          </a:p>
          <a:p>
            <a:r>
              <a:rPr lang="en-US" b="1" dirty="0"/>
              <a:t>Female worm will lay up to </a:t>
            </a:r>
            <a:endParaRPr lang="en-US" b="1" dirty="0" smtClean="0"/>
          </a:p>
          <a:p>
            <a:pPr lvl="1"/>
            <a:r>
              <a:rPr lang="en-US" b="1" dirty="0" smtClean="0"/>
              <a:t>200,000 eggs/d</a:t>
            </a:r>
            <a:endParaRPr lang="en-US" sz="800" b="1" dirty="0" smtClean="0"/>
          </a:p>
          <a:p>
            <a:pPr lvl="1"/>
            <a:r>
              <a:rPr lang="en-US" b="1" dirty="0" smtClean="0"/>
              <a:t>Larva </a:t>
            </a:r>
            <a:r>
              <a:rPr lang="en-US" b="1" dirty="0"/>
              <a:t>develops in ~2 wks</a:t>
            </a:r>
          </a:p>
          <a:p>
            <a:endParaRPr lang="en-US" sz="1000" b="1" dirty="0"/>
          </a:p>
          <a:p>
            <a:r>
              <a:rPr lang="en-US" b="1" dirty="0"/>
              <a:t>Eggs are very resilient and may remain infective for years in pastures or stalls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Ascarids (Roundworms)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495800"/>
          </a:xfrm>
        </p:spPr>
        <p:txBody>
          <a:bodyPr/>
          <a:lstStyle/>
          <a:p>
            <a:r>
              <a:rPr lang="en-US" b="1" dirty="0" smtClean="0"/>
              <a:t>T</a:t>
            </a:r>
            <a:r>
              <a:rPr lang="en-US" sz="3200" b="1" dirty="0" smtClean="0"/>
              <a:t>ypically </a:t>
            </a:r>
            <a:r>
              <a:rPr lang="en-US" sz="3200" b="1" dirty="0"/>
              <a:t>passed from one foal crop to another</a:t>
            </a:r>
          </a:p>
          <a:p>
            <a:endParaRPr lang="en-US" sz="1200" b="1" dirty="0"/>
          </a:p>
          <a:p>
            <a:r>
              <a:rPr lang="en-US" sz="3200" b="1" dirty="0"/>
              <a:t>Prevention requires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de-worming </a:t>
            </a:r>
            <a:r>
              <a:rPr lang="en-US" sz="2800" b="1" dirty="0"/>
              <a:t>at least every two months through the first year of life</a:t>
            </a:r>
          </a:p>
          <a:p>
            <a:endParaRPr lang="en-US" sz="1200" b="1" dirty="0"/>
          </a:p>
          <a:p>
            <a:r>
              <a:rPr lang="en-US" sz="3200" b="1" dirty="0"/>
              <a:t>Some foals will cough and nasal discharge (no response antibiotics)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Ascarids (Roundworms)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1447800"/>
          </a:xfrm>
        </p:spPr>
        <p:txBody>
          <a:bodyPr/>
          <a:lstStyle/>
          <a:p>
            <a:r>
              <a:rPr lang="en-US" b="1" dirty="0"/>
              <a:t>Signs include un-thriftiness, pot belly, rough hair coat, slow growth, and depression</a:t>
            </a:r>
          </a:p>
          <a:p>
            <a:endParaRPr lang="en-US" dirty="0"/>
          </a:p>
        </p:txBody>
      </p:sp>
      <p:pic>
        <p:nvPicPr>
          <p:cNvPr id="12292" name="Picture 4" descr="roundw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743200"/>
            <a:ext cx="5181600" cy="3599641"/>
          </a:xfrm>
          <a:prstGeom prst="rect">
            <a:avLst/>
          </a:prstGeom>
          <a:noFill/>
        </p:spPr>
      </p:pic>
      <p:pic>
        <p:nvPicPr>
          <p:cNvPr id="12293" name="Picture 5" descr="ascar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3200"/>
            <a:ext cx="2338388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1291</Words>
  <Application>Microsoft Office PowerPoint</Application>
  <PresentationFormat>On-screen Show (4:3)</PresentationFormat>
  <Paragraphs>323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Trek</vt:lpstr>
      <vt:lpstr>Internal Parasites</vt:lpstr>
      <vt:lpstr>Internal Parasites</vt:lpstr>
      <vt:lpstr>Internal Parasites</vt:lpstr>
      <vt:lpstr>Ascarids (Roundworms)</vt:lpstr>
      <vt:lpstr>Ascarids (Roundworms)</vt:lpstr>
      <vt:lpstr>Ascarids (Roundworms)</vt:lpstr>
      <vt:lpstr>Ascarids (Roundworms)</vt:lpstr>
      <vt:lpstr>Ascarids (Roundworms)</vt:lpstr>
      <vt:lpstr>Ascarids (Roundworms)</vt:lpstr>
      <vt:lpstr>PowerPoint Presentation</vt:lpstr>
      <vt:lpstr>Strongyles</vt:lpstr>
      <vt:lpstr>Strongyles</vt:lpstr>
      <vt:lpstr>Large Strongyles</vt:lpstr>
      <vt:lpstr>Large Strongyles</vt:lpstr>
      <vt:lpstr>Large Strongyles</vt:lpstr>
      <vt:lpstr>Small Strongyles </vt:lpstr>
      <vt:lpstr>Small Strongyles</vt:lpstr>
      <vt:lpstr>PowerPoint Presentation</vt:lpstr>
      <vt:lpstr>Pinworms</vt:lpstr>
      <vt:lpstr>Pinworms</vt:lpstr>
      <vt:lpstr>Stomach Bots</vt:lpstr>
      <vt:lpstr>Stomach Bots</vt:lpstr>
      <vt:lpstr>Stomach Bots</vt:lpstr>
      <vt:lpstr>Stomach Bots</vt:lpstr>
      <vt:lpstr>Bot Eggs</vt:lpstr>
      <vt:lpstr>Bot Larvae</vt:lpstr>
      <vt:lpstr>Bot Fly</vt:lpstr>
      <vt:lpstr>Strongyloides (Threadworms)</vt:lpstr>
      <vt:lpstr>Strongyloides (Threadworms)</vt:lpstr>
      <vt:lpstr>Strongyloides (Threadworms)</vt:lpstr>
      <vt:lpstr>Tapeworms</vt:lpstr>
      <vt:lpstr>Tapeworms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Prevention and Control of Internal Parasites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Parasites</dc:title>
  <dc:creator>shsu</dc:creator>
  <cp:lastModifiedBy>Computer Services</cp:lastModifiedBy>
  <cp:revision>3</cp:revision>
  <dcterms:created xsi:type="dcterms:W3CDTF">2007-10-30T14:26:43Z</dcterms:created>
  <dcterms:modified xsi:type="dcterms:W3CDTF">2012-03-27T14:33:20Z</dcterms:modified>
</cp:coreProperties>
</file>