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94" r:id="rId6"/>
    <p:sldId id="260" r:id="rId7"/>
    <p:sldId id="261" r:id="rId8"/>
    <p:sldId id="262" r:id="rId9"/>
    <p:sldId id="295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1" r:id="rId18"/>
    <p:sldId id="272" r:id="rId19"/>
    <p:sldId id="274" r:id="rId20"/>
    <p:sldId id="275" r:id="rId21"/>
    <p:sldId id="276" r:id="rId22"/>
    <p:sldId id="277" r:id="rId23"/>
    <p:sldId id="280" r:id="rId24"/>
    <p:sldId id="283" r:id="rId25"/>
    <p:sldId id="287" r:id="rId26"/>
    <p:sldId id="292" r:id="rId27"/>
    <p:sldId id="293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432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3588A-C3C0-4F8A-9C23-57B541A8D45F}" type="datetimeFigureOut">
              <a:rPr lang="en-US" smtClean="0"/>
              <a:pPr/>
              <a:t>5/5/2009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8199497-6A14-49FF-AED3-7F73A9E393F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3588A-C3C0-4F8A-9C23-57B541A8D45F}" type="datetimeFigureOut">
              <a:rPr lang="en-US" smtClean="0"/>
              <a:pPr/>
              <a:t>5/5/2009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99497-6A14-49FF-AED3-7F73A9E393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28199497-6A14-49FF-AED3-7F73A9E393F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3588A-C3C0-4F8A-9C23-57B541A8D45F}" type="datetimeFigureOut">
              <a:rPr lang="en-US" smtClean="0"/>
              <a:pPr/>
              <a:t>5/5/2009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E6956B-4244-48AC-89ED-1B350382CF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77ED35-C62A-42B2-BDAA-49E2DE61BD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3588A-C3C0-4F8A-9C23-57B541A8D45F}" type="datetimeFigureOut">
              <a:rPr lang="en-US" smtClean="0"/>
              <a:pPr/>
              <a:t>5/5/2009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28199497-6A14-49FF-AED3-7F73A9E393F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3588A-C3C0-4F8A-9C23-57B541A8D45F}" type="datetimeFigureOut">
              <a:rPr lang="en-US" smtClean="0"/>
              <a:pPr/>
              <a:t>5/5/2009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8199497-6A14-49FF-AED3-7F73A9E393F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D793588A-C3C0-4F8A-9C23-57B541A8D45F}" type="datetimeFigureOut">
              <a:rPr lang="en-US" smtClean="0"/>
              <a:pPr/>
              <a:t>5/5/2009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99497-6A14-49FF-AED3-7F73A9E393F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3588A-C3C0-4F8A-9C23-57B541A8D45F}" type="datetimeFigureOut">
              <a:rPr lang="en-US" smtClean="0"/>
              <a:pPr/>
              <a:t>5/5/2009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28199497-6A14-49FF-AED3-7F73A9E393F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3588A-C3C0-4F8A-9C23-57B541A8D45F}" type="datetimeFigureOut">
              <a:rPr lang="en-US" smtClean="0"/>
              <a:pPr/>
              <a:t>5/5/2009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28199497-6A14-49FF-AED3-7F73A9E393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3588A-C3C0-4F8A-9C23-57B541A8D45F}" type="datetimeFigureOut">
              <a:rPr lang="en-US" smtClean="0"/>
              <a:pPr/>
              <a:t>5/5/2009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199497-6A14-49FF-AED3-7F73A9E393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8199497-6A14-49FF-AED3-7F73A9E393F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3588A-C3C0-4F8A-9C23-57B541A8D45F}" type="datetimeFigureOut">
              <a:rPr lang="en-US" smtClean="0"/>
              <a:pPr/>
              <a:t>5/5/2009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28199497-6A14-49FF-AED3-7F73A9E393F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D793588A-C3C0-4F8A-9C23-57B541A8D45F}" type="datetimeFigureOut">
              <a:rPr lang="en-US" smtClean="0"/>
              <a:pPr/>
              <a:t>5/5/2009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D793588A-C3C0-4F8A-9C23-57B541A8D45F}" type="datetimeFigureOut">
              <a:rPr lang="en-US" smtClean="0"/>
              <a:pPr/>
              <a:t>5/5/2009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8199497-6A14-49FF-AED3-7F73A9E393F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2" r:id="rId13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000" dirty="0" smtClean="0"/>
              <a:t>Colic</a:t>
            </a:r>
          </a:p>
          <a:p>
            <a:endParaRPr lang="en-US" sz="1000" dirty="0" smtClean="0"/>
          </a:p>
          <a:p>
            <a:r>
              <a:rPr lang="en-US" sz="2000" dirty="0" smtClean="0"/>
              <a:t>Bugs</a:t>
            </a:r>
          </a:p>
          <a:p>
            <a:endParaRPr lang="en-US" sz="1000" dirty="0" smtClean="0"/>
          </a:p>
          <a:p>
            <a:r>
              <a:rPr lang="en-US" sz="2000" dirty="0" smtClean="0"/>
              <a:t>Value Added Products</a:t>
            </a:r>
          </a:p>
          <a:p>
            <a:endParaRPr lang="en-US" sz="1000" dirty="0" smtClean="0"/>
          </a:p>
          <a:p>
            <a:r>
              <a:rPr lang="en-US" sz="2000" dirty="0" smtClean="0"/>
              <a:t>Feed manufacturing</a:t>
            </a:r>
          </a:p>
          <a:p>
            <a:endParaRPr lang="en-US" sz="1000" dirty="0" smtClean="0"/>
          </a:p>
          <a:p>
            <a:r>
              <a:rPr lang="en-US" sz="2000" dirty="0" smtClean="0"/>
              <a:t>Practical Guidelines </a:t>
            </a:r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Equine Nutrition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533400" y="642938"/>
          <a:ext cx="8142288" cy="5535612"/>
        </p:xfrm>
        <a:graphic>
          <a:graphicData uri="http://schemas.openxmlformats.org/presentationml/2006/ole">
            <p:oleObj spid="_x0000_s2050" name="Chart" r:id="rId3" imgW="7155201" imgH="5532247" progId="MSGraph.Chart.8">
              <p:embed followColorScheme="full"/>
            </p:oleObj>
          </a:graphicData>
        </a:graphic>
      </p:graphicFrame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533400" y="32766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(%)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534400" cy="75895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FF3300"/>
                </a:solidFill>
              </a:rPr>
              <a:t>Effect of Digestion Aids on</a:t>
            </a:r>
            <a:br>
              <a:rPr lang="en-US" b="1" dirty="0" smtClean="0">
                <a:solidFill>
                  <a:srgbClr val="FF3300"/>
                </a:solidFill>
              </a:rPr>
            </a:br>
            <a:r>
              <a:rPr lang="en-US" b="1" dirty="0" smtClean="0">
                <a:solidFill>
                  <a:srgbClr val="FF3300"/>
                </a:solidFill>
              </a:rPr>
              <a:t>Mare’s Milk Composition</a:t>
            </a:r>
          </a:p>
        </p:txBody>
      </p:sp>
      <p:graphicFrame>
        <p:nvGraphicFramePr>
          <p:cNvPr id="2050" name="Object 3"/>
          <p:cNvGraphicFramePr>
            <a:graphicFrameLocks noChangeAspect="1"/>
          </p:cNvGraphicFramePr>
          <p:nvPr/>
        </p:nvGraphicFramePr>
        <p:xfrm>
          <a:off x="2498725" y="2058988"/>
          <a:ext cx="6097588" cy="4068762"/>
        </p:xfrm>
        <a:graphic>
          <a:graphicData uri="http://schemas.openxmlformats.org/presentationml/2006/ole">
            <p:oleObj spid="_x0000_s3074" name="Chart" r:id="rId3" imgW="6095943" imgH="4068953" progId="MSGraph.Chart.8">
              <p:embed followColorScheme="full"/>
            </p:oleObj>
          </a:graphicData>
        </a:graphic>
      </p:graphicFrame>
      <p:sp>
        <p:nvSpPr>
          <p:cNvPr id="2052" name="Text Box 4"/>
          <p:cNvSpPr txBox="1">
            <a:spLocks noChangeArrowheads="1"/>
          </p:cNvSpPr>
          <p:nvPr/>
        </p:nvSpPr>
        <p:spPr bwMode="auto">
          <a:xfrm rot="-5392640">
            <a:off x="379413" y="3808413"/>
            <a:ext cx="350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g/100 g or head/10 g milk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534400" cy="75895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FF3300"/>
                </a:solidFill>
              </a:rPr>
              <a:t>Effect of Digestive Aids on Bone </a:t>
            </a:r>
            <a:r>
              <a:rPr lang="en-US" b="1" dirty="0" smtClean="0">
                <a:solidFill>
                  <a:srgbClr val="FF3300"/>
                </a:solidFill>
              </a:rPr>
              <a:t>Growth</a:t>
            </a:r>
            <a:endParaRPr lang="en-US" b="1" dirty="0" smtClean="0">
              <a:solidFill>
                <a:srgbClr val="FF3300"/>
              </a:solidFill>
            </a:endParaRPr>
          </a:p>
        </p:txBody>
      </p:sp>
      <p:graphicFrame>
        <p:nvGraphicFramePr>
          <p:cNvPr id="3074" name="Object 3"/>
          <p:cNvGraphicFramePr>
            <a:graphicFrameLocks noChangeAspect="1"/>
          </p:cNvGraphicFramePr>
          <p:nvPr/>
        </p:nvGraphicFramePr>
        <p:xfrm>
          <a:off x="2316163" y="1827213"/>
          <a:ext cx="6102350" cy="4068762"/>
        </p:xfrm>
        <a:graphic>
          <a:graphicData uri="http://schemas.openxmlformats.org/presentationml/2006/ole">
            <p:oleObj spid="_x0000_s4098" name="Chart" r:id="rId3" imgW="6095943" imgH="4068953" progId="MSGraph.Chart.8">
              <p:embed followColorScheme="full"/>
            </p:oleObj>
          </a:graphicData>
        </a:graphic>
      </p:graphicFrame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4876800" y="58674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Days of Age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 rot="-5392278">
            <a:off x="571500" y="36195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Height at withers (cm)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>
                <a:solidFill>
                  <a:srgbClr val="FF3300"/>
                </a:solidFill>
              </a:rPr>
              <a:t>Why Yucca?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81000" y="1447800"/>
            <a:ext cx="8464550" cy="51816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 smtClean="0">
                <a:latin typeface="Times New Roman" pitchFamily="18" charset="0"/>
              </a:rPr>
              <a:t>Excessive protein is converted to </a:t>
            </a:r>
            <a:endParaRPr lang="en-US" sz="2800" b="1" dirty="0" smtClean="0">
              <a:latin typeface="Times New Roman" pitchFamily="18" charset="0"/>
            </a:endParaRPr>
          </a:p>
          <a:p>
            <a:pPr lvl="1">
              <a:defRPr/>
            </a:pPr>
            <a:r>
              <a:rPr lang="en-US" sz="2400" b="1" dirty="0" smtClean="0">
                <a:latin typeface="Times New Roman" pitchFamily="18" charset="0"/>
              </a:rPr>
              <a:t>A</a:t>
            </a:r>
            <a:r>
              <a:rPr lang="en-US" sz="2400" b="1" dirty="0" smtClean="0">
                <a:latin typeface="Times New Roman" pitchFamily="18" charset="0"/>
              </a:rPr>
              <a:t>mmonia </a:t>
            </a:r>
            <a:r>
              <a:rPr lang="en-US" sz="2400" b="1" dirty="0" smtClean="0">
                <a:latin typeface="Times New Roman" pitchFamily="18" charset="0"/>
              </a:rPr>
              <a:t>in large </a:t>
            </a:r>
            <a:r>
              <a:rPr lang="en-US" sz="2400" b="1" dirty="0" smtClean="0">
                <a:latin typeface="Times New Roman" pitchFamily="18" charset="0"/>
              </a:rPr>
              <a:t>intestine</a:t>
            </a:r>
          </a:p>
          <a:p>
            <a:pPr lvl="1">
              <a:defRPr/>
            </a:pPr>
            <a:r>
              <a:rPr lang="en-US" sz="2400" b="1" dirty="0" smtClean="0">
                <a:latin typeface="Times New Roman" pitchFamily="18" charset="0"/>
              </a:rPr>
              <a:t>Ammonia </a:t>
            </a:r>
            <a:r>
              <a:rPr lang="en-US" sz="2400" b="1" dirty="0" smtClean="0">
                <a:latin typeface="Times New Roman" pitchFamily="18" charset="0"/>
              </a:rPr>
              <a:t>is toxic to bugs and horses</a:t>
            </a:r>
          </a:p>
          <a:p>
            <a:pPr eaLnBrk="1" hangingPunct="1">
              <a:defRPr/>
            </a:pPr>
            <a:endParaRPr lang="en-US" sz="1000" b="1" dirty="0" smtClean="0">
              <a:latin typeface="Times New Roman" pitchFamily="18" charset="0"/>
            </a:endParaRPr>
          </a:p>
          <a:p>
            <a:pPr eaLnBrk="1" hangingPunct="1">
              <a:defRPr/>
            </a:pPr>
            <a:r>
              <a:rPr lang="en-US" sz="2800" b="1" dirty="0" smtClean="0">
                <a:latin typeface="Times New Roman" pitchFamily="18" charset="0"/>
              </a:rPr>
              <a:t>Yucca can bind ammonia formed in large </a:t>
            </a:r>
            <a:r>
              <a:rPr lang="en-US" sz="2800" b="1" dirty="0" smtClean="0">
                <a:latin typeface="Times New Roman" pitchFamily="18" charset="0"/>
              </a:rPr>
              <a:t>intestine</a:t>
            </a:r>
          </a:p>
          <a:p>
            <a:pPr lvl="1">
              <a:defRPr/>
            </a:pPr>
            <a:r>
              <a:rPr lang="en-US" sz="2400" b="1" dirty="0" smtClean="0">
                <a:latin typeface="Times New Roman" pitchFamily="18" charset="0"/>
              </a:rPr>
              <a:t>This </a:t>
            </a:r>
            <a:r>
              <a:rPr lang="en-US" sz="2400" b="1" dirty="0" smtClean="0">
                <a:latin typeface="Times New Roman" pitchFamily="18" charset="0"/>
              </a:rPr>
              <a:t>effectively conserves critical amounts of water and electrolytes</a:t>
            </a:r>
          </a:p>
          <a:p>
            <a:pPr eaLnBrk="1" hangingPunct="1">
              <a:defRPr/>
            </a:pPr>
            <a:endParaRPr lang="en-US" sz="1000" b="1" dirty="0" smtClean="0">
              <a:latin typeface="Times New Roman" pitchFamily="18" charset="0"/>
            </a:endParaRPr>
          </a:p>
          <a:p>
            <a:pPr eaLnBrk="1" hangingPunct="1">
              <a:defRPr/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Bottom Line: increases stamina!!!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>
                <a:solidFill>
                  <a:srgbClr val="FF3300"/>
                </a:solidFill>
              </a:rPr>
              <a:t>Probiotic Cultures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itchFamily="18" charset="0"/>
              </a:rPr>
              <a:t>Introduce highly beneficial bacteria to </a:t>
            </a:r>
            <a:endParaRPr lang="en-US" sz="2800" b="1" dirty="0" smtClean="0">
              <a:latin typeface="Times New Roman" pitchFamily="18" charset="0"/>
            </a:endParaRPr>
          </a:p>
          <a:p>
            <a:pPr lvl="1">
              <a:lnSpc>
                <a:spcPct val="90000"/>
              </a:lnSpc>
              <a:defRPr/>
            </a:pPr>
            <a:r>
              <a:rPr lang="en-US" sz="2400" b="1" dirty="0" smtClean="0">
                <a:latin typeface="Times New Roman" pitchFamily="18" charset="0"/>
              </a:rPr>
              <a:t>F</a:t>
            </a:r>
            <a:r>
              <a:rPr lang="en-US" sz="2400" b="1" dirty="0" smtClean="0">
                <a:latin typeface="Times New Roman" pitchFamily="18" charset="0"/>
              </a:rPr>
              <a:t>ermentation </a:t>
            </a:r>
            <a:r>
              <a:rPr lang="en-US" sz="2400" b="1" dirty="0" smtClean="0">
                <a:latin typeface="Times New Roman" pitchFamily="18" charset="0"/>
              </a:rPr>
              <a:t>vat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1000" b="1" dirty="0" smtClean="0">
              <a:latin typeface="Times New Roman" pitchFamily="18" charset="0"/>
            </a:endParaRPr>
          </a:p>
          <a:p>
            <a:pPr lvl="2">
              <a:lnSpc>
                <a:spcPct val="90000"/>
              </a:lnSpc>
              <a:defRPr/>
            </a:pPr>
            <a:r>
              <a:rPr lang="en-US" sz="2200" b="1" dirty="0" smtClean="0">
                <a:solidFill>
                  <a:schemeClr val="tx1"/>
                </a:solidFill>
                <a:latin typeface="Times New Roman" pitchFamily="18" charset="0"/>
              </a:rPr>
              <a:t>I</a:t>
            </a:r>
            <a:r>
              <a:rPr lang="en-US" sz="2200" b="1" dirty="0" smtClean="0">
                <a:solidFill>
                  <a:schemeClr val="tx1"/>
                </a:solidFill>
                <a:latin typeface="Times New Roman" pitchFamily="18" charset="0"/>
              </a:rPr>
              <a:t>mproves </a:t>
            </a:r>
            <a:r>
              <a:rPr lang="en-US" sz="2200" b="1" dirty="0" smtClean="0">
                <a:solidFill>
                  <a:schemeClr val="tx1"/>
                </a:solidFill>
                <a:latin typeface="Times New Roman" pitchFamily="18" charset="0"/>
              </a:rPr>
              <a:t>ecology of fermentation process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n-US" sz="1000" b="1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 lvl="2">
              <a:lnSpc>
                <a:spcPct val="90000"/>
              </a:lnSpc>
              <a:defRPr/>
            </a:pPr>
            <a:r>
              <a:rPr lang="en-US" sz="2200" b="1" dirty="0" smtClean="0">
                <a:latin typeface="Times New Roman" pitchFamily="18" charset="0"/>
              </a:rPr>
              <a:t>I</a:t>
            </a:r>
            <a:r>
              <a:rPr lang="en-US" sz="2200" b="1" dirty="0" smtClean="0">
                <a:solidFill>
                  <a:schemeClr val="tx1"/>
                </a:solidFill>
                <a:latin typeface="Times New Roman" pitchFamily="18" charset="0"/>
              </a:rPr>
              <a:t>ncreases </a:t>
            </a:r>
            <a:r>
              <a:rPr lang="en-US" sz="2200" b="1" dirty="0" smtClean="0">
                <a:solidFill>
                  <a:schemeClr val="tx1"/>
                </a:solidFill>
                <a:latin typeface="Times New Roman" pitchFamily="18" charset="0"/>
              </a:rPr>
              <a:t>overall digestibility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n-US" sz="1000" b="1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 lvl="2">
              <a:lnSpc>
                <a:spcPct val="90000"/>
              </a:lnSpc>
              <a:defRPr/>
            </a:pPr>
            <a:r>
              <a:rPr lang="en-US" sz="2200" b="1" dirty="0" smtClean="0">
                <a:latin typeface="Times New Roman" pitchFamily="18" charset="0"/>
              </a:rPr>
              <a:t>R</a:t>
            </a:r>
            <a:r>
              <a:rPr lang="en-US" sz="2200" b="1" dirty="0" smtClean="0">
                <a:solidFill>
                  <a:schemeClr val="tx1"/>
                </a:solidFill>
                <a:latin typeface="Times New Roman" pitchFamily="18" charset="0"/>
              </a:rPr>
              <a:t>educes </a:t>
            </a:r>
            <a:r>
              <a:rPr lang="en-US" sz="2200" b="1" dirty="0" smtClean="0">
                <a:solidFill>
                  <a:schemeClr val="tx1"/>
                </a:solidFill>
                <a:latin typeface="Times New Roman" pitchFamily="18" charset="0"/>
              </a:rPr>
              <a:t>susceptibility to pathogenic bacteria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>
                <a:solidFill>
                  <a:srgbClr val="FF3300"/>
                </a:solidFill>
              </a:rPr>
              <a:t>Pathogen Scavengers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b="1" dirty="0" err="1" smtClean="0">
                <a:latin typeface="Times New Roman" pitchFamily="18" charset="0"/>
              </a:rPr>
              <a:t>Mannan-Oligossacharides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endParaRPr lang="en-US" sz="2800" b="1" dirty="0" smtClean="0">
              <a:latin typeface="Times New Roman" pitchFamily="18" charset="0"/>
            </a:endParaRPr>
          </a:p>
          <a:p>
            <a:pPr lvl="1">
              <a:defRPr/>
            </a:pPr>
            <a:r>
              <a:rPr lang="en-US" sz="2400" b="1" dirty="0" smtClean="0">
                <a:latin typeface="Times New Roman" pitchFamily="18" charset="0"/>
              </a:rPr>
              <a:t>B</a:t>
            </a:r>
            <a:r>
              <a:rPr lang="en-US" sz="2400" b="1" dirty="0" smtClean="0">
                <a:latin typeface="Times New Roman" pitchFamily="18" charset="0"/>
              </a:rPr>
              <a:t>ind </a:t>
            </a:r>
            <a:r>
              <a:rPr lang="en-US" sz="2400" b="1" dirty="0" smtClean="0">
                <a:latin typeface="Times New Roman" pitchFamily="18" charset="0"/>
              </a:rPr>
              <a:t>certain pathogenic bacteria and </a:t>
            </a:r>
            <a:r>
              <a:rPr lang="en-US" sz="2400" b="1" dirty="0" err="1" smtClean="0">
                <a:latin typeface="Times New Roman" pitchFamily="18" charset="0"/>
              </a:rPr>
              <a:t>mycotoxins</a:t>
            </a:r>
            <a:r>
              <a:rPr lang="en-US" sz="2400" b="1" dirty="0" smtClean="0">
                <a:latin typeface="Times New Roman" pitchFamily="18" charset="0"/>
              </a:rPr>
              <a:t> such </a:t>
            </a:r>
            <a:r>
              <a:rPr lang="en-US" sz="2400" b="1" dirty="0" smtClean="0">
                <a:latin typeface="Times New Roman" pitchFamily="18" charset="0"/>
              </a:rPr>
              <a:t>as:</a:t>
            </a:r>
          </a:p>
          <a:p>
            <a:pPr lvl="2">
              <a:defRPr/>
            </a:pPr>
            <a:r>
              <a:rPr lang="en-US" sz="2200" b="1" dirty="0" smtClean="0">
                <a:latin typeface="Times New Roman" pitchFamily="18" charset="0"/>
              </a:rPr>
              <a:t>E</a:t>
            </a:r>
            <a:r>
              <a:rPr lang="en-US" sz="2200" b="1" dirty="0" smtClean="0">
                <a:latin typeface="Times New Roman" pitchFamily="18" charset="0"/>
              </a:rPr>
              <a:t>. Coli and Salmonella </a:t>
            </a:r>
            <a:endParaRPr lang="en-US" sz="2200" b="1" dirty="0" smtClean="0">
              <a:latin typeface="Times New Roman" pitchFamily="18" charset="0"/>
            </a:endParaRPr>
          </a:p>
          <a:p>
            <a:pPr lvl="2">
              <a:defRPr/>
            </a:pPr>
            <a:r>
              <a:rPr lang="en-US" sz="2200" b="1" dirty="0" smtClean="0">
                <a:latin typeface="Times New Roman" pitchFamily="18" charset="0"/>
              </a:rPr>
              <a:t>T</a:t>
            </a:r>
            <a:r>
              <a:rPr lang="en-US" sz="2200" b="1" dirty="0" smtClean="0">
                <a:latin typeface="Times New Roman" pitchFamily="18" charset="0"/>
              </a:rPr>
              <a:t>hereby </a:t>
            </a:r>
            <a:r>
              <a:rPr lang="en-US" sz="2200" b="1" dirty="0" smtClean="0">
                <a:latin typeface="Times New Roman" pitchFamily="18" charset="0"/>
              </a:rPr>
              <a:t>preventing them from infecting intestinal mucosa</a:t>
            </a:r>
          </a:p>
          <a:p>
            <a:pPr eaLnBrk="1" hangingPunct="1">
              <a:defRPr/>
            </a:pPr>
            <a:endParaRPr lang="en-US" sz="1000" b="1" dirty="0" smtClean="0">
              <a:latin typeface="Times New Roman" pitchFamily="18" charset="0"/>
            </a:endParaRPr>
          </a:p>
          <a:p>
            <a:pPr lvl="1" eaLnBrk="1" hangingPunct="1">
              <a:defRPr/>
            </a:pP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</a:rPr>
              <a:t>Used successfully in treatment of </a:t>
            </a:r>
            <a:endParaRPr lang="en-US" sz="2400" b="1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 lvl="2">
              <a:defRPr/>
            </a:pPr>
            <a:r>
              <a:rPr lang="en-US" sz="2200" b="1" dirty="0" smtClean="0">
                <a:latin typeface="Times New Roman" pitchFamily="18" charset="0"/>
              </a:rPr>
              <a:t>C</a:t>
            </a:r>
            <a:r>
              <a:rPr lang="en-US" sz="2200" b="1" dirty="0" smtClean="0">
                <a:solidFill>
                  <a:schemeClr val="tx1"/>
                </a:solidFill>
                <a:latin typeface="Times New Roman" pitchFamily="18" charset="0"/>
              </a:rPr>
              <a:t>olitis </a:t>
            </a:r>
            <a:r>
              <a:rPr lang="en-US" sz="2200" b="1" dirty="0" smtClean="0">
                <a:solidFill>
                  <a:schemeClr val="tx1"/>
                </a:solidFill>
                <a:latin typeface="Times New Roman" pitchFamily="18" charset="0"/>
              </a:rPr>
              <a:t>in both human and equine </a:t>
            </a:r>
            <a:r>
              <a:rPr lang="en-US" sz="2200" b="1" dirty="0" smtClean="0">
                <a:solidFill>
                  <a:schemeClr val="tx1"/>
                </a:solidFill>
                <a:latin typeface="Times New Roman" pitchFamily="18" charset="0"/>
              </a:rPr>
              <a:t>medicine</a:t>
            </a:r>
            <a:endParaRPr lang="en-US" sz="2200" b="1" dirty="0" smtClean="0">
              <a:latin typeface="Times New Roman" pitchFamily="18" charset="0"/>
            </a:endParaRPr>
          </a:p>
          <a:p>
            <a:pPr lvl="2">
              <a:defRPr/>
            </a:pPr>
            <a:r>
              <a:rPr lang="en-US" sz="2200" b="1" dirty="0" smtClean="0">
                <a:latin typeface="Times New Roman" pitchFamily="18" charset="0"/>
              </a:rPr>
              <a:t>Also used to treat</a:t>
            </a:r>
            <a:r>
              <a:rPr lang="en-US" sz="2200" b="1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200" b="1" dirty="0" smtClean="0">
                <a:solidFill>
                  <a:schemeClr val="tx1"/>
                </a:solidFill>
                <a:latin typeface="Times New Roman" pitchFamily="18" charset="0"/>
              </a:rPr>
              <a:t>ulcers and </a:t>
            </a:r>
            <a:r>
              <a:rPr lang="en-US" sz="2200" b="1" dirty="0" err="1" smtClean="0">
                <a:solidFill>
                  <a:schemeClr val="tx1"/>
                </a:solidFill>
                <a:latin typeface="Times New Roman" pitchFamily="18" charset="0"/>
              </a:rPr>
              <a:t>colics</a:t>
            </a:r>
            <a:endParaRPr lang="en-US" sz="2200" b="1" dirty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FF3300"/>
                </a:solidFill>
              </a:rPr>
              <a:t>What About </a:t>
            </a:r>
            <a:r>
              <a:rPr lang="en-US" b="1" dirty="0" smtClean="0">
                <a:solidFill>
                  <a:srgbClr val="FF3300"/>
                </a:solidFill>
              </a:rPr>
              <a:t>Organic Minerals?</a:t>
            </a:r>
            <a:endParaRPr lang="en-US" b="1" dirty="0" smtClean="0">
              <a:solidFill>
                <a:srgbClr val="FF3300"/>
              </a:solidFill>
            </a:endParaRPr>
          </a:p>
        </p:txBody>
      </p:sp>
      <p:pic>
        <p:nvPicPr>
          <p:cNvPr id="33795" name="Picture 3"/>
          <p:cNvPicPr>
            <a:picLocks noGrp="1" noChangeArrowheads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099469" y="1527175"/>
            <a:ext cx="6908549" cy="4572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b="1" smtClean="0">
                <a:solidFill>
                  <a:srgbClr val="FF3300"/>
                </a:solidFill>
              </a:rPr>
              <a:t>How Do Organic Minerals Work?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3200" b="1" dirty="0" smtClean="0">
                <a:latin typeface="Times New Roman" pitchFamily="18" charset="0"/>
              </a:rPr>
              <a:t>Zinc, Manganese and Copper play significant roles </a:t>
            </a:r>
            <a:r>
              <a:rPr lang="en-US" sz="3200" b="1" dirty="0" smtClean="0">
                <a:latin typeface="Times New Roman" pitchFamily="18" charset="0"/>
              </a:rPr>
              <a:t>in what?</a:t>
            </a:r>
            <a:endParaRPr lang="en-US" sz="3200" b="1" dirty="0" smtClean="0">
              <a:latin typeface="Times New Roman" pitchFamily="18" charset="0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b="1" dirty="0" smtClean="0">
                <a:latin typeface="Times New Roman" pitchFamily="18" charset="0"/>
              </a:rPr>
              <a:t>The chemical reactions responsible for preventing oxidation in the </a:t>
            </a:r>
            <a:r>
              <a:rPr lang="en-US" sz="2400" b="1" dirty="0" smtClean="0">
                <a:latin typeface="Times New Roman" pitchFamily="18" charset="0"/>
              </a:rPr>
              <a:t>body</a:t>
            </a:r>
            <a:endParaRPr lang="en-US" sz="2400" b="1" dirty="0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3200" b="1" dirty="0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3200" b="1" dirty="0" smtClean="0">
                <a:latin typeface="Times New Roman" pitchFamily="18" charset="0"/>
              </a:rPr>
              <a:t>Organic forms of Zn, </a:t>
            </a:r>
            <a:r>
              <a:rPr lang="en-US" sz="3200" b="1" dirty="0" err="1" smtClean="0">
                <a:latin typeface="Times New Roman" pitchFamily="18" charset="0"/>
              </a:rPr>
              <a:t>Mn</a:t>
            </a:r>
            <a:r>
              <a:rPr lang="en-US" sz="3200" b="1" dirty="0" smtClean="0">
                <a:latin typeface="Times New Roman" pitchFamily="18" charset="0"/>
              </a:rPr>
              <a:t> and Cu help: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b="1" dirty="0" smtClean="0">
                <a:latin typeface="Times New Roman" pitchFamily="18" charset="0"/>
              </a:rPr>
              <a:t>The anti-oxidation reactions work more effectively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ChangeArrowheads="1"/>
          </p:cNvSpPr>
          <p:nvPr/>
        </p:nvSpPr>
        <p:spPr bwMode="auto">
          <a:xfrm>
            <a:off x="609600" y="228600"/>
            <a:ext cx="7848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pPr algn="ctr"/>
            <a:r>
              <a:rPr lang="en-US" sz="3200" b="1">
                <a:solidFill>
                  <a:srgbClr val="FF3300"/>
                </a:solidFill>
              </a:rPr>
              <a:t>Broodmare Intake vs Requirement </a:t>
            </a:r>
            <a:br>
              <a:rPr lang="en-US" sz="3200" b="1">
                <a:solidFill>
                  <a:srgbClr val="FF3300"/>
                </a:solidFill>
              </a:rPr>
            </a:br>
            <a:r>
              <a:rPr lang="en-US" sz="3200" b="1">
                <a:solidFill>
                  <a:srgbClr val="FF3300"/>
                </a:solidFill>
              </a:rPr>
              <a:t> (1st Half Gestation)</a:t>
            </a:r>
          </a:p>
        </p:txBody>
      </p:sp>
      <p:graphicFrame>
        <p:nvGraphicFramePr>
          <p:cNvPr id="4098" name="Object 3"/>
          <p:cNvGraphicFramePr>
            <a:graphicFrameLocks/>
          </p:cNvGraphicFramePr>
          <p:nvPr/>
        </p:nvGraphicFramePr>
        <p:xfrm>
          <a:off x="647700" y="1981200"/>
          <a:ext cx="7762875" cy="4105275"/>
        </p:xfrm>
        <a:graphic>
          <a:graphicData uri="http://schemas.openxmlformats.org/presentationml/2006/ole">
            <p:oleObj spid="_x0000_s5122" name="Chart" r:id="rId3" imgW="7772357" imgH="4114885" progId="MSGraph.Chart.8">
              <p:embed followColorScheme="full"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887413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FF3300"/>
                </a:solidFill>
              </a:rPr>
              <a:t>Organic Selenium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223250" cy="4530725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 smtClean="0">
                <a:latin typeface="Times New Roman" pitchFamily="18" charset="0"/>
              </a:rPr>
              <a:t>Improves anti-oxidant activity and </a:t>
            </a:r>
            <a:endParaRPr lang="en-US" sz="2800" b="1" dirty="0" smtClean="0">
              <a:latin typeface="Times New Roman" pitchFamily="18" charset="0"/>
            </a:endParaRPr>
          </a:p>
          <a:p>
            <a:pPr lvl="1">
              <a:defRPr/>
            </a:pPr>
            <a:r>
              <a:rPr lang="en-US" sz="2300" b="1" dirty="0" smtClean="0">
                <a:latin typeface="Times New Roman" pitchFamily="18" charset="0"/>
              </a:rPr>
              <a:t>I</a:t>
            </a:r>
            <a:r>
              <a:rPr lang="en-US" sz="2300" b="1" dirty="0" smtClean="0">
                <a:latin typeface="Times New Roman" pitchFamily="18" charset="0"/>
              </a:rPr>
              <a:t>mproves </a:t>
            </a:r>
            <a:r>
              <a:rPr lang="en-US" sz="2300" b="1" dirty="0" smtClean="0">
                <a:latin typeface="Times New Roman" pitchFamily="18" charset="0"/>
              </a:rPr>
              <a:t>overall health</a:t>
            </a:r>
          </a:p>
          <a:p>
            <a:pPr eaLnBrk="1" hangingPunct="1">
              <a:defRPr/>
            </a:pPr>
            <a:r>
              <a:rPr lang="en-US" sz="2800" b="1" dirty="0" smtClean="0">
                <a:latin typeface="Times New Roman" pitchFamily="18" charset="0"/>
              </a:rPr>
              <a:t>Increases stamina</a:t>
            </a:r>
          </a:p>
          <a:p>
            <a:pPr eaLnBrk="1" hangingPunct="1">
              <a:defRPr/>
            </a:pPr>
            <a:r>
              <a:rPr lang="en-US" sz="2800" b="1" dirty="0" smtClean="0">
                <a:latin typeface="Times New Roman" pitchFamily="18" charset="0"/>
              </a:rPr>
              <a:t>Boosts immune function</a:t>
            </a:r>
          </a:p>
          <a:p>
            <a:pPr eaLnBrk="1" hangingPunct="1">
              <a:defRPr/>
            </a:pPr>
            <a:r>
              <a:rPr lang="en-US" sz="2800" b="1" dirty="0" smtClean="0">
                <a:latin typeface="Times New Roman" pitchFamily="18" charset="0"/>
              </a:rPr>
              <a:t>Increases fertility</a:t>
            </a:r>
          </a:p>
          <a:p>
            <a:pPr eaLnBrk="1" hangingPunct="1">
              <a:defRPr/>
            </a:pPr>
            <a:endParaRPr lang="en-US" sz="3600" b="1" dirty="0" smtClean="0">
              <a:latin typeface="Times New Roman" pitchFamily="18" charset="0"/>
            </a:endParaRPr>
          </a:p>
        </p:txBody>
      </p:sp>
      <p:pic>
        <p:nvPicPr>
          <p:cNvPr id="36868" name="Picture 4"/>
          <p:cNvPicPr>
            <a:picLocks noGrp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00600" y="3886200"/>
            <a:ext cx="4038600" cy="2121399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12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534400" cy="758952"/>
          </a:xfrm>
        </p:spPr>
        <p:txBody>
          <a:bodyPr lIns="92075" tIns="46038" rIns="92075" bIns="46038">
            <a:normAutofit/>
          </a:bodyPr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FF3300"/>
                </a:solidFill>
              </a:rPr>
              <a:t>What Causes </a:t>
            </a:r>
            <a:r>
              <a:rPr lang="en-US" b="1" dirty="0" smtClean="0">
                <a:solidFill>
                  <a:srgbClr val="FF3300"/>
                </a:solidFill>
              </a:rPr>
              <a:t>C</a:t>
            </a:r>
            <a:r>
              <a:rPr lang="en-US" b="1" dirty="0" smtClean="0">
                <a:solidFill>
                  <a:srgbClr val="FF3300"/>
                </a:solidFill>
              </a:rPr>
              <a:t>olic?</a:t>
            </a:r>
            <a:endParaRPr lang="en-US" b="1" dirty="0" smtClean="0">
              <a:solidFill>
                <a:srgbClr val="FF3300"/>
              </a:solidFill>
            </a:endParaRPr>
          </a:p>
        </p:txBody>
      </p:sp>
      <p:sp>
        <p:nvSpPr>
          <p:cNvPr id="68613" name="Rectangle 5"/>
          <p:cNvSpPr>
            <a:spLocks noGrp="1" noChangeArrowheads="1"/>
          </p:cNvSpPr>
          <p:nvPr>
            <p:ph sz="quarter" idx="1"/>
          </p:nvPr>
        </p:nvSpPr>
        <p:spPr>
          <a:xfrm>
            <a:off x="457200" y="1828800"/>
            <a:ext cx="8229600" cy="4530725"/>
          </a:xfrm>
        </p:spPr>
        <p:txBody>
          <a:bodyPr lIns="92075" tIns="46038" rIns="92075" bIns="46038"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itchFamily="18" charset="0"/>
              </a:rPr>
              <a:t>Stall Confinement for more than </a:t>
            </a:r>
            <a:endParaRPr lang="en-US" sz="2800" b="1" dirty="0" smtClean="0">
              <a:latin typeface="Times New Roman" pitchFamily="18" charset="0"/>
            </a:endParaRPr>
          </a:p>
          <a:p>
            <a:pPr lvl="1">
              <a:lnSpc>
                <a:spcPct val="90000"/>
              </a:lnSpc>
              <a:defRPr/>
            </a:pPr>
            <a:r>
              <a:rPr lang="en-US" sz="2300" b="1" dirty="0" smtClean="0">
                <a:latin typeface="Times New Roman" pitchFamily="18" charset="0"/>
              </a:rPr>
              <a:t>15 </a:t>
            </a:r>
            <a:r>
              <a:rPr lang="en-US" sz="2300" b="1" dirty="0" smtClean="0">
                <a:latin typeface="Times New Roman" pitchFamily="18" charset="0"/>
              </a:rPr>
              <a:t>hours per day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1000" b="1" dirty="0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itchFamily="18" charset="0"/>
              </a:rPr>
              <a:t>Feeding Large Amounts of Grain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</a:rPr>
              <a:t>(&gt; 12 lbs per day)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n-US" sz="1000" b="1" dirty="0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itchFamily="18" charset="0"/>
              </a:rPr>
              <a:t>Participation in intensive exercise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1000" b="1" dirty="0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itchFamily="18" charset="0"/>
              </a:rPr>
              <a:t>Feeding grain before hay after a “fast”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86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86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86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86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86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86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86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86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86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86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>
                <a:solidFill>
                  <a:srgbClr val="FF3300"/>
                </a:solidFill>
              </a:rPr>
              <a:t>Organic Selenium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200" b="1" dirty="0" smtClean="0">
                <a:latin typeface="Times New Roman" pitchFamily="18" charset="0"/>
              </a:rPr>
              <a:t>Reduced after birth expulsion times</a:t>
            </a:r>
          </a:p>
          <a:p>
            <a:pPr lvl="1" eaLnBrk="1" hangingPunct="1">
              <a:defRPr/>
            </a:pPr>
            <a:r>
              <a:rPr lang="en-US" sz="2800" b="1" dirty="0" smtClean="0">
                <a:latin typeface="Times New Roman" pitchFamily="18" charset="0"/>
              </a:rPr>
              <a:t>&lt; 30 minutes</a:t>
            </a:r>
          </a:p>
          <a:p>
            <a:pPr lvl="1" eaLnBrk="1" hangingPunct="1">
              <a:defRPr/>
            </a:pPr>
            <a:r>
              <a:rPr lang="en-US" sz="2800" b="1" dirty="0" smtClean="0">
                <a:latin typeface="Times New Roman" pitchFamily="18" charset="0"/>
              </a:rPr>
              <a:t>Improved </a:t>
            </a:r>
            <a:r>
              <a:rPr lang="en-US" sz="2800" b="1" dirty="0" smtClean="0">
                <a:latin typeface="Times New Roman" pitchFamily="18" charset="0"/>
              </a:rPr>
              <a:t>rebreeding</a:t>
            </a:r>
          </a:p>
          <a:p>
            <a:pPr lvl="1" eaLnBrk="1" hangingPunct="1">
              <a:defRPr/>
            </a:pPr>
            <a:endParaRPr lang="en-US" sz="1000" b="1" dirty="0" smtClean="0">
              <a:latin typeface="Times New Roman" pitchFamily="18" charset="0"/>
            </a:endParaRPr>
          </a:p>
          <a:p>
            <a:pPr eaLnBrk="1" hangingPunct="1">
              <a:defRPr/>
            </a:pPr>
            <a:r>
              <a:rPr lang="en-US" sz="3200" b="1" dirty="0" smtClean="0">
                <a:latin typeface="Times New Roman" pitchFamily="18" charset="0"/>
              </a:rPr>
              <a:t>Increased </a:t>
            </a:r>
            <a:r>
              <a:rPr lang="en-US" sz="3200" b="1" dirty="0" err="1" smtClean="0">
                <a:latin typeface="Times New Roman" pitchFamily="18" charset="0"/>
              </a:rPr>
              <a:t>IgG</a:t>
            </a:r>
            <a:r>
              <a:rPr lang="en-US" sz="3200" b="1" dirty="0" smtClean="0">
                <a:latin typeface="Times New Roman" pitchFamily="18" charset="0"/>
              </a:rPr>
              <a:t> and </a:t>
            </a:r>
            <a:r>
              <a:rPr lang="en-US" sz="3200" b="1" dirty="0" err="1" smtClean="0">
                <a:latin typeface="Times New Roman" pitchFamily="18" charset="0"/>
              </a:rPr>
              <a:t>IgM</a:t>
            </a:r>
            <a:r>
              <a:rPr lang="en-US" sz="3200" b="1" dirty="0" smtClean="0">
                <a:latin typeface="Times New Roman" pitchFamily="18" charset="0"/>
              </a:rPr>
              <a:t> levels in mare’s </a:t>
            </a:r>
            <a:r>
              <a:rPr lang="en-US" sz="3200" b="1" dirty="0" smtClean="0">
                <a:latin typeface="Times New Roman" pitchFamily="18" charset="0"/>
              </a:rPr>
              <a:t>milk</a:t>
            </a:r>
          </a:p>
          <a:p>
            <a:pPr eaLnBrk="1" hangingPunct="1">
              <a:defRPr/>
            </a:pPr>
            <a:endParaRPr lang="en-US" sz="1000" b="1" dirty="0" smtClean="0">
              <a:latin typeface="Times New Roman" pitchFamily="18" charset="0"/>
            </a:endParaRPr>
          </a:p>
          <a:p>
            <a:pPr eaLnBrk="1" hangingPunct="1">
              <a:defRPr/>
            </a:pPr>
            <a:r>
              <a:rPr lang="en-US" sz="3200" b="1" dirty="0" smtClean="0">
                <a:latin typeface="Times New Roman" pitchFamily="18" charset="0"/>
              </a:rPr>
              <a:t>Reduced respiratory disease in </a:t>
            </a:r>
            <a:endParaRPr lang="en-US" sz="3200" b="1" dirty="0" smtClean="0">
              <a:latin typeface="Times New Roman" pitchFamily="18" charset="0"/>
            </a:endParaRPr>
          </a:p>
          <a:p>
            <a:pPr lvl="1">
              <a:defRPr/>
            </a:pPr>
            <a:r>
              <a:rPr lang="en-US" sz="2400" b="1" dirty="0" smtClean="0">
                <a:latin typeface="Times New Roman" pitchFamily="18" charset="0"/>
              </a:rPr>
              <a:t>G</a:t>
            </a:r>
            <a:r>
              <a:rPr lang="en-US" sz="2400" b="1" dirty="0" smtClean="0">
                <a:latin typeface="Times New Roman" pitchFamily="18" charset="0"/>
              </a:rPr>
              <a:t>rowing </a:t>
            </a:r>
            <a:r>
              <a:rPr lang="en-US" sz="2400" b="1" dirty="0" smtClean="0">
                <a:latin typeface="Times New Roman" pitchFamily="18" charset="0"/>
              </a:rPr>
              <a:t>and performance horses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9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9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b="1" smtClean="0">
                <a:solidFill>
                  <a:srgbClr val="FF3300"/>
                </a:solidFill>
              </a:rPr>
              <a:t>When Are Organic Minerals Needed?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2800" b="1" dirty="0" smtClean="0">
                <a:latin typeface="Times New Roman" pitchFamily="18" charset="0"/>
              </a:rPr>
              <a:t>Pregnant Mares &amp; Growing Horses</a:t>
            </a:r>
          </a:p>
          <a:p>
            <a:pPr lvl="1" eaLnBrk="1" hangingPunct="1">
              <a:defRPr/>
            </a:pP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</a:rPr>
              <a:t>I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</a:rPr>
              <a:t>mproved 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</a:rPr>
              <a:t>reproduction</a:t>
            </a:r>
          </a:p>
          <a:p>
            <a:pPr lvl="1" eaLnBrk="1" hangingPunct="1">
              <a:defRPr/>
            </a:pP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</a:rPr>
              <a:t>I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</a:rPr>
              <a:t>mproved 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</a:rPr>
              <a:t>skeletal development</a:t>
            </a:r>
          </a:p>
          <a:p>
            <a:pPr lvl="1" eaLnBrk="1" hangingPunct="1">
              <a:buFontTx/>
              <a:buNone/>
              <a:defRPr/>
            </a:pPr>
            <a:endParaRPr lang="en-US" sz="1000" b="1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 eaLnBrk="1" hangingPunct="1">
              <a:defRPr/>
            </a:pPr>
            <a:r>
              <a:rPr lang="en-US" sz="2800" b="1" dirty="0" smtClean="0">
                <a:latin typeface="Times New Roman" pitchFamily="18" charset="0"/>
              </a:rPr>
              <a:t>High Performance Horses</a:t>
            </a:r>
          </a:p>
          <a:p>
            <a:pPr lvl="1" eaLnBrk="1" hangingPunct="1">
              <a:defRPr/>
            </a:pP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</a:rPr>
              <a:t>I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</a:rPr>
              <a:t>ncreased 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</a:rPr>
              <a:t>stress resistance</a:t>
            </a:r>
          </a:p>
          <a:p>
            <a:pPr lvl="1" eaLnBrk="1" hangingPunct="1">
              <a:defRPr/>
            </a:pP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</a:rPr>
              <a:t>R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</a:rPr>
              <a:t>educed 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</a:rPr>
              <a:t>problems with tie-ups</a:t>
            </a:r>
          </a:p>
          <a:p>
            <a:pPr lvl="1" eaLnBrk="1" hangingPunct="1">
              <a:buFontTx/>
              <a:buNone/>
              <a:defRPr/>
            </a:pPr>
            <a:endParaRPr lang="en-US" sz="1000" b="1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 eaLnBrk="1" hangingPunct="1">
              <a:defRPr/>
            </a:pPr>
            <a:r>
              <a:rPr lang="en-US" sz="2800" b="1" dirty="0" smtClean="0">
                <a:latin typeface="Times New Roman" pitchFamily="18" charset="0"/>
              </a:rPr>
              <a:t>Horses with poor skin, hair or hoof condition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01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01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>
                <a:solidFill>
                  <a:srgbClr val="FF3300"/>
                </a:solidFill>
              </a:rPr>
              <a:t>Value Added Products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838200" y="1447800"/>
            <a:ext cx="8001000" cy="5181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800" b="1" dirty="0" smtClean="0"/>
              <a:t>Yeast Culture</a:t>
            </a:r>
          </a:p>
          <a:p>
            <a:pPr>
              <a:defRPr/>
            </a:pPr>
            <a:r>
              <a:rPr lang="en-US" sz="2800" b="1" dirty="0" smtClean="0"/>
              <a:t>Yucca </a:t>
            </a:r>
            <a:r>
              <a:rPr lang="en-US" sz="2800" b="1" dirty="0" err="1" smtClean="0"/>
              <a:t>Shiderga</a:t>
            </a:r>
            <a:endParaRPr lang="en-US" sz="2800" b="1" dirty="0" smtClean="0"/>
          </a:p>
          <a:p>
            <a:pPr>
              <a:defRPr/>
            </a:pPr>
            <a:r>
              <a:rPr lang="en-US" sz="2800" b="1" dirty="0" smtClean="0"/>
              <a:t>Pro-</a:t>
            </a:r>
            <a:r>
              <a:rPr lang="en-US" sz="2800" b="1" dirty="0" err="1" smtClean="0"/>
              <a:t>Biotics</a:t>
            </a:r>
            <a:endParaRPr lang="en-US" sz="2800" b="1" dirty="0" smtClean="0"/>
          </a:p>
          <a:p>
            <a:pPr>
              <a:defRPr/>
            </a:pPr>
            <a:r>
              <a:rPr lang="en-US" sz="2800" b="1" dirty="0" err="1" smtClean="0"/>
              <a:t>Mannanoligosaccharides</a:t>
            </a:r>
            <a:endParaRPr lang="en-US" sz="2800" b="1" dirty="0" smtClean="0"/>
          </a:p>
          <a:p>
            <a:pPr>
              <a:defRPr/>
            </a:pPr>
            <a:r>
              <a:rPr lang="en-US" sz="2800" b="1" dirty="0" smtClean="0"/>
              <a:t>Organic </a:t>
            </a:r>
            <a:r>
              <a:rPr lang="en-US" sz="2800" b="1" dirty="0" smtClean="0"/>
              <a:t>Trace Minerals</a:t>
            </a:r>
          </a:p>
          <a:p>
            <a:pPr>
              <a:defRPr/>
            </a:pPr>
            <a:r>
              <a:rPr lang="en-US" sz="2800" b="1" dirty="0" smtClean="0"/>
              <a:t>Organic Selenium</a:t>
            </a:r>
          </a:p>
          <a:p>
            <a:pPr eaLnBrk="1" hangingPunct="1">
              <a:defRPr/>
            </a:pPr>
            <a:r>
              <a:rPr lang="en-US" sz="2800" b="1" dirty="0" smtClean="0"/>
              <a:t>Stabilized </a:t>
            </a:r>
            <a:r>
              <a:rPr lang="en-US" sz="2800" b="1" dirty="0" smtClean="0"/>
              <a:t>Rice Bran</a:t>
            </a:r>
          </a:p>
          <a:p>
            <a:pPr eaLnBrk="1" hangingPunct="1">
              <a:defRPr/>
            </a:pPr>
            <a:r>
              <a:rPr lang="en-US" sz="2800" b="1" dirty="0" smtClean="0"/>
              <a:t>Amino Acids</a:t>
            </a:r>
            <a:endParaRPr lang="en-US" sz="2800" b="1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3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3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IMG_0014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tretch>
            <a:fillRect/>
          </a:stretch>
        </p:blipFill>
        <p:spPr>
          <a:xfrm>
            <a:off x="457200" y="407136"/>
            <a:ext cx="8229600" cy="559446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IMG_0011"/>
          <p:cNvPicPr>
            <a:picLocks noGrp="1" noChangeAspect="1" noChangeArrowheads="1"/>
          </p:cNvPicPr>
          <p:nvPr>
            <p:ph/>
          </p:nvPr>
        </p:nvPicPr>
        <p:blipFill>
          <a:blip r:embed="rId2"/>
          <a:stretch>
            <a:fillRect/>
          </a:stretch>
        </p:blipFill>
        <p:spPr>
          <a:xfrm>
            <a:off x="457200" y="407136"/>
            <a:ext cx="8229600" cy="559446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IMG_0016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tretch>
            <a:fillRect/>
          </a:stretch>
        </p:blipFill>
        <p:spPr>
          <a:xfrm>
            <a:off x="457200" y="407136"/>
            <a:ext cx="8229600" cy="559446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2075" tIns="46038" rIns="92075" bIns="46038"/>
          <a:lstStyle/>
          <a:p>
            <a:pPr eaLnBrk="1" hangingPunct="1">
              <a:defRPr/>
            </a:pPr>
            <a:r>
              <a:rPr lang="en-US" b="1" smtClean="0">
                <a:solidFill>
                  <a:srgbClr val="FF3300"/>
                </a:solidFill>
              </a:rPr>
              <a:t>Practical Guidelines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524000"/>
            <a:ext cx="8388350" cy="4191000"/>
          </a:xfrm>
        </p:spPr>
        <p:txBody>
          <a:bodyPr lIns="92075" tIns="46038" rIns="92075" bIns="46038"/>
          <a:lstStyle/>
          <a:p>
            <a:pPr eaLnBrk="1" hangingPunct="1">
              <a:buClr>
                <a:srgbClr val="CC0000"/>
              </a:buClr>
              <a:defRPr/>
            </a:pPr>
            <a:r>
              <a:rPr lang="en-US" b="1" dirty="0" smtClean="0">
                <a:latin typeface="Times New Roman" pitchFamily="18" charset="0"/>
              </a:rPr>
              <a:t>Feed &amp; Treat Horses Like Horses!</a:t>
            </a:r>
          </a:p>
          <a:p>
            <a:pPr eaLnBrk="1" hangingPunct="1">
              <a:buClr>
                <a:srgbClr val="CC0000"/>
              </a:buClr>
              <a:defRPr/>
            </a:pPr>
            <a:endParaRPr lang="en-US" sz="1000" b="1" dirty="0" smtClean="0">
              <a:latin typeface="Times New Roman" pitchFamily="18" charset="0"/>
            </a:endParaRPr>
          </a:p>
          <a:p>
            <a:pPr eaLnBrk="1" hangingPunct="1">
              <a:buClr>
                <a:srgbClr val="CC0000"/>
              </a:buClr>
              <a:defRPr/>
            </a:pPr>
            <a:r>
              <a:rPr lang="en-US" b="1" dirty="0" smtClean="0">
                <a:latin typeface="Times New Roman" pitchFamily="18" charset="0"/>
              </a:rPr>
              <a:t>Feed as much good quality forage as possible</a:t>
            </a:r>
          </a:p>
          <a:p>
            <a:pPr lvl="1" eaLnBrk="1" hangingPunct="1">
              <a:buClr>
                <a:srgbClr val="CC0000"/>
              </a:buClr>
              <a:defRPr/>
            </a:pPr>
            <a:r>
              <a:rPr lang="en-US" b="1" dirty="0" smtClean="0">
                <a:latin typeface="Times New Roman" pitchFamily="18" charset="0"/>
              </a:rPr>
              <a:t>Helps to increase gut  water and pH</a:t>
            </a:r>
          </a:p>
          <a:p>
            <a:pPr lvl="1" eaLnBrk="1" hangingPunct="1">
              <a:buClr>
                <a:schemeClr val="tx2"/>
              </a:buClr>
              <a:buFontTx/>
              <a:buChar char="*"/>
              <a:defRPr/>
            </a:pPr>
            <a:endParaRPr lang="en-US" sz="1000" b="1" dirty="0" smtClean="0">
              <a:latin typeface="Times New Roman" pitchFamily="18" charset="0"/>
            </a:endParaRPr>
          </a:p>
          <a:p>
            <a:pPr eaLnBrk="1" hangingPunct="1">
              <a:buClr>
                <a:srgbClr val="CC0000"/>
              </a:buClr>
              <a:defRPr/>
            </a:pPr>
            <a:r>
              <a:rPr lang="en-US" b="1" dirty="0" smtClean="0">
                <a:latin typeface="Times New Roman" pitchFamily="18" charset="0"/>
              </a:rPr>
              <a:t>Get as much water into them as possible</a:t>
            </a:r>
          </a:p>
          <a:p>
            <a:pPr eaLnBrk="1" hangingPunct="1">
              <a:buClr>
                <a:srgbClr val="CC0000"/>
              </a:buClr>
              <a:defRPr/>
            </a:pPr>
            <a:endParaRPr lang="en-US" sz="1000" b="1" dirty="0" smtClean="0">
              <a:latin typeface="Times New Roman" pitchFamily="18" charset="0"/>
            </a:endParaRPr>
          </a:p>
          <a:p>
            <a:pPr eaLnBrk="1" hangingPunct="1">
              <a:buClr>
                <a:srgbClr val="CC0000"/>
              </a:buClr>
              <a:defRPr/>
            </a:pPr>
            <a:r>
              <a:rPr lang="en-US" b="1" dirty="0" smtClean="0">
                <a:latin typeface="Times New Roman" pitchFamily="18" charset="0"/>
              </a:rPr>
              <a:t>Be as consistent as possible</a:t>
            </a:r>
          </a:p>
          <a:p>
            <a:pPr lvl="1" eaLnBrk="1" hangingPunct="1">
              <a:buClr>
                <a:schemeClr val="tx2"/>
              </a:buClr>
              <a:buFontTx/>
              <a:buChar char="*"/>
              <a:defRPr/>
            </a:pPr>
            <a:r>
              <a:rPr lang="en-US" b="1" dirty="0" smtClean="0">
                <a:latin typeface="Times New Roman" pitchFamily="18" charset="0"/>
              </a:rPr>
              <a:t>I</a:t>
            </a:r>
            <a:r>
              <a:rPr lang="en-US" b="1" dirty="0" smtClean="0">
                <a:latin typeface="Times New Roman" pitchFamily="18" charset="0"/>
              </a:rPr>
              <a:t>n </a:t>
            </a:r>
            <a:r>
              <a:rPr lang="en-US" b="1" dirty="0" smtClean="0">
                <a:latin typeface="Times New Roman" pitchFamily="18" charset="0"/>
              </a:rPr>
              <a:t>quantity and quality</a:t>
            </a:r>
          </a:p>
          <a:p>
            <a:pPr lvl="1" eaLnBrk="1" hangingPunct="1">
              <a:buClr>
                <a:schemeClr val="tx2"/>
              </a:buClr>
              <a:buFontTx/>
              <a:buChar char="*"/>
              <a:defRPr/>
            </a:pPr>
            <a:endParaRPr lang="en-US" b="1" dirty="0" smtClean="0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>
                <a:solidFill>
                  <a:srgbClr val="FF3300"/>
                </a:solidFill>
              </a:rPr>
              <a:t>Practical Guidelines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buClr>
                <a:srgbClr val="CC0000"/>
              </a:buClr>
              <a:defRPr/>
            </a:pPr>
            <a:r>
              <a:rPr lang="en-US" b="1" dirty="0" smtClean="0">
                <a:latin typeface="Times New Roman" pitchFamily="18" charset="0"/>
              </a:rPr>
              <a:t>Incorporate Fermentation Aids When Needed </a:t>
            </a:r>
          </a:p>
          <a:p>
            <a:pPr lvl="1" eaLnBrk="1" hangingPunct="1">
              <a:buClr>
                <a:srgbClr val="CC0000"/>
              </a:buClr>
              <a:defRPr/>
            </a:pPr>
            <a:r>
              <a:rPr lang="en-US" b="1" dirty="0" smtClean="0">
                <a:latin typeface="Times New Roman" pitchFamily="18" charset="0"/>
              </a:rPr>
              <a:t>Broodmares</a:t>
            </a:r>
          </a:p>
          <a:p>
            <a:pPr lvl="1" eaLnBrk="1" hangingPunct="1">
              <a:buClr>
                <a:srgbClr val="CC0000"/>
              </a:buClr>
              <a:defRPr/>
            </a:pPr>
            <a:r>
              <a:rPr lang="en-US" b="1" dirty="0" smtClean="0">
                <a:latin typeface="Times New Roman" pitchFamily="18" charset="0"/>
              </a:rPr>
              <a:t>Weanlings</a:t>
            </a:r>
          </a:p>
          <a:p>
            <a:pPr lvl="1" eaLnBrk="1" hangingPunct="1">
              <a:buClr>
                <a:srgbClr val="CC0000"/>
              </a:buClr>
              <a:defRPr/>
            </a:pPr>
            <a:r>
              <a:rPr lang="en-US" b="1" dirty="0" smtClean="0">
                <a:latin typeface="Times New Roman" pitchFamily="18" charset="0"/>
              </a:rPr>
              <a:t>Performance</a:t>
            </a:r>
          </a:p>
          <a:p>
            <a:pPr lvl="1" eaLnBrk="1" hangingPunct="1">
              <a:buClr>
                <a:srgbClr val="CC0000"/>
              </a:buClr>
              <a:defRPr/>
            </a:pPr>
            <a:r>
              <a:rPr lang="en-US" b="1" dirty="0" smtClean="0">
                <a:latin typeface="Times New Roman" pitchFamily="18" charset="0"/>
              </a:rPr>
              <a:t>Bad-Doers and </a:t>
            </a:r>
            <a:r>
              <a:rPr lang="en-US" b="1" dirty="0" err="1" smtClean="0">
                <a:latin typeface="Times New Roman" pitchFamily="18" charset="0"/>
              </a:rPr>
              <a:t>Colicers</a:t>
            </a:r>
            <a:endParaRPr lang="en-US" b="1" dirty="0" smtClean="0">
              <a:latin typeface="Times New Roman" pitchFamily="18" charset="0"/>
            </a:endParaRPr>
          </a:p>
          <a:p>
            <a:pPr eaLnBrk="1" hangingPunct="1">
              <a:buClr>
                <a:srgbClr val="CC0000"/>
              </a:buClr>
              <a:buFont typeface="Wingdings" pitchFamily="2" charset="2"/>
              <a:buNone/>
              <a:defRPr/>
            </a:pPr>
            <a:endParaRPr lang="en-US" sz="1000" b="1" dirty="0" smtClean="0">
              <a:latin typeface="Times New Roman" pitchFamily="18" charset="0"/>
            </a:endParaRPr>
          </a:p>
          <a:p>
            <a:pPr eaLnBrk="1" hangingPunct="1">
              <a:buClr>
                <a:srgbClr val="CC0000"/>
              </a:buClr>
              <a:defRPr/>
            </a:pPr>
            <a:r>
              <a:rPr lang="en-US" b="1" dirty="0" smtClean="0">
                <a:latin typeface="Times New Roman" pitchFamily="18" charset="0"/>
              </a:rPr>
              <a:t>Make sure mineral nutrition is adequate</a:t>
            </a:r>
          </a:p>
          <a:p>
            <a:pPr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0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0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0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0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0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0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636" name="Rectangle 4"/>
          <p:cNvSpPr>
            <a:spLocks noGrp="1" noChangeArrowheads="1"/>
          </p:cNvSpPr>
          <p:nvPr>
            <p:ph type="title"/>
          </p:nvPr>
        </p:nvSpPr>
        <p:spPr/>
        <p:txBody>
          <a:bodyPr lIns="92075" tIns="46038" rIns="92075" bIns="46038"/>
          <a:lstStyle/>
          <a:p>
            <a:pPr eaLnBrk="1" hangingPunct="1">
              <a:defRPr/>
            </a:pPr>
            <a:r>
              <a:rPr lang="en-US" b="1" smtClean="0">
                <a:solidFill>
                  <a:srgbClr val="FF3300"/>
                </a:solidFill>
              </a:rPr>
              <a:t>Common Colic Causes</a:t>
            </a:r>
            <a:r>
              <a:rPr lang="en-US" smtClean="0"/>
              <a:t> </a:t>
            </a:r>
          </a:p>
        </p:txBody>
      </p:sp>
      <p:sp>
        <p:nvSpPr>
          <p:cNvPr id="69637" name="Rectangle 5"/>
          <p:cNvSpPr>
            <a:spLocks noGrp="1" noChangeArrowheads="1"/>
          </p:cNvSpPr>
          <p:nvPr>
            <p:ph sz="quarter" idx="1"/>
          </p:nvPr>
        </p:nvSpPr>
        <p:spPr>
          <a:xfrm>
            <a:off x="838200" y="1524000"/>
            <a:ext cx="8007350" cy="4191000"/>
          </a:xfrm>
        </p:spPr>
        <p:txBody>
          <a:bodyPr lIns="92075" tIns="46038" rIns="92075" bIns="46038"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itchFamily="18" charset="0"/>
              </a:rPr>
              <a:t>Dehydration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b="1" dirty="0" smtClean="0">
                <a:latin typeface="Times New Roman" pitchFamily="18" charset="0"/>
              </a:rPr>
              <a:t>W</a:t>
            </a:r>
            <a:r>
              <a:rPr lang="en-US" sz="2400" b="1" dirty="0" smtClean="0">
                <a:latin typeface="Times New Roman" pitchFamily="18" charset="0"/>
              </a:rPr>
              <a:t>ater</a:t>
            </a:r>
            <a:endParaRPr lang="en-US" sz="2400" b="1" dirty="0" smtClean="0">
              <a:latin typeface="Times New Roman" pitchFamily="18" charset="0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b="1" dirty="0" smtClean="0">
                <a:latin typeface="Times New Roman" pitchFamily="18" charset="0"/>
              </a:rPr>
              <a:t>S</a:t>
            </a:r>
            <a:r>
              <a:rPr lang="en-US" sz="2400" b="1" dirty="0" smtClean="0">
                <a:latin typeface="Times New Roman" pitchFamily="18" charset="0"/>
              </a:rPr>
              <a:t>alt</a:t>
            </a:r>
            <a:endParaRPr lang="en-US" sz="2400" b="1" dirty="0" smtClean="0">
              <a:latin typeface="Times New Roman" pitchFamily="18" charset="0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b="1" dirty="0" smtClean="0">
                <a:latin typeface="Times New Roman" pitchFamily="18" charset="0"/>
              </a:rPr>
              <a:t>M</a:t>
            </a:r>
            <a:r>
              <a:rPr lang="en-US" sz="2400" b="1" dirty="0" smtClean="0">
                <a:latin typeface="Times New Roman" pitchFamily="18" charset="0"/>
              </a:rPr>
              <a:t>inerals </a:t>
            </a:r>
            <a:r>
              <a:rPr lang="en-US" sz="2400" b="1" dirty="0" smtClean="0">
                <a:latin typeface="Times New Roman" pitchFamily="18" charset="0"/>
              </a:rPr>
              <a:t>(especially electrolytes)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n-US" sz="1200" b="1" dirty="0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itchFamily="18" charset="0"/>
              </a:rPr>
              <a:t>Inadequate Forage Quality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b="1" dirty="0" smtClean="0">
                <a:latin typeface="Times New Roman" pitchFamily="18" charset="0"/>
              </a:rPr>
              <a:t>Too </a:t>
            </a:r>
            <a:r>
              <a:rPr lang="en-US" sz="2400" b="1" dirty="0" smtClean="0">
                <a:latin typeface="Times New Roman" pitchFamily="18" charset="0"/>
              </a:rPr>
              <a:t>High or Too </a:t>
            </a:r>
            <a:r>
              <a:rPr lang="en-US" sz="2400" b="1" dirty="0" smtClean="0">
                <a:latin typeface="Times New Roman" pitchFamily="18" charset="0"/>
              </a:rPr>
              <a:t>Low</a:t>
            </a:r>
            <a:endParaRPr lang="en-US" sz="2400" b="1" dirty="0" smtClean="0">
              <a:latin typeface="Times New Roman" pitchFamily="18" charset="0"/>
            </a:endParaRPr>
          </a:p>
          <a:p>
            <a:pPr lvl="1" eaLnBrk="1" hangingPunct="1">
              <a:lnSpc>
                <a:spcPct val="90000"/>
              </a:lnSpc>
              <a:defRPr/>
            </a:pPr>
            <a:endParaRPr lang="en-US" sz="1200" b="1" dirty="0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b="1" dirty="0" smtClean="0">
                <a:latin typeface="Times New Roman" pitchFamily="18" charset="0"/>
              </a:rPr>
              <a:t>Inadequate Forage Quantity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6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6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96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96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96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96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96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96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96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96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96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96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96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96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>
                <a:solidFill>
                  <a:srgbClr val="FF3300"/>
                </a:solidFill>
              </a:rPr>
              <a:t>So How Do We Prevent Colic?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itchFamily="18" charset="0"/>
              </a:rPr>
              <a:t>Provide plenty of good, clean, fresh water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800" b="1" dirty="0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itchFamily="18" charset="0"/>
              </a:rPr>
              <a:t>Provide adequate </a:t>
            </a:r>
            <a:r>
              <a:rPr lang="en-US" sz="2800" b="1" dirty="0" smtClean="0">
                <a:latin typeface="Times New Roman" pitchFamily="18" charset="0"/>
              </a:rPr>
              <a:t>forage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b="1" dirty="0" smtClean="0">
                <a:latin typeface="Times New Roman" pitchFamily="18" charset="0"/>
              </a:rPr>
              <a:t>Quantity </a:t>
            </a:r>
            <a:r>
              <a:rPr lang="en-US" sz="2400" b="1" dirty="0" smtClean="0">
                <a:latin typeface="Times New Roman" pitchFamily="18" charset="0"/>
              </a:rPr>
              <a:t>and Quality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700" b="1" dirty="0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itchFamily="18" charset="0"/>
              </a:rPr>
              <a:t>If feeding &gt; 5 lbs./</a:t>
            </a:r>
            <a:r>
              <a:rPr lang="en-US" sz="2800" b="1" dirty="0" smtClean="0">
                <a:latin typeface="Times New Roman" pitchFamily="18" charset="0"/>
              </a:rPr>
              <a:t>day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b="1" dirty="0" smtClean="0">
                <a:latin typeface="Times New Roman" pitchFamily="18" charset="0"/>
              </a:rPr>
              <a:t>B</a:t>
            </a:r>
            <a:r>
              <a:rPr lang="en-US" sz="2400" b="1" dirty="0" smtClean="0">
                <a:latin typeface="Times New Roman" pitchFamily="18" charset="0"/>
              </a:rPr>
              <a:t>reak </a:t>
            </a:r>
            <a:r>
              <a:rPr lang="en-US" sz="2400" b="1" dirty="0" smtClean="0">
                <a:latin typeface="Times New Roman" pitchFamily="18" charset="0"/>
              </a:rPr>
              <a:t>into multiple feeding times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800" b="1" dirty="0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itchFamily="18" charset="0"/>
              </a:rPr>
              <a:t>Regular de-worming, vaccinating, and teeth floating regimes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700" b="1" dirty="0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Side note: &gt;90% of digestive upsets are due to feed management rather than feed source!!!!!!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800" b="1" dirty="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0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06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06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Cellulolytic</a:t>
            </a:r>
            <a:r>
              <a:rPr lang="en-US" b="1" dirty="0" smtClean="0"/>
              <a:t> Bacteria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Where are they located?</a:t>
            </a:r>
          </a:p>
          <a:p>
            <a:pPr lvl="1"/>
            <a:r>
              <a:rPr lang="en-US" b="1" dirty="0" err="1" smtClean="0"/>
              <a:t>Cecum</a:t>
            </a:r>
            <a:r>
              <a:rPr lang="en-US" b="1" dirty="0" smtClean="0"/>
              <a:t> and Large Intestine</a:t>
            </a:r>
          </a:p>
          <a:p>
            <a:pPr lvl="1"/>
            <a:endParaRPr lang="en-US" b="1" dirty="0" smtClean="0"/>
          </a:p>
          <a:p>
            <a:r>
              <a:rPr lang="en-US" b="1" dirty="0" smtClean="0"/>
              <a:t>Are they important to the health of the horse?</a:t>
            </a:r>
          </a:p>
          <a:p>
            <a:pPr lvl="1"/>
            <a:r>
              <a:rPr lang="en-US" b="1" dirty="0" smtClean="0"/>
              <a:t>Of course</a:t>
            </a:r>
          </a:p>
          <a:p>
            <a:pPr lvl="1"/>
            <a:endParaRPr lang="en-US" sz="1000" b="1" dirty="0" smtClean="0"/>
          </a:p>
          <a:p>
            <a:r>
              <a:rPr lang="en-US" b="1" dirty="0" smtClean="0"/>
              <a:t>Are they very particular?</a:t>
            </a:r>
          </a:p>
          <a:p>
            <a:pPr lvl="1"/>
            <a:r>
              <a:rPr lang="en-US" b="1" dirty="0" smtClean="0"/>
              <a:t>Extremely</a:t>
            </a:r>
          </a:p>
          <a:p>
            <a:pPr lvl="2"/>
            <a:endParaRPr lang="en-US" sz="1000" b="1" dirty="0" smtClean="0"/>
          </a:p>
          <a:p>
            <a:r>
              <a:rPr lang="en-US" b="1" dirty="0" smtClean="0"/>
              <a:t>If we don’t keep them happy what may occur?</a:t>
            </a:r>
          </a:p>
          <a:p>
            <a:pPr lvl="1"/>
            <a:r>
              <a:rPr lang="en-US" b="1" dirty="0" smtClean="0"/>
              <a:t>Bad news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2075" tIns="46038" rIns="92075" bIns="46038">
            <a:normAutofit/>
          </a:bodyPr>
          <a:lstStyle/>
          <a:p>
            <a:pPr eaLnBrk="1" hangingPunct="1">
              <a:defRPr/>
            </a:pPr>
            <a:r>
              <a:rPr lang="en-US" sz="4000" b="1" smtClean="0">
                <a:solidFill>
                  <a:srgbClr val="FF3300"/>
                </a:solidFill>
              </a:rPr>
              <a:t>If You Keep The Bugs Happy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4724400"/>
            <a:ext cx="8001000" cy="1524000"/>
          </a:xfrm>
        </p:spPr>
        <p:txBody>
          <a:bodyPr lIns="92075" tIns="46038" rIns="92075" bIns="46038">
            <a:normAutofit fontScale="92500"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4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400" smtClean="0"/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4400" b="1" smtClean="0">
                <a:solidFill>
                  <a:srgbClr val="FF3300"/>
                </a:solidFill>
              </a:rPr>
              <a:t>You Keep The Horse Happy</a:t>
            </a:r>
          </a:p>
        </p:txBody>
      </p:sp>
      <p:pic>
        <p:nvPicPr>
          <p:cNvPr id="27652" name="Picture 4" descr="smilin horse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2667000" y="1295400"/>
            <a:ext cx="3857625" cy="4005263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2075" tIns="46038" rIns="92075" bIns="46038"/>
          <a:lstStyle/>
          <a:p>
            <a:pPr eaLnBrk="1" hangingPunct="1">
              <a:defRPr/>
            </a:pPr>
            <a:r>
              <a:rPr lang="en-US" b="1" smtClean="0">
                <a:solidFill>
                  <a:srgbClr val="FF3300"/>
                </a:solidFill>
              </a:rPr>
              <a:t>What Makes Happy Bugs?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 lIns="92075" tIns="46038" rIns="92075" bIns="46038">
            <a:noAutofit/>
          </a:bodyPr>
          <a:lstStyle/>
          <a:p>
            <a:pPr eaLnBrk="1" hangingPunct="1">
              <a:lnSpc>
                <a:spcPct val="90000"/>
              </a:lnSpc>
              <a:buClr>
                <a:srgbClr val="CC0000"/>
              </a:buClr>
              <a:defRPr/>
            </a:pPr>
            <a:r>
              <a:rPr lang="en-US" sz="2800" b="1" dirty="0" smtClean="0">
                <a:latin typeface="Times New Roman" pitchFamily="18" charset="0"/>
              </a:rPr>
              <a:t>Lots of Water</a:t>
            </a:r>
          </a:p>
          <a:p>
            <a:pPr eaLnBrk="1" hangingPunct="1">
              <a:lnSpc>
                <a:spcPct val="90000"/>
              </a:lnSpc>
              <a:buClr>
                <a:srgbClr val="CC0000"/>
              </a:buClr>
              <a:defRPr/>
            </a:pPr>
            <a:endParaRPr lang="en-US" sz="1000" b="1" dirty="0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buClr>
                <a:srgbClr val="CC0000"/>
              </a:buClr>
              <a:defRPr/>
            </a:pPr>
            <a:r>
              <a:rPr lang="en-US" sz="2800" b="1" dirty="0" smtClean="0">
                <a:latin typeface="Times New Roman" pitchFamily="18" charset="0"/>
              </a:rPr>
              <a:t>Fermentable Food, Especially Fiber</a:t>
            </a:r>
          </a:p>
          <a:p>
            <a:pPr eaLnBrk="1" hangingPunct="1">
              <a:lnSpc>
                <a:spcPct val="90000"/>
              </a:lnSpc>
              <a:buClr>
                <a:srgbClr val="CC0000"/>
              </a:buClr>
              <a:defRPr/>
            </a:pPr>
            <a:endParaRPr lang="en-US" sz="1000" b="1" dirty="0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buClr>
                <a:srgbClr val="CC0000"/>
              </a:buClr>
              <a:defRPr/>
            </a:pPr>
            <a:r>
              <a:rPr lang="en-US" sz="2800" b="1" dirty="0" smtClean="0">
                <a:latin typeface="Times New Roman" pitchFamily="18" charset="0"/>
              </a:rPr>
              <a:t>Consistency</a:t>
            </a:r>
          </a:p>
          <a:p>
            <a:pPr lvl="1" eaLnBrk="1" hangingPunct="1">
              <a:lnSpc>
                <a:spcPct val="90000"/>
              </a:lnSpc>
              <a:buClr>
                <a:schemeClr val="tx2"/>
              </a:buClr>
              <a:buFontTx/>
              <a:buChar char="*"/>
              <a:defRPr/>
            </a:pPr>
            <a:r>
              <a:rPr lang="en-US" sz="2400" b="1" dirty="0" smtClean="0">
                <a:latin typeface="Times New Roman" pitchFamily="18" charset="0"/>
              </a:rPr>
              <a:t>T</a:t>
            </a:r>
            <a:r>
              <a:rPr lang="en-US" sz="2400" b="1" dirty="0" smtClean="0">
                <a:latin typeface="Times New Roman" pitchFamily="18" charset="0"/>
              </a:rPr>
              <a:t>emperature</a:t>
            </a:r>
            <a:endParaRPr lang="en-US" sz="2400" b="1" dirty="0" smtClean="0">
              <a:latin typeface="Times New Roman" pitchFamily="18" charset="0"/>
            </a:endParaRPr>
          </a:p>
          <a:p>
            <a:pPr lvl="1" eaLnBrk="1" hangingPunct="1">
              <a:lnSpc>
                <a:spcPct val="90000"/>
              </a:lnSpc>
              <a:buClr>
                <a:schemeClr val="tx2"/>
              </a:buClr>
              <a:buFontTx/>
              <a:buChar char="*"/>
              <a:defRPr/>
            </a:pPr>
            <a:r>
              <a:rPr lang="en-US" sz="2400" b="1" dirty="0" smtClean="0">
                <a:latin typeface="Times New Roman" pitchFamily="18" charset="0"/>
              </a:rPr>
              <a:t>F</a:t>
            </a:r>
            <a:r>
              <a:rPr lang="en-US" sz="2400" b="1" dirty="0" smtClean="0">
                <a:latin typeface="Times New Roman" pitchFamily="18" charset="0"/>
              </a:rPr>
              <a:t>ood </a:t>
            </a:r>
            <a:r>
              <a:rPr lang="en-US" sz="2400" b="1" dirty="0" smtClean="0">
                <a:latin typeface="Times New Roman" pitchFamily="18" charset="0"/>
              </a:rPr>
              <a:t>source</a:t>
            </a:r>
          </a:p>
          <a:p>
            <a:pPr lvl="1" eaLnBrk="1" hangingPunct="1">
              <a:lnSpc>
                <a:spcPct val="90000"/>
              </a:lnSpc>
              <a:buClr>
                <a:schemeClr val="tx2"/>
              </a:buClr>
              <a:buFontTx/>
              <a:buChar char="*"/>
              <a:defRPr/>
            </a:pPr>
            <a:r>
              <a:rPr lang="en-US" sz="2400" b="1" dirty="0" smtClean="0">
                <a:latin typeface="Times New Roman" pitchFamily="18" charset="0"/>
              </a:rPr>
              <a:t>pH</a:t>
            </a:r>
          </a:p>
          <a:p>
            <a:pPr lvl="1" eaLnBrk="1" hangingPunct="1">
              <a:lnSpc>
                <a:spcPct val="90000"/>
              </a:lnSpc>
              <a:buClr>
                <a:schemeClr val="tx2"/>
              </a:buClr>
              <a:buFontTx/>
              <a:buChar char="*"/>
              <a:defRPr/>
            </a:pPr>
            <a:endParaRPr lang="en-US" sz="1000" b="1" dirty="0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buClr>
                <a:srgbClr val="CC0000"/>
              </a:buClr>
              <a:defRPr/>
            </a:pPr>
            <a:r>
              <a:rPr lang="en-US" sz="2800" b="1" dirty="0" smtClean="0">
                <a:latin typeface="Times New Roman" pitchFamily="18" charset="0"/>
              </a:rPr>
              <a:t>Release of Waste Products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2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2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27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27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27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27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2075" tIns="46038" rIns="92075" bIns="46038">
            <a:normAutofit/>
          </a:bodyPr>
          <a:lstStyle/>
          <a:p>
            <a:pPr eaLnBrk="1" hangingPunct="1">
              <a:defRPr/>
            </a:pPr>
            <a:r>
              <a:rPr lang="en-US" sz="4000" b="1" smtClean="0">
                <a:solidFill>
                  <a:srgbClr val="FF3300"/>
                </a:solidFill>
              </a:rPr>
              <a:t>How Do We Keep Bugs Happy?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 lIns="92075" tIns="46038" rIns="92075" bIns="46038"/>
          <a:lstStyle/>
          <a:p>
            <a:pPr eaLnBrk="1" hangingPunct="1">
              <a:buClr>
                <a:srgbClr val="CC0000"/>
              </a:buClr>
              <a:defRPr/>
            </a:pPr>
            <a:r>
              <a:rPr lang="en-US" b="1" dirty="0" smtClean="0">
                <a:latin typeface="Times New Roman" pitchFamily="18" charset="0"/>
              </a:rPr>
              <a:t>Match Feeding Program To Natural Function Of Horse’s Gut</a:t>
            </a:r>
          </a:p>
          <a:p>
            <a:pPr eaLnBrk="1" hangingPunct="1">
              <a:buClr>
                <a:srgbClr val="CC0000"/>
              </a:buClr>
              <a:defRPr/>
            </a:pPr>
            <a:endParaRPr lang="en-US" sz="1000" b="1" dirty="0" smtClean="0">
              <a:latin typeface="Times New Roman" pitchFamily="18" charset="0"/>
            </a:endParaRPr>
          </a:p>
          <a:p>
            <a:pPr eaLnBrk="1" hangingPunct="1">
              <a:buClr>
                <a:srgbClr val="CC0000"/>
              </a:buClr>
              <a:defRPr/>
            </a:pPr>
            <a:r>
              <a:rPr lang="en-US" b="1" dirty="0" smtClean="0">
                <a:latin typeface="Times New Roman" pitchFamily="18" charset="0"/>
              </a:rPr>
              <a:t>Use Fermentation Aids</a:t>
            </a:r>
            <a:endParaRPr lang="en-US" sz="3600" b="1" dirty="0" smtClean="0">
              <a:latin typeface="Times New Roman" pitchFamily="18" charset="0"/>
            </a:endParaRPr>
          </a:p>
          <a:p>
            <a:pPr lvl="1" eaLnBrk="1" hangingPunct="1">
              <a:defRPr/>
            </a:pPr>
            <a:r>
              <a:rPr lang="en-US" sz="2400" b="1" dirty="0" smtClean="0">
                <a:latin typeface="Times New Roman" pitchFamily="18" charset="0"/>
              </a:rPr>
              <a:t>Y</a:t>
            </a:r>
            <a:r>
              <a:rPr lang="en-US" sz="2400" b="1" dirty="0" smtClean="0">
                <a:latin typeface="Times New Roman" pitchFamily="18" charset="0"/>
              </a:rPr>
              <a:t>east </a:t>
            </a:r>
            <a:r>
              <a:rPr lang="en-US" sz="2400" b="1" dirty="0" smtClean="0">
                <a:latin typeface="Times New Roman" pitchFamily="18" charset="0"/>
              </a:rPr>
              <a:t>C</a:t>
            </a:r>
            <a:r>
              <a:rPr lang="en-US" sz="2400" b="1" dirty="0" smtClean="0">
                <a:latin typeface="Times New Roman" pitchFamily="18" charset="0"/>
              </a:rPr>
              <a:t>ultures</a:t>
            </a:r>
            <a:endParaRPr lang="en-US" sz="2400" b="1" dirty="0" smtClean="0">
              <a:latin typeface="Times New Roman" pitchFamily="18" charset="0"/>
            </a:endParaRPr>
          </a:p>
          <a:p>
            <a:pPr lvl="1" eaLnBrk="1" hangingPunct="1">
              <a:defRPr/>
            </a:pPr>
            <a:r>
              <a:rPr lang="en-US" sz="2400" b="1" dirty="0" smtClean="0">
                <a:latin typeface="Times New Roman" pitchFamily="18" charset="0"/>
              </a:rPr>
              <a:t>A</a:t>
            </a:r>
            <a:r>
              <a:rPr lang="en-US" sz="2400" b="1" dirty="0" smtClean="0">
                <a:latin typeface="Times New Roman" pitchFamily="18" charset="0"/>
              </a:rPr>
              <a:t>mmonia </a:t>
            </a:r>
            <a:r>
              <a:rPr lang="en-US" sz="2400" b="1" dirty="0" smtClean="0">
                <a:latin typeface="Times New Roman" pitchFamily="18" charset="0"/>
              </a:rPr>
              <a:t>S</a:t>
            </a:r>
            <a:r>
              <a:rPr lang="en-US" sz="2400" b="1" dirty="0" smtClean="0">
                <a:latin typeface="Times New Roman" pitchFamily="18" charset="0"/>
              </a:rPr>
              <a:t>cavengers </a:t>
            </a:r>
            <a:r>
              <a:rPr lang="en-US" sz="2400" b="1" dirty="0" smtClean="0">
                <a:latin typeface="Times New Roman" pitchFamily="18" charset="0"/>
              </a:rPr>
              <a:t>(yucca)</a:t>
            </a:r>
          </a:p>
          <a:p>
            <a:pPr lvl="1" eaLnBrk="1" hangingPunct="1">
              <a:defRPr/>
            </a:pPr>
            <a:r>
              <a:rPr lang="en-US" sz="2400" b="1" dirty="0" err="1" smtClean="0">
                <a:latin typeface="Times New Roman" pitchFamily="18" charset="0"/>
              </a:rPr>
              <a:t>P</a:t>
            </a:r>
            <a:r>
              <a:rPr lang="en-US" sz="2400" b="1" dirty="0" err="1" smtClean="0">
                <a:latin typeface="Times New Roman" pitchFamily="18" charset="0"/>
              </a:rPr>
              <a:t>robiotic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</a:rPr>
              <a:t>C</a:t>
            </a:r>
            <a:r>
              <a:rPr lang="en-US" sz="2400" b="1" dirty="0" smtClean="0">
                <a:latin typeface="Times New Roman" pitchFamily="18" charset="0"/>
              </a:rPr>
              <a:t>ultures</a:t>
            </a:r>
            <a:endParaRPr lang="en-US" sz="2400" b="1" dirty="0" smtClean="0">
              <a:latin typeface="Times New Roman" pitchFamily="18" charset="0"/>
            </a:endParaRPr>
          </a:p>
          <a:p>
            <a:pPr lvl="1" eaLnBrk="1" hangingPunct="1">
              <a:defRPr/>
            </a:pPr>
            <a:r>
              <a:rPr lang="en-US" sz="2400" b="1" dirty="0" smtClean="0">
                <a:latin typeface="Times New Roman" pitchFamily="18" charset="0"/>
              </a:rPr>
              <a:t>P</a:t>
            </a:r>
            <a:r>
              <a:rPr lang="en-US" sz="2400" b="1" dirty="0" smtClean="0">
                <a:latin typeface="Times New Roman" pitchFamily="18" charset="0"/>
              </a:rPr>
              <a:t>athogen </a:t>
            </a:r>
            <a:r>
              <a:rPr lang="en-US" sz="2400" b="1" dirty="0" smtClean="0">
                <a:latin typeface="Times New Roman" pitchFamily="18" charset="0"/>
              </a:rPr>
              <a:t>S</a:t>
            </a:r>
            <a:r>
              <a:rPr lang="en-US" sz="2400" b="1" dirty="0" smtClean="0">
                <a:latin typeface="Times New Roman" pitchFamily="18" charset="0"/>
              </a:rPr>
              <a:t>cavengers</a:t>
            </a:r>
            <a:endParaRPr lang="en-US" sz="2400" b="1" dirty="0" smtClean="0">
              <a:latin typeface="Times New Roman" pitchFamily="18" charset="0"/>
            </a:endParaRPr>
          </a:p>
          <a:p>
            <a:pPr lvl="1" eaLnBrk="1" hangingPunct="1">
              <a:defRPr/>
            </a:pPr>
            <a:endParaRPr lang="en-US" sz="2400" b="1" dirty="0" smtClean="0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3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3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Fermentation Aids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/>
              <a:t>How do fermentation aids benefit the horse?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73</TotalTime>
  <Words>592</Words>
  <Application>Microsoft Office PowerPoint</Application>
  <PresentationFormat>On-screen Show (4:3)</PresentationFormat>
  <Paragraphs>172</Paragraphs>
  <Slides>27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Civic</vt:lpstr>
      <vt:lpstr>Chart</vt:lpstr>
      <vt:lpstr>Equine Nutrition</vt:lpstr>
      <vt:lpstr>What Causes Colic?</vt:lpstr>
      <vt:lpstr>Common Colic Causes </vt:lpstr>
      <vt:lpstr>So How Do We Prevent Colic?</vt:lpstr>
      <vt:lpstr>Cellulolytic Bacteria</vt:lpstr>
      <vt:lpstr>If You Keep The Bugs Happy</vt:lpstr>
      <vt:lpstr>What Makes Happy Bugs?</vt:lpstr>
      <vt:lpstr>How Do We Keep Bugs Happy?</vt:lpstr>
      <vt:lpstr>Fermentation Aids</vt:lpstr>
      <vt:lpstr>Slide 10</vt:lpstr>
      <vt:lpstr>Effect of Digestion Aids on Mare’s Milk Composition</vt:lpstr>
      <vt:lpstr>Effect of Digestive Aids on Bone Growth</vt:lpstr>
      <vt:lpstr>Why Yucca?</vt:lpstr>
      <vt:lpstr>Probiotic Cultures</vt:lpstr>
      <vt:lpstr>Pathogen Scavengers</vt:lpstr>
      <vt:lpstr>What About Organic Minerals?</vt:lpstr>
      <vt:lpstr>How Do Organic Minerals Work?</vt:lpstr>
      <vt:lpstr>Slide 18</vt:lpstr>
      <vt:lpstr>Organic Selenium</vt:lpstr>
      <vt:lpstr>Organic Selenium</vt:lpstr>
      <vt:lpstr>When Are Organic Minerals Needed?</vt:lpstr>
      <vt:lpstr>Value Added Products</vt:lpstr>
      <vt:lpstr>Slide 23</vt:lpstr>
      <vt:lpstr>Slide 24</vt:lpstr>
      <vt:lpstr>Slide 25</vt:lpstr>
      <vt:lpstr>Practical Guidelines</vt:lpstr>
      <vt:lpstr>Practical Guidelines</vt:lpstr>
    </vt:vector>
  </TitlesOfParts>
  <Company>Sam Houston State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shsu</dc:creator>
  <cp:lastModifiedBy>shsu</cp:lastModifiedBy>
  <cp:revision>2</cp:revision>
  <dcterms:created xsi:type="dcterms:W3CDTF">2009-01-13T17:11:34Z</dcterms:created>
  <dcterms:modified xsi:type="dcterms:W3CDTF">2009-05-05T18:09:23Z</dcterms:modified>
</cp:coreProperties>
</file>