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90" r:id="rId8"/>
    <p:sldId id="29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8" r:id="rId35"/>
    <p:sldId id="292" r:id="rId36"/>
    <p:sldId id="299" r:id="rId37"/>
    <p:sldId id="300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1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1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DDA723-7E6A-45AF-9DD2-886E15CA2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41B8-4A80-4F4A-B477-D61D186F9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21BD0-CA5B-4F5A-BE31-1FBA71FDD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DC129D-4FB8-4E9A-8B60-E774DC12B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303FF-FF8B-4E23-8BB0-45DFDDC02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F6B2-A0AF-4F0D-B169-DEE4E32DC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0C6A-AA49-4018-AF83-8DF51D7F1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B744-CFF4-459A-96F9-8E356D4E8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AC0FA-954E-4C06-8E65-71FE7C2BE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8642-B6F1-4C90-ACD5-F60B007B6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6AC44-12E4-4441-B784-D79971DD5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8419-1A7E-4AE1-B247-240DA4970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D4A47C-7CB7-4C6F-8137-01DCD0D2F4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Horse </a:t>
            </a:r>
            <a:r>
              <a:rPr lang="en-US" b="1" dirty="0"/>
              <a:t>Science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/>
              <a:t>Equine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n-US" b="1" dirty="0"/>
              <a:t>Three primary types of gene action that affect qualitative gene action:</a:t>
            </a:r>
          </a:p>
          <a:p>
            <a:endParaRPr lang="en-US" sz="1200" b="1" dirty="0"/>
          </a:p>
          <a:p>
            <a:pPr lvl="1"/>
            <a:r>
              <a:rPr lang="en-US" sz="2900" b="1" dirty="0"/>
              <a:t>Dominance </a:t>
            </a:r>
          </a:p>
          <a:p>
            <a:pPr lvl="1"/>
            <a:endParaRPr lang="en-US" sz="1200" b="1" dirty="0"/>
          </a:p>
          <a:p>
            <a:pPr lvl="1"/>
            <a:r>
              <a:rPr lang="en-US" sz="2900" b="1" dirty="0"/>
              <a:t>Co-dominance </a:t>
            </a:r>
          </a:p>
          <a:p>
            <a:pPr lvl="1"/>
            <a:endParaRPr lang="en-US" sz="1200" b="1" dirty="0"/>
          </a:p>
          <a:p>
            <a:pPr lvl="1"/>
            <a:r>
              <a:rPr lang="en-US" sz="2900" b="1" dirty="0"/>
              <a:t>Partial Dominance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Dominance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n-US" b="1" dirty="0" smtClean="0"/>
              <a:t>One </a:t>
            </a:r>
            <a:r>
              <a:rPr lang="en-US" b="1" dirty="0"/>
              <a:t>dominant gene is required to </a:t>
            </a:r>
            <a:endParaRPr lang="en-US" b="1" dirty="0" smtClean="0"/>
          </a:p>
          <a:p>
            <a:pPr lvl="1"/>
            <a:r>
              <a:rPr lang="en-US" b="1" dirty="0" smtClean="0"/>
              <a:t>D</a:t>
            </a:r>
            <a:r>
              <a:rPr lang="en-US" b="1" dirty="0" smtClean="0"/>
              <a:t>isplay </a:t>
            </a:r>
            <a:r>
              <a:rPr lang="en-US" b="1" dirty="0"/>
              <a:t>a particular trait</a:t>
            </a:r>
          </a:p>
          <a:p>
            <a:endParaRPr lang="en-US" b="1" dirty="0"/>
          </a:p>
          <a:p>
            <a:r>
              <a:rPr lang="en-US" b="1" dirty="0"/>
              <a:t>Two recessive genes are required </a:t>
            </a:r>
            <a:r>
              <a:rPr lang="en-US" b="1" dirty="0" smtClean="0"/>
              <a:t>to </a:t>
            </a:r>
            <a:endParaRPr lang="en-US" b="1" dirty="0" smtClean="0"/>
          </a:p>
          <a:p>
            <a:pPr lvl="1"/>
            <a:r>
              <a:rPr lang="en-US" b="1" dirty="0" smtClean="0"/>
              <a:t>D</a:t>
            </a:r>
            <a:r>
              <a:rPr lang="en-US" b="1" dirty="0" smtClean="0"/>
              <a:t>isplay </a:t>
            </a:r>
            <a:r>
              <a:rPr lang="en-US" b="1" dirty="0" smtClean="0"/>
              <a:t>a </a:t>
            </a:r>
            <a:r>
              <a:rPr lang="en-US" b="1" dirty="0"/>
              <a:t>recessive </a:t>
            </a:r>
            <a:r>
              <a:rPr lang="en-US" b="1" dirty="0" smtClean="0"/>
              <a:t>trait</a:t>
            </a:r>
          </a:p>
          <a:p>
            <a:pPr lvl="2"/>
            <a:r>
              <a:rPr lang="en-US" b="1" dirty="0" smtClean="0"/>
              <a:t>Example: </a:t>
            </a:r>
            <a:r>
              <a:rPr lang="en-US" b="1" dirty="0"/>
              <a:t>Combined Immune </a:t>
            </a:r>
            <a:r>
              <a:rPr lang="en-US" b="1" dirty="0" smtClean="0"/>
              <a:t>Deficiency</a:t>
            </a:r>
          </a:p>
          <a:p>
            <a:pPr lvl="3"/>
            <a:r>
              <a:rPr lang="en-US" b="1" dirty="0" smtClean="0"/>
              <a:t>Two recessive traits being exhibited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Co-dominance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n-US" b="1" dirty="0"/>
              <a:t>Results in an intermediate state </a:t>
            </a:r>
            <a:endParaRPr lang="en-US" b="1" dirty="0" smtClean="0"/>
          </a:p>
          <a:p>
            <a:pPr lvl="1"/>
            <a:r>
              <a:rPr lang="en-US" b="1" dirty="0" smtClean="0"/>
              <a:t>B</a:t>
            </a:r>
            <a:r>
              <a:rPr lang="en-US" b="1" dirty="0" smtClean="0"/>
              <a:t>etween </a:t>
            </a:r>
            <a:r>
              <a:rPr lang="en-US" b="1" dirty="0"/>
              <a:t>two </a:t>
            </a:r>
            <a:r>
              <a:rPr lang="en-US" b="1" dirty="0" smtClean="0"/>
              <a:t>parents</a:t>
            </a:r>
          </a:p>
          <a:p>
            <a:pPr lvl="1"/>
            <a:r>
              <a:rPr lang="en-US" b="1" dirty="0" smtClean="0"/>
              <a:t>Example: </a:t>
            </a:r>
            <a:r>
              <a:rPr lang="en-US" b="1" dirty="0"/>
              <a:t>blood </a:t>
            </a:r>
            <a:r>
              <a:rPr lang="en-US" b="1" dirty="0" smtClean="0"/>
              <a:t>type</a:t>
            </a:r>
          </a:p>
          <a:p>
            <a:pPr lvl="2"/>
            <a:r>
              <a:rPr lang="en-US" b="1" dirty="0" smtClean="0"/>
              <a:t>Each </a:t>
            </a:r>
            <a:r>
              <a:rPr lang="en-US" b="1" dirty="0"/>
              <a:t>blood type is different and known and thus indicates the genotype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b="1" dirty="0"/>
              <a:t>Partial Dominance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5612" cy="4649787"/>
          </a:xfrm>
        </p:spPr>
        <p:txBody>
          <a:bodyPr/>
          <a:lstStyle/>
          <a:p>
            <a:r>
              <a:rPr lang="en-US" b="1" dirty="0"/>
              <a:t>Also results in an intermediate state but </a:t>
            </a:r>
            <a:endParaRPr lang="en-US" b="1" dirty="0" smtClean="0"/>
          </a:p>
          <a:p>
            <a:pPr lvl="1"/>
            <a:r>
              <a:rPr lang="en-US" b="1" dirty="0" smtClean="0"/>
              <a:t>Not </a:t>
            </a:r>
            <a:r>
              <a:rPr lang="en-US" b="1" dirty="0"/>
              <a:t>necessarily an exact intermediate state</a:t>
            </a:r>
            <a:endParaRPr lang="en-US" sz="1000" b="1" dirty="0"/>
          </a:p>
          <a:p>
            <a:pPr lvl="2"/>
            <a:r>
              <a:rPr lang="en-US" b="1" dirty="0"/>
              <a:t>Ex: Dilution gene affecting color</a:t>
            </a:r>
          </a:p>
          <a:p>
            <a:pPr lvl="1"/>
            <a:endParaRPr lang="en-US" sz="1200" b="1" dirty="0"/>
          </a:p>
          <a:p>
            <a:r>
              <a:rPr lang="en-US" b="1" dirty="0"/>
              <a:t>When one dilution gene is present, the base color is altered </a:t>
            </a:r>
            <a:r>
              <a:rPr lang="en-US" b="1" dirty="0" smtClean="0"/>
              <a:t>to? </a:t>
            </a:r>
            <a:endParaRPr lang="en-US" b="1" dirty="0"/>
          </a:p>
          <a:p>
            <a:pPr lvl="1"/>
            <a:r>
              <a:rPr lang="en-US" b="1" dirty="0"/>
              <a:t>Buckskin or Palomino</a:t>
            </a:r>
          </a:p>
          <a:p>
            <a:endParaRPr lang="en-US" sz="1200" b="1" dirty="0"/>
          </a:p>
          <a:p>
            <a:r>
              <a:rPr lang="en-US" b="1" dirty="0"/>
              <a:t>Two are </a:t>
            </a:r>
            <a:r>
              <a:rPr lang="en-US" b="1" dirty="0" smtClean="0"/>
              <a:t>present?</a:t>
            </a:r>
            <a:endParaRPr lang="en-US" b="1" dirty="0"/>
          </a:p>
          <a:p>
            <a:pPr lvl="1"/>
            <a:r>
              <a:rPr lang="en-US" b="1" dirty="0" err="1"/>
              <a:t>Cremello</a:t>
            </a:r>
            <a:r>
              <a:rPr lang="en-US" b="1" dirty="0"/>
              <a:t> or </a:t>
            </a:r>
            <a:r>
              <a:rPr lang="en-US" b="1" dirty="0" err="1"/>
              <a:t>Perlino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Quantitative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802187"/>
          </a:xfrm>
        </p:spPr>
        <p:txBody>
          <a:bodyPr/>
          <a:lstStyle/>
          <a:p>
            <a:r>
              <a:rPr lang="en-US" b="1" dirty="0"/>
              <a:t>Most traits in horses are influenced by quantitative gene </a:t>
            </a:r>
            <a:r>
              <a:rPr lang="en-US" b="1" dirty="0" smtClean="0"/>
              <a:t>action: Example?</a:t>
            </a:r>
            <a:endParaRPr lang="en-US" b="1" dirty="0"/>
          </a:p>
          <a:p>
            <a:endParaRPr lang="en-US" sz="1200" b="1" dirty="0"/>
          </a:p>
          <a:p>
            <a:pPr lvl="1"/>
            <a:r>
              <a:rPr lang="en-US" b="1" dirty="0"/>
              <a:t>What are some factors that might affect speed</a:t>
            </a:r>
            <a:r>
              <a:rPr lang="en-US" b="1" dirty="0" smtClean="0"/>
              <a:t>?</a:t>
            </a:r>
            <a:endParaRPr lang="en-US" sz="1200" b="1" dirty="0"/>
          </a:p>
          <a:p>
            <a:pPr lvl="2"/>
            <a:r>
              <a:rPr lang="en-US" b="1" dirty="0"/>
              <a:t>Size and length of leg</a:t>
            </a:r>
          </a:p>
          <a:p>
            <a:pPr lvl="2"/>
            <a:r>
              <a:rPr lang="en-US" b="1" dirty="0"/>
              <a:t>Efficiency of heart, lungs, and legs </a:t>
            </a:r>
          </a:p>
          <a:p>
            <a:pPr lvl="2"/>
            <a:r>
              <a:rPr lang="en-US" b="1" dirty="0"/>
              <a:t>Mental traits: desire and determination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Heredity vs. Environment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7213"/>
            <a:ext cx="8763000" cy="4268787"/>
          </a:xfrm>
        </p:spPr>
        <p:txBody>
          <a:bodyPr/>
          <a:lstStyle/>
          <a:p>
            <a:r>
              <a:rPr lang="en-US" sz="2600" b="1" dirty="0" smtClean="0"/>
              <a:t>What factors are affected </a:t>
            </a:r>
            <a:r>
              <a:rPr lang="en-US" sz="2600" b="1" dirty="0"/>
              <a:t>primarily by </a:t>
            </a:r>
            <a:r>
              <a:rPr lang="en-US" sz="2600" b="1" dirty="0" smtClean="0"/>
              <a:t>environment?</a:t>
            </a:r>
            <a:endParaRPr lang="en-US" sz="2600" b="1" dirty="0"/>
          </a:p>
          <a:p>
            <a:pPr lvl="1"/>
            <a:r>
              <a:rPr lang="en-US" b="1" dirty="0" smtClean="0"/>
              <a:t>Nutrition, Training</a:t>
            </a:r>
            <a:r>
              <a:rPr lang="en-US" b="1" dirty="0" smtClean="0"/>
              <a:t>, </a:t>
            </a:r>
            <a:r>
              <a:rPr lang="en-US" b="1" dirty="0" smtClean="0"/>
              <a:t>Reproductive </a:t>
            </a:r>
            <a:r>
              <a:rPr lang="en-US" b="1" dirty="0"/>
              <a:t>A</a:t>
            </a:r>
            <a:r>
              <a:rPr lang="en-US" b="1" dirty="0" smtClean="0"/>
              <a:t>bility</a:t>
            </a:r>
            <a:endParaRPr lang="en-US" b="1" dirty="0"/>
          </a:p>
          <a:p>
            <a:pPr lvl="1"/>
            <a:endParaRPr lang="en-US" sz="1200" b="1" dirty="0"/>
          </a:p>
          <a:p>
            <a:r>
              <a:rPr lang="en-US" b="1" dirty="0" smtClean="0"/>
              <a:t>What factors are affected </a:t>
            </a:r>
            <a:r>
              <a:rPr lang="en-US" b="1" dirty="0"/>
              <a:t>primarily by </a:t>
            </a:r>
            <a:r>
              <a:rPr lang="en-US" b="1" dirty="0" smtClean="0"/>
              <a:t>genetics?</a:t>
            </a:r>
            <a:endParaRPr lang="en-US" b="1" dirty="0"/>
          </a:p>
          <a:p>
            <a:pPr lvl="1"/>
            <a:r>
              <a:rPr lang="en-US" b="1" dirty="0"/>
              <a:t> Color</a:t>
            </a:r>
          </a:p>
          <a:p>
            <a:pPr lvl="1"/>
            <a:endParaRPr lang="en-US" sz="1200" b="1" dirty="0"/>
          </a:p>
          <a:p>
            <a:r>
              <a:rPr lang="en-US" b="1" dirty="0" smtClean="0"/>
              <a:t>What factors are affected </a:t>
            </a:r>
            <a:r>
              <a:rPr lang="en-US" b="1" dirty="0"/>
              <a:t>by </a:t>
            </a:r>
            <a:r>
              <a:rPr lang="en-US" b="1" dirty="0" smtClean="0"/>
              <a:t>both?</a:t>
            </a:r>
            <a:endParaRPr lang="en-US" b="1" dirty="0"/>
          </a:p>
          <a:p>
            <a:pPr lvl="1"/>
            <a:r>
              <a:rPr lang="en-US" b="1" dirty="0"/>
              <a:t>Mature Size, Longevity, Racing Speed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Heritability Estimate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30725"/>
          </a:xfrm>
        </p:spPr>
        <p:txBody>
          <a:bodyPr/>
          <a:lstStyle/>
          <a:p>
            <a:r>
              <a:rPr lang="en-US" b="1" dirty="0"/>
              <a:t>All traits have an </a:t>
            </a:r>
            <a:r>
              <a:rPr lang="en-US" b="1" dirty="0" smtClean="0"/>
              <a:t>estimate</a:t>
            </a:r>
          </a:p>
          <a:p>
            <a:endParaRPr lang="en-US" sz="1000" b="1" dirty="0"/>
          </a:p>
          <a:p>
            <a:r>
              <a:rPr lang="en-US" b="1" dirty="0" smtClean="0"/>
              <a:t>Defined </a:t>
            </a:r>
            <a:r>
              <a:rPr lang="en-US" b="1" dirty="0" smtClean="0"/>
              <a:t>as:</a:t>
            </a:r>
          </a:p>
          <a:p>
            <a:pPr lvl="1"/>
            <a:r>
              <a:rPr lang="en-US" b="1" dirty="0" smtClean="0"/>
              <a:t>Percentage of horse’s </a:t>
            </a:r>
            <a:r>
              <a:rPr lang="en-US" b="1" dirty="0" smtClean="0"/>
              <a:t>expressed trait that is due to genetics</a:t>
            </a:r>
          </a:p>
          <a:p>
            <a:pPr>
              <a:buNone/>
            </a:pPr>
            <a:endParaRPr lang="en-US" sz="1200" b="1" dirty="0"/>
          </a:p>
          <a:p>
            <a:r>
              <a:rPr lang="en-US" b="1" dirty="0"/>
              <a:t>Indicates the probability of that trait being passed from one generation to the next</a:t>
            </a:r>
          </a:p>
          <a:p>
            <a:endParaRPr lang="en-US" sz="1200" b="1" dirty="0"/>
          </a:p>
          <a:p>
            <a:r>
              <a:rPr lang="en-US" b="1" dirty="0"/>
              <a:t>Some traits are highly </a:t>
            </a:r>
            <a:r>
              <a:rPr lang="en-US" b="1" dirty="0" smtClean="0"/>
              <a:t>heritable</a:t>
            </a:r>
          </a:p>
          <a:p>
            <a:pPr lvl="1"/>
            <a:r>
              <a:rPr lang="en-US" b="1" dirty="0" smtClean="0"/>
              <a:t>O</a:t>
            </a:r>
            <a:r>
              <a:rPr lang="en-US" b="1" dirty="0" smtClean="0"/>
              <a:t>thers </a:t>
            </a:r>
            <a:r>
              <a:rPr lang="en-US" b="1" dirty="0"/>
              <a:t>are 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Heritability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382000" cy="4573587"/>
          </a:xfrm>
        </p:spPr>
        <p:txBody>
          <a:bodyPr/>
          <a:lstStyle/>
          <a:p>
            <a:r>
              <a:rPr lang="en-US" b="1" dirty="0"/>
              <a:t>Greater progress can be made </a:t>
            </a:r>
            <a:r>
              <a:rPr lang="en-US" b="1" dirty="0" smtClean="0"/>
              <a:t>when</a:t>
            </a:r>
          </a:p>
          <a:p>
            <a:pPr lvl="1"/>
            <a:r>
              <a:rPr lang="en-US" b="1" dirty="0"/>
              <a:t>N</a:t>
            </a:r>
            <a:r>
              <a:rPr lang="en-US" b="1" dirty="0" smtClean="0"/>
              <a:t>umber </a:t>
            </a:r>
            <a:r>
              <a:rPr lang="en-US" b="1" dirty="0"/>
              <a:t>of traits selected to a minimum</a:t>
            </a:r>
          </a:p>
          <a:p>
            <a:endParaRPr lang="en-US" sz="1200" b="1" dirty="0"/>
          </a:p>
          <a:p>
            <a:r>
              <a:rPr lang="en-US" b="1" dirty="0"/>
              <a:t>If a horse is selected for only one </a:t>
            </a:r>
            <a:r>
              <a:rPr lang="en-US" b="1" dirty="0" smtClean="0"/>
              <a:t>trait</a:t>
            </a:r>
          </a:p>
          <a:p>
            <a:pPr lvl="1"/>
            <a:r>
              <a:rPr lang="en-US" sz="2200" b="1" dirty="0" smtClean="0"/>
              <a:t>Greater </a:t>
            </a:r>
            <a:r>
              <a:rPr lang="en-US" sz="2200" b="1" dirty="0"/>
              <a:t>selection pressure can be applied on that trait</a:t>
            </a:r>
          </a:p>
          <a:p>
            <a:endParaRPr lang="en-US" sz="1200" b="1" dirty="0"/>
          </a:p>
          <a:p>
            <a:r>
              <a:rPr lang="en-US" b="1" dirty="0"/>
              <a:t>Selecting for traits that are highly </a:t>
            </a:r>
            <a:r>
              <a:rPr lang="en-US" b="1" dirty="0" smtClean="0"/>
              <a:t>heritable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reatly </a:t>
            </a:r>
            <a:r>
              <a:rPr lang="en-US" b="1" dirty="0"/>
              <a:t>increases chance for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"/>
            <a:ext cx="8229600" cy="6629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 Coat Genetics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r>
              <a:rPr lang="en-US" b="1" dirty="0"/>
              <a:t>A horse’s color is a result </a:t>
            </a:r>
            <a:r>
              <a:rPr lang="en-US" b="1" dirty="0" smtClean="0"/>
              <a:t>of what? </a:t>
            </a:r>
            <a:endParaRPr lang="en-US" b="1" dirty="0" smtClean="0"/>
          </a:p>
          <a:p>
            <a:pPr lvl="1"/>
            <a:r>
              <a:rPr lang="en-US" sz="2200" b="1" dirty="0"/>
              <a:t>F</a:t>
            </a:r>
            <a:r>
              <a:rPr lang="en-US" sz="2200" b="1" dirty="0" smtClean="0"/>
              <a:t>airly </a:t>
            </a:r>
            <a:r>
              <a:rPr lang="en-US" sz="2200" b="1" dirty="0"/>
              <a:t>complicated interactions of several independent events</a:t>
            </a:r>
          </a:p>
          <a:p>
            <a:endParaRPr lang="en-US" sz="1000" b="1" dirty="0"/>
          </a:p>
          <a:p>
            <a:r>
              <a:rPr lang="en-US" b="1" dirty="0"/>
              <a:t>Each horse has only one color, but </a:t>
            </a:r>
            <a:endParaRPr lang="en-US" b="1" dirty="0" smtClean="0"/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any </a:t>
            </a:r>
            <a:r>
              <a:rPr lang="en-US" sz="2200" b="1" dirty="0"/>
              <a:t>different white areas can be superimposed to change the final appearance</a:t>
            </a:r>
          </a:p>
          <a:p>
            <a:endParaRPr lang="en-US" sz="1000" b="1" dirty="0"/>
          </a:p>
          <a:p>
            <a:pPr lvl="1"/>
            <a:r>
              <a:rPr lang="en-US" sz="2200" b="1" dirty="0"/>
              <a:t>W</a:t>
            </a:r>
            <a:r>
              <a:rPr lang="en-US" sz="2200" b="1" dirty="0" smtClean="0"/>
              <a:t>hite </a:t>
            </a:r>
            <a:r>
              <a:rPr lang="en-US" sz="2200" b="1" dirty="0"/>
              <a:t>actually, covers up the colored areas, rather than the opposite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074025" cy="4497387"/>
          </a:xfrm>
        </p:spPr>
        <p:txBody>
          <a:bodyPr/>
          <a:lstStyle/>
          <a:p>
            <a:r>
              <a:rPr lang="en-US" b="1" dirty="0" smtClean="0"/>
              <a:t>N</a:t>
            </a:r>
            <a:r>
              <a:rPr lang="en-US" b="1" dirty="0" smtClean="0"/>
              <a:t>ot </a:t>
            </a:r>
            <a:r>
              <a:rPr lang="en-US" b="1" dirty="0"/>
              <a:t>been utilized as efficiently in </a:t>
            </a:r>
            <a:r>
              <a:rPr lang="en-US" b="1" dirty="0" smtClean="0"/>
              <a:t>horses</a:t>
            </a:r>
            <a:endParaRPr lang="en-US" sz="1200" b="1" dirty="0"/>
          </a:p>
          <a:p>
            <a:pPr lvl="1"/>
            <a:r>
              <a:rPr lang="en-US" b="1" dirty="0"/>
              <a:t>Primarily for recreation</a:t>
            </a:r>
          </a:p>
          <a:p>
            <a:endParaRPr lang="en-US" sz="1200" b="1" dirty="0"/>
          </a:p>
          <a:p>
            <a:r>
              <a:rPr lang="en-US" b="1" dirty="0" smtClean="0"/>
              <a:t>What are horses primarily selected for?</a:t>
            </a:r>
            <a:endParaRPr lang="en-US" b="1" dirty="0"/>
          </a:p>
          <a:p>
            <a:pPr lvl="1"/>
            <a:r>
              <a:rPr lang="en-US" b="1" dirty="0"/>
              <a:t>Conformation</a:t>
            </a:r>
          </a:p>
          <a:p>
            <a:pPr lvl="1"/>
            <a:r>
              <a:rPr lang="en-US" b="1" dirty="0"/>
              <a:t>Athletic ability </a:t>
            </a:r>
          </a:p>
          <a:p>
            <a:pPr lvl="1"/>
            <a:r>
              <a:rPr lang="en-US" b="1" dirty="0"/>
              <a:t>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 Coat Genetics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454525"/>
          </a:xfrm>
        </p:spPr>
        <p:txBody>
          <a:bodyPr/>
          <a:lstStyle/>
          <a:p>
            <a:r>
              <a:rPr lang="en-US" b="1" dirty="0"/>
              <a:t>Color traits are controlled </a:t>
            </a:r>
            <a:r>
              <a:rPr lang="en-US" b="1" dirty="0" smtClean="0"/>
              <a:t>by: </a:t>
            </a:r>
          </a:p>
          <a:p>
            <a:pPr lvl="1"/>
            <a:r>
              <a:rPr lang="en-US" b="1" dirty="0" smtClean="0"/>
              <a:t>G</a:t>
            </a:r>
            <a:r>
              <a:rPr lang="en-US" b="1" dirty="0" smtClean="0"/>
              <a:t>enes </a:t>
            </a:r>
            <a:r>
              <a:rPr lang="en-US" b="1" dirty="0"/>
              <a:t>that can interact in various ways</a:t>
            </a:r>
          </a:p>
          <a:p>
            <a:endParaRPr lang="en-US" sz="1000" b="1" dirty="0"/>
          </a:p>
          <a:p>
            <a:r>
              <a:rPr lang="en-US" b="1" dirty="0"/>
              <a:t>Genes occur in </a:t>
            </a:r>
            <a:r>
              <a:rPr lang="en-US" b="1" dirty="0" smtClean="0"/>
              <a:t>pairs</a:t>
            </a:r>
          </a:p>
          <a:p>
            <a:pPr lvl="1"/>
            <a:r>
              <a:rPr lang="en-US" b="1" dirty="0" smtClean="0"/>
              <a:t>O</a:t>
            </a:r>
            <a:r>
              <a:rPr lang="en-US" b="1" dirty="0" smtClean="0"/>
              <a:t>ne </a:t>
            </a:r>
            <a:r>
              <a:rPr lang="en-US" b="1" dirty="0" smtClean="0"/>
              <a:t>from sire and one from dam</a:t>
            </a:r>
            <a:endParaRPr lang="en-US" b="1" dirty="0"/>
          </a:p>
          <a:p>
            <a:endParaRPr lang="en-US" sz="1000" b="1" dirty="0"/>
          </a:p>
          <a:p>
            <a:r>
              <a:rPr lang="en-US" b="1" dirty="0"/>
              <a:t>Dominant </a:t>
            </a:r>
            <a:r>
              <a:rPr lang="en-US" b="1" dirty="0" smtClean="0"/>
              <a:t>genes are ones that are expressed</a:t>
            </a:r>
          </a:p>
          <a:p>
            <a:pPr lvl="1"/>
            <a:r>
              <a:rPr lang="en-US" b="1" dirty="0" smtClean="0"/>
              <a:t>Even when paired with an unlike gene</a:t>
            </a:r>
          </a:p>
          <a:p>
            <a:pPr lvl="1"/>
            <a:endParaRPr lang="en-US" sz="1000" b="1" dirty="0" smtClean="0"/>
          </a:p>
          <a:p>
            <a:r>
              <a:rPr lang="en-US" sz="2700" b="1" dirty="0" smtClean="0"/>
              <a:t>Recessive genes can only be expressed if </a:t>
            </a:r>
            <a:r>
              <a:rPr lang="en-US" sz="2700" b="1" dirty="0" smtClean="0"/>
              <a:t>what?</a:t>
            </a:r>
          </a:p>
          <a:p>
            <a:pPr lvl="1"/>
            <a:r>
              <a:rPr lang="en-US" b="1" dirty="0" smtClean="0"/>
              <a:t>B</a:t>
            </a:r>
            <a:r>
              <a:rPr lang="en-US" b="1" dirty="0" smtClean="0"/>
              <a:t>oth </a:t>
            </a:r>
            <a:r>
              <a:rPr lang="en-US" b="1" dirty="0" smtClean="0"/>
              <a:t>pairs are the same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r>
              <a:rPr lang="en-US" b="1" dirty="0"/>
              <a:t>What are the three basic colors of horses</a:t>
            </a:r>
            <a:r>
              <a:rPr lang="en-US" b="1" dirty="0" smtClean="0"/>
              <a:t>?</a:t>
            </a:r>
            <a:endParaRPr lang="en-US" b="1" dirty="0"/>
          </a:p>
          <a:p>
            <a:pPr lvl="1"/>
            <a:r>
              <a:rPr lang="en-US" b="1" dirty="0" smtClean="0"/>
              <a:t>Bay</a:t>
            </a:r>
          </a:p>
          <a:p>
            <a:pPr lvl="1"/>
            <a:r>
              <a:rPr lang="en-US" b="1" dirty="0" smtClean="0"/>
              <a:t>Black</a:t>
            </a:r>
          </a:p>
          <a:p>
            <a:pPr lvl="1"/>
            <a:r>
              <a:rPr lang="en-US" b="1" dirty="0" smtClean="0"/>
              <a:t>Sorrel/Chestnut</a:t>
            </a:r>
            <a:endParaRPr lang="en-US" sz="1200" b="1" dirty="0"/>
          </a:p>
          <a:p>
            <a:pPr lvl="2"/>
            <a:r>
              <a:rPr lang="en-US" b="1" dirty="0"/>
              <a:t>A</a:t>
            </a:r>
            <a:r>
              <a:rPr lang="en-US" b="1" dirty="0" smtClean="0"/>
              <a:t>lso </a:t>
            </a:r>
            <a:r>
              <a:rPr lang="en-US" b="1" dirty="0"/>
              <a:t>provide the basis for most other colors</a:t>
            </a:r>
          </a:p>
          <a:p>
            <a:pPr>
              <a:buNone/>
            </a:pPr>
            <a:endParaRPr lang="en-US" sz="1000" b="1" dirty="0"/>
          </a:p>
          <a:p>
            <a:r>
              <a:rPr lang="en-US" sz="2500" b="1" dirty="0"/>
              <a:t>Understanding the genetic control of these colors </a:t>
            </a:r>
            <a:r>
              <a:rPr lang="en-US" sz="2500" b="1" dirty="0" smtClean="0"/>
              <a:t>is: </a:t>
            </a:r>
            <a:endParaRPr lang="en-US" sz="2500" b="1" dirty="0" smtClean="0"/>
          </a:p>
          <a:p>
            <a:pPr lvl="1"/>
            <a:r>
              <a:rPr lang="en-US" sz="2200" b="1" dirty="0"/>
              <a:t>C</a:t>
            </a:r>
            <a:r>
              <a:rPr lang="en-US" sz="2200" b="1" dirty="0" smtClean="0"/>
              <a:t>ritical </a:t>
            </a:r>
            <a:r>
              <a:rPr lang="en-US" sz="2200" b="1" dirty="0"/>
              <a:t>to </a:t>
            </a:r>
            <a:r>
              <a:rPr lang="en-US" sz="2200" b="1" dirty="0" smtClean="0"/>
              <a:t>understanding </a:t>
            </a:r>
            <a:r>
              <a:rPr lang="en-US" sz="2200" b="1" dirty="0"/>
              <a:t>the rest of the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r>
              <a:rPr lang="en-US" b="1" dirty="0"/>
              <a:t>Sorrel is recessive to both black and bay</a:t>
            </a:r>
          </a:p>
          <a:p>
            <a:pPr lvl="1"/>
            <a:r>
              <a:rPr lang="en-US" b="1" dirty="0"/>
              <a:t>Sorrel </a:t>
            </a:r>
            <a:r>
              <a:rPr lang="en-US" b="1" i="1" dirty="0" err="1"/>
              <a:t>ee</a:t>
            </a:r>
            <a:endParaRPr lang="en-US" b="1" dirty="0"/>
          </a:p>
          <a:p>
            <a:pPr lvl="1"/>
            <a:r>
              <a:rPr lang="en-US" b="1" dirty="0"/>
              <a:t>Bay </a:t>
            </a:r>
            <a:r>
              <a:rPr lang="en-US" b="1" i="1" dirty="0" err="1"/>
              <a:t>Ee</a:t>
            </a:r>
            <a:endParaRPr lang="en-US" b="1" i="1" dirty="0"/>
          </a:p>
          <a:p>
            <a:pPr lvl="1"/>
            <a:r>
              <a:rPr lang="en-US" b="1" dirty="0"/>
              <a:t>Black </a:t>
            </a:r>
            <a:r>
              <a:rPr lang="en-US" b="1" i="1" dirty="0"/>
              <a:t>EE</a:t>
            </a:r>
          </a:p>
          <a:p>
            <a:pPr lvl="1"/>
            <a:endParaRPr lang="en-US" sz="1000" b="1" dirty="0"/>
          </a:p>
          <a:p>
            <a:r>
              <a:rPr lang="en-US" sz="2600" b="1" dirty="0"/>
              <a:t>Bay and Black are controlled by a separate genetic locus than sorrel</a:t>
            </a:r>
          </a:p>
          <a:p>
            <a:endParaRPr lang="en-US" sz="1000" b="1" dirty="0"/>
          </a:p>
          <a:p>
            <a:r>
              <a:rPr lang="en-US" sz="2600" b="1" dirty="0"/>
              <a:t>Black (</a:t>
            </a:r>
            <a:r>
              <a:rPr lang="en-US" sz="2600" b="1" i="1" dirty="0"/>
              <a:t>a</a:t>
            </a:r>
            <a:r>
              <a:rPr lang="en-US" sz="2600" b="1" dirty="0"/>
              <a:t>) is recessive to Bay (</a:t>
            </a:r>
            <a:r>
              <a:rPr lang="en-US" sz="2600" b="1" i="1" dirty="0"/>
              <a:t>A</a:t>
            </a:r>
            <a:r>
              <a:rPr lang="en-US" sz="26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r>
              <a:rPr lang="en-US" b="1" dirty="0"/>
              <a:t>Bay </a:t>
            </a:r>
          </a:p>
          <a:p>
            <a:pPr lvl="1"/>
            <a:r>
              <a:rPr lang="en-US" b="1" i="1" dirty="0"/>
              <a:t>AAEE, </a:t>
            </a:r>
            <a:r>
              <a:rPr lang="en-US" b="1" i="1" dirty="0" err="1"/>
              <a:t>AaEE</a:t>
            </a:r>
            <a:r>
              <a:rPr lang="en-US" b="1" i="1" dirty="0"/>
              <a:t>, </a:t>
            </a:r>
            <a:r>
              <a:rPr lang="en-US" b="1" i="1" dirty="0" err="1"/>
              <a:t>AAEe</a:t>
            </a:r>
            <a:r>
              <a:rPr lang="en-US" b="1" i="1" dirty="0"/>
              <a:t>, and </a:t>
            </a:r>
            <a:r>
              <a:rPr lang="en-US" b="1" i="1" dirty="0" err="1"/>
              <a:t>AaEe</a:t>
            </a:r>
            <a:endParaRPr lang="en-US" b="1" i="1" dirty="0"/>
          </a:p>
          <a:p>
            <a:r>
              <a:rPr lang="en-US" b="1" dirty="0"/>
              <a:t>Black</a:t>
            </a:r>
          </a:p>
          <a:p>
            <a:pPr lvl="1"/>
            <a:r>
              <a:rPr lang="en-US" b="1" i="1" dirty="0" err="1"/>
              <a:t>aaEE</a:t>
            </a:r>
            <a:r>
              <a:rPr lang="en-US" b="1" i="1" dirty="0"/>
              <a:t>, </a:t>
            </a:r>
            <a:r>
              <a:rPr lang="en-US" b="1" i="1" dirty="0" err="1"/>
              <a:t>aaEe</a:t>
            </a:r>
            <a:endParaRPr lang="en-US" b="1" i="1" dirty="0"/>
          </a:p>
          <a:p>
            <a:r>
              <a:rPr lang="en-US" b="1" dirty="0"/>
              <a:t>Sorrel</a:t>
            </a:r>
          </a:p>
          <a:p>
            <a:pPr lvl="1"/>
            <a:r>
              <a:rPr lang="en-US" b="1" i="1" dirty="0" err="1"/>
              <a:t>AAee</a:t>
            </a:r>
            <a:r>
              <a:rPr lang="en-US" b="1" i="1" dirty="0"/>
              <a:t>, </a:t>
            </a:r>
            <a:r>
              <a:rPr lang="en-US" b="1" i="1" dirty="0" err="1"/>
              <a:t>Aaee</a:t>
            </a:r>
            <a:endParaRPr lang="en-US" b="1" i="1" dirty="0"/>
          </a:p>
          <a:p>
            <a:endParaRPr lang="en-US" sz="1200" b="1" i="1" dirty="0"/>
          </a:p>
          <a:p>
            <a:r>
              <a:rPr lang="en-US" sz="2400" b="1" dirty="0"/>
              <a:t>The most important detail is that sorrel horses do carry either black or bay determining genes, but they are not expressed with the presence of </a:t>
            </a:r>
            <a:r>
              <a:rPr lang="en-US" sz="2400" b="1" i="1" dirty="0" err="1" smtClean="0"/>
              <a:t>ee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257800"/>
          </a:xfrm>
        </p:spPr>
        <p:txBody>
          <a:bodyPr/>
          <a:lstStyle/>
          <a:p>
            <a:r>
              <a:rPr lang="en-US" sz="2600" b="1" dirty="0"/>
              <a:t>The sorrel masking is a strange </a:t>
            </a:r>
            <a:r>
              <a:rPr lang="en-US" sz="2600" b="1" dirty="0" smtClean="0"/>
              <a:t>result</a:t>
            </a:r>
          </a:p>
          <a:p>
            <a:pPr lvl="1"/>
            <a:r>
              <a:rPr lang="en-US" sz="2400" b="1" dirty="0" smtClean="0"/>
              <a:t>V</a:t>
            </a:r>
            <a:r>
              <a:rPr lang="en-US" sz="2400" b="1" dirty="0" smtClean="0"/>
              <a:t>ery </a:t>
            </a:r>
            <a:r>
              <a:rPr lang="en-US" sz="2400" b="1" dirty="0" smtClean="0"/>
              <a:t>common (Breed True)</a:t>
            </a:r>
            <a:endParaRPr lang="en-US" sz="2400" b="1" dirty="0"/>
          </a:p>
          <a:p>
            <a:endParaRPr lang="en-US" sz="1200" b="1" dirty="0"/>
          </a:p>
          <a:p>
            <a:r>
              <a:rPr lang="en-US" sz="2400" b="1" dirty="0"/>
              <a:t>Once interactions of bay, black, and sorrel are understood, we can move on to others</a:t>
            </a:r>
          </a:p>
          <a:p>
            <a:endParaRPr lang="en-US" sz="1200" b="1" dirty="0"/>
          </a:p>
          <a:p>
            <a:r>
              <a:rPr lang="en-US" sz="2400" b="1" dirty="0" err="1"/>
              <a:t>Cremello</a:t>
            </a:r>
            <a:r>
              <a:rPr lang="en-US" sz="2400" b="1" dirty="0"/>
              <a:t> (incompletely dominant)</a:t>
            </a:r>
          </a:p>
          <a:p>
            <a:pPr lvl="1"/>
            <a:r>
              <a:rPr lang="en-US" sz="2200" b="1" dirty="0"/>
              <a:t>One dose lightens red areas to yellow leaving black areas unaffected</a:t>
            </a:r>
          </a:p>
          <a:p>
            <a:pPr lvl="1"/>
            <a:r>
              <a:rPr lang="en-US" sz="2200" b="1" dirty="0"/>
              <a:t>Two doses will lighten red and black to cream</a:t>
            </a:r>
          </a:p>
          <a:p>
            <a:pPr lvl="1"/>
            <a:r>
              <a:rPr lang="en-US" sz="2200" b="1" dirty="0"/>
              <a:t>One dose on black is </a:t>
            </a:r>
            <a:r>
              <a:rPr lang="en-US" sz="2200" b="1" dirty="0" err="1"/>
              <a:t>smokey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Smokey </a:t>
            </a:r>
            <a:r>
              <a:rPr lang="en-US" sz="2400" b="1" dirty="0" smtClean="0"/>
              <a:t>color </a:t>
            </a:r>
            <a:r>
              <a:rPr lang="en-US" sz="2400" b="1" dirty="0"/>
              <a:t>horses can also produce 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B</a:t>
            </a:r>
            <a:r>
              <a:rPr lang="en-US" sz="2200" b="1" dirty="0" smtClean="0"/>
              <a:t>uckskin </a:t>
            </a:r>
            <a:r>
              <a:rPr lang="en-US" sz="2200" b="1" dirty="0"/>
              <a:t>and </a:t>
            </a:r>
            <a:r>
              <a:rPr lang="en-US" sz="2200" b="1" dirty="0" smtClean="0"/>
              <a:t>Palomino </a:t>
            </a:r>
            <a:r>
              <a:rPr lang="en-US" sz="2200" b="1" dirty="0"/>
              <a:t>foals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Bay to: 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Buckskin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Sorrel to: 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Palomino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Sorrel to: </a:t>
            </a:r>
          </a:p>
          <a:p>
            <a:pPr lvl="1">
              <a:lnSpc>
                <a:spcPct val="90000"/>
              </a:lnSpc>
            </a:pPr>
            <a:r>
              <a:rPr lang="en-US" sz="2200" b="1" dirty="0" err="1"/>
              <a:t>Cremello</a:t>
            </a:r>
            <a:endParaRPr lang="en-US" sz="2200" b="1" dirty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Bay to: </a:t>
            </a:r>
          </a:p>
          <a:p>
            <a:pPr lvl="1">
              <a:lnSpc>
                <a:spcPct val="90000"/>
              </a:lnSpc>
            </a:pPr>
            <a:r>
              <a:rPr lang="en-US" sz="2200" b="1" dirty="0" err="1"/>
              <a:t>Perlino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Duns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Result of a single dominant gene </a:t>
            </a:r>
            <a:r>
              <a:rPr lang="en-US" b="1" i="1" dirty="0" err="1"/>
              <a:t>Dn</a:t>
            </a:r>
            <a:r>
              <a:rPr lang="en-US" b="1" i="1" dirty="0"/>
              <a:t> </a:t>
            </a:r>
            <a:r>
              <a:rPr lang="en-US" b="1" dirty="0"/>
              <a:t>interacting with a basic color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Result on bay is: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Zebra dun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Black to: </a:t>
            </a:r>
          </a:p>
          <a:p>
            <a:pPr lvl="2">
              <a:lnSpc>
                <a:spcPct val="90000"/>
              </a:lnSpc>
            </a:pPr>
            <a:r>
              <a:rPr lang="en-US" b="1" dirty="0" err="1"/>
              <a:t>Grullo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Sorrel to: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 Red dun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r>
              <a:rPr lang="en-US" sz="2600" b="1" dirty="0"/>
              <a:t>Other </a:t>
            </a:r>
            <a:r>
              <a:rPr lang="en-US" sz="2600" b="1" dirty="0" smtClean="0"/>
              <a:t>variation of </a:t>
            </a:r>
            <a:r>
              <a:rPr lang="en-US" sz="2600" b="1" dirty="0"/>
              <a:t>color are more rarely encountered than those previously mentioned</a:t>
            </a:r>
          </a:p>
          <a:p>
            <a:endParaRPr lang="en-US" sz="1200" b="1" dirty="0"/>
          </a:p>
          <a:p>
            <a:r>
              <a:rPr lang="en-US" sz="2600" b="1" dirty="0"/>
              <a:t>These </a:t>
            </a:r>
            <a:r>
              <a:rPr lang="en-US" sz="2600" b="1" dirty="0" smtClean="0"/>
              <a:t>variations probably </a:t>
            </a:r>
            <a:r>
              <a:rPr lang="en-US" sz="2600" b="1" dirty="0"/>
              <a:t>not due to single genes</a:t>
            </a:r>
          </a:p>
          <a:p>
            <a:endParaRPr lang="en-US" sz="1200" b="1" dirty="0"/>
          </a:p>
          <a:p>
            <a:r>
              <a:rPr lang="en-US" b="1" dirty="0"/>
              <a:t>Included are:</a:t>
            </a:r>
          </a:p>
          <a:p>
            <a:pPr lvl="1"/>
            <a:r>
              <a:rPr lang="en-US" b="1" dirty="0"/>
              <a:t>Flaxen manes and tails</a:t>
            </a:r>
          </a:p>
          <a:p>
            <a:pPr lvl="1"/>
            <a:r>
              <a:rPr lang="en-US" b="1" dirty="0"/>
              <a:t>Dark overlays on some </a:t>
            </a:r>
            <a:endParaRPr lang="en-US" b="1" dirty="0" smtClean="0"/>
          </a:p>
          <a:p>
            <a:pPr lvl="2"/>
            <a:r>
              <a:rPr lang="en-US" b="1" dirty="0" smtClean="0"/>
              <a:t>S</a:t>
            </a:r>
            <a:r>
              <a:rPr lang="en-US" b="1" dirty="0" smtClean="0"/>
              <a:t>orrels</a:t>
            </a:r>
          </a:p>
          <a:p>
            <a:pPr lvl="2"/>
            <a:r>
              <a:rPr lang="en-US" b="1" dirty="0" smtClean="0"/>
              <a:t>B</a:t>
            </a:r>
            <a:r>
              <a:rPr lang="en-US" b="1" dirty="0" smtClean="0"/>
              <a:t>ays</a:t>
            </a:r>
          </a:p>
          <a:p>
            <a:pPr lvl="2"/>
            <a:r>
              <a:rPr lang="en-US" b="1" dirty="0" smtClean="0"/>
              <a:t>L</a:t>
            </a:r>
            <a:r>
              <a:rPr lang="en-US" b="1" dirty="0" smtClean="0"/>
              <a:t>iver </a:t>
            </a:r>
            <a:r>
              <a:rPr lang="en-US" b="1" dirty="0"/>
              <a:t>chestnuts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r>
              <a:rPr lang="en-US" b="1" dirty="0"/>
              <a:t>Silver Dapple Gene (Z), which is dominant</a:t>
            </a:r>
          </a:p>
          <a:p>
            <a:pPr lvl="1"/>
            <a:r>
              <a:rPr lang="en-US" b="1" dirty="0"/>
              <a:t>Rare in most breeds</a:t>
            </a:r>
          </a:p>
          <a:p>
            <a:pPr lvl="1"/>
            <a:endParaRPr lang="en-US" sz="1200" b="1" dirty="0"/>
          </a:p>
          <a:p>
            <a:r>
              <a:rPr lang="en-US" b="1" dirty="0"/>
              <a:t>Acts to make black areas </a:t>
            </a:r>
            <a:r>
              <a:rPr lang="en-US" b="1" dirty="0" smtClean="0"/>
              <a:t>pale</a:t>
            </a:r>
          </a:p>
          <a:p>
            <a:pPr lvl="1"/>
            <a:r>
              <a:rPr lang="en-US" b="1" dirty="0" smtClean="0"/>
              <a:t>L</a:t>
            </a:r>
            <a:r>
              <a:rPr lang="en-US" b="1" dirty="0" smtClean="0"/>
              <a:t>eaves </a:t>
            </a:r>
            <a:r>
              <a:rPr lang="en-US" b="1" dirty="0"/>
              <a:t>red areas unaffected</a:t>
            </a:r>
          </a:p>
          <a:p>
            <a:endParaRPr lang="en-US" sz="1200" b="1" dirty="0"/>
          </a:p>
          <a:p>
            <a:r>
              <a:rPr lang="en-US" b="1" dirty="0"/>
              <a:t>Somewhat opposite of </a:t>
            </a:r>
            <a:r>
              <a:rPr lang="en-US" b="1" dirty="0" err="1" smtClean="0"/>
              <a:t>Cremello</a:t>
            </a:r>
            <a:endParaRPr lang="en-US" sz="1200" b="1" dirty="0"/>
          </a:p>
          <a:p>
            <a:pPr lvl="1"/>
            <a:r>
              <a:rPr lang="en-US" b="1" dirty="0"/>
              <a:t>Black background to blue </a:t>
            </a:r>
            <a:r>
              <a:rPr lang="en-US" b="1" dirty="0" smtClean="0"/>
              <a:t>silver</a:t>
            </a:r>
            <a:endParaRPr lang="en-US" sz="1200" b="1" dirty="0"/>
          </a:p>
          <a:p>
            <a:pPr lvl="1"/>
            <a:r>
              <a:rPr lang="en-US" b="1" dirty="0"/>
              <a:t>Bay Background to red 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Minor white marks on faces and </a:t>
            </a:r>
            <a:r>
              <a:rPr lang="en-US" b="1" dirty="0" smtClean="0"/>
              <a:t>legs</a:t>
            </a:r>
            <a:endParaRPr lang="en-US" b="1" dirty="0"/>
          </a:p>
          <a:p>
            <a:pPr lvl="1"/>
            <a:r>
              <a:rPr lang="en-US" b="1" dirty="0"/>
              <a:t>Controlled by multiple genes</a:t>
            </a:r>
          </a:p>
          <a:p>
            <a:endParaRPr lang="en-US" b="1" dirty="0"/>
          </a:p>
          <a:p>
            <a:r>
              <a:rPr lang="en-US" b="1" dirty="0"/>
              <a:t>Horses may add or subtract color to their offspring dependent upon </a:t>
            </a:r>
            <a:endParaRPr lang="en-US" b="1" dirty="0" smtClean="0"/>
          </a:p>
          <a:p>
            <a:pPr lvl="1"/>
            <a:r>
              <a:rPr lang="en-US" b="1" dirty="0" smtClean="0"/>
              <a:t>G</a:t>
            </a:r>
            <a:r>
              <a:rPr lang="en-US" b="1" dirty="0" smtClean="0"/>
              <a:t>enetic </a:t>
            </a:r>
            <a:r>
              <a:rPr lang="en-US" b="1" dirty="0"/>
              <a:t>makeup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382000" cy="4497387"/>
          </a:xfrm>
        </p:spPr>
        <p:txBody>
          <a:bodyPr/>
          <a:lstStyle/>
          <a:p>
            <a:r>
              <a:rPr lang="en-US" b="1" dirty="0"/>
              <a:t>In each horse there is a certain portion of characteristics that are due to:</a:t>
            </a:r>
          </a:p>
          <a:p>
            <a:pPr lvl="1"/>
            <a:r>
              <a:rPr lang="en-US" b="1" dirty="0"/>
              <a:t>Genetics </a:t>
            </a:r>
          </a:p>
          <a:p>
            <a:pPr lvl="1"/>
            <a:r>
              <a:rPr lang="en-US" b="1" dirty="0"/>
              <a:t>Environment</a:t>
            </a:r>
          </a:p>
          <a:p>
            <a:endParaRPr lang="en-US" sz="1200" b="1" dirty="0"/>
          </a:p>
          <a:p>
            <a:r>
              <a:rPr lang="en-US" b="1" dirty="0"/>
              <a:t>What is genetic influence? </a:t>
            </a:r>
          </a:p>
          <a:p>
            <a:pPr lvl="1"/>
            <a:r>
              <a:rPr lang="en-US" b="1" dirty="0" smtClean="0"/>
              <a:t>Portion </a:t>
            </a:r>
            <a:r>
              <a:rPr lang="en-US" b="1" dirty="0"/>
              <a:t>that is passed from parent to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r>
              <a:rPr lang="en-US" b="1" dirty="0"/>
              <a:t>Gray</a:t>
            </a:r>
          </a:p>
          <a:p>
            <a:pPr lvl="1"/>
            <a:r>
              <a:rPr lang="en-US" sz="2200" b="1" dirty="0"/>
              <a:t>Born dark or </a:t>
            </a:r>
            <a:r>
              <a:rPr lang="en-US" sz="2200" b="1" dirty="0" smtClean="0"/>
              <a:t>solid, progressively </a:t>
            </a:r>
            <a:r>
              <a:rPr lang="en-US" sz="2200" b="1" dirty="0"/>
              <a:t>gets lighter with age</a:t>
            </a:r>
          </a:p>
          <a:p>
            <a:pPr lvl="1"/>
            <a:endParaRPr lang="en-US" sz="1000" b="1" dirty="0"/>
          </a:p>
          <a:p>
            <a:pPr lvl="1"/>
            <a:r>
              <a:rPr lang="en-US" sz="2200" b="1" dirty="0"/>
              <a:t>Due to white hairs that grow into coat</a:t>
            </a:r>
          </a:p>
          <a:p>
            <a:pPr lvl="1"/>
            <a:endParaRPr lang="en-US" sz="1000" b="1" dirty="0"/>
          </a:p>
          <a:p>
            <a:pPr lvl="1"/>
            <a:r>
              <a:rPr lang="en-US" sz="2200" b="1" dirty="0"/>
              <a:t>May be dapple</a:t>
            </a:r>
          </a:p>
          <a:p>
            <a:pPr lvl="1"/>
            <a:endParaRPr lang="en-US" sz="1000" b="1" dirty="0"/>
          </a:p>
          <a:p>
            <a:pPr lvl="1"/>
            <a:r>
              <a:rPr lang="en-US" sz="2200" b="1" dirty="0"/>
              <a:t>Have dark skin</a:t>
            </a:r>
          </a:p>
          <a:p>
            <a:pPr lvl="1"/>
            <a:endParaRPr lang="en-US" sz="1200" b="1" dirty="0"/>
          </a:p>
          <a:p>
            <a:pPr lvl="1"/>
            <a:r>
              <a:rPr lang="en-US" sz="2200" b="1" dirty="0"/>
              <a:t>Dominant gene </a:t>
            </a:r>
            <a:r>
              <a:rPr lang="en-US" sz="2200" b="1" i="1" dirty="0"/>
              <a:t>GG or </a:t>
            </a:r>
            <a:r>
              <a:rPr lang="en-US" sz="2200" b="1" i="1" dirty="0" err="1"/>
              <a:t>Gg</a:t>
            </a:r>
            <a:endParaRPr lang="en-US" sz="2200" b="1" i="1" dirty="0"/>
          </a:p>
          <a:p>
            <a:pPr lvl="1"/>
            <a:endParaRPr lang="en-US" sz="1200" b="1" i="1" dirty="0"/>
          </a:p>
          <a:p>
            <a:pPr lvl="1"/>
            <a:r>
              <a:rPr lang="en-US" sz="2200" b="1" dirty="0"/>
              <a:t>Each gray horse </a:t>
            </a:r>
            <a:r>
              <a:rPr lang="en-US" sz="2200" b="1" u="sng" dirty="0"/>
              <a:t>must</a:t>
            </a:r>
            <a:r>
              <a:rPr lang="en-US" sz="2200" b="1" dirty="0"/>
              <a:t> have a gray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Roan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White hairs mixed with base coat 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Can be superimposed over any base color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Head, mane, tail, and lower legs are solid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Dominate gene </a:t>
            </a:r>
            <a:r>
              <a:rPr lang="en-US" b="1" i="1" dirty="0" err="1"/>
              <a:t>Rn</a:t>
            </a:r>
            <a:endParaRPr lang="en-US" b="1" i="1" dirty="0"/>
          </a:p>
          <a:p>
            <a:pPr lvl="1">
              <a:lnSpc>
                <a:spcPct val="90000"/>
              </a:lnSpc>
            </a:pPr>
            <a:endParaRPr lang="en-US" sz="1200" b="1" i="1" dirty="0"/>
          </a:p>
          <a:p>
            <a:pPr lvl="1">
              <a:lnSpc>
                <a:spcPct val="90000"/>
              </a:lnSpc>
            </a:pPr>
            <a:r>
              <a:rPr lang="en-US" b="1" dirty="0"/>
              <a:t>All roan horses are heterozygous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 err="1"/>
              <a:t>Homozygotes</a:t>
            </a:r>
            <a:r>
              <a:rPr lang="en-US" b="1" dirty="0"/>
              <a:t> die early in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Paint patterns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White spotting irregularly arranged over body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 err="1"/>
              <a:t>Tobiano</a:t>
            </a:r>
            <a:r>
              <a:rPr lang="en-US" b="1" dirty="0"/>
              <a:t> most common </a:t>
            </a:r>
            <a:r>
              <a:rPr lang="en-US" b="1" i="1" dirty="0"/>
              <a:t>To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Usually have four white feet, white lower legs, little white on head, white across </a:t>
            </a:r>
            <a:r>
              <a:rPr lang="en-US" b="1" dirty="0" err="1"/>
              <a:t>topline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Overo Dominant </a:t>
            </a:r>
            <a:r>
              <a:rPr lang="en-US" b="1" i="1" dirty="0"/>
              <a:t>O</a:t>
            </a:r>
            <a:endParaRPr lang="en-US" b="1" dirty="0"/>
          </a:p>
          <a:p>
            <a:pPr lvl="2">
              <a:lnSpc>
                <a:spcPct val="90000"/>
              </a:lnSpc>
            </a:pPr>
            <a:r>
              <a:rPr lang="en-US" b="1" dirty="0"/>
              <a:t>Most have dark feet and dark lower legs, white on face, blue eyes, not across </a:t>
            </a:r>
            <a:r>
              <a:rPr lang="en-US" b="1" dirty="0" err="1"/>
              <a:t>topline</a:t>
            </a:r>
            <a:endParaRPr lang="en-US" b="1" dirty="0"/>
          </a:p>
          <a:p>
            <a:pPr lvl="2">
              <a:lnSpc>
                <a:spcPct val="90000"/>
              </a:lnSpc>
            </a:pPr>
            <a:r>
              <a:rPr lang="en-US" b="1" dirty="0"/>
              <a:t>Associated with lethal white foal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r>
              <a:rPr lang="en-US" b="1" dirty="0"/>
              <a:t>Leopard</a:t>
            </a:r>
          </a:p>
          <a:p>
            <a:pPr lvl="1"/>
            <a:r>
              <a:rPr lang="en-US" b="1" dirty="0"/>
              <a:t>All related to a single gene </a:t>
            </a:r>
            <a:r>
              <a:rPr lang="en-US" b="1" i="1" dirty="0" err="1"/>
              <a:t>Lp</a:t>
            </a:r>
            <a:endParaRPr lang="en-US" b="1" dirty="0"/>
          </a:p>
          <a:p>
            <a:pPr lvl="1"/>
            <a:r>
              <a:rPr lang="en-US" b="1" dirty="0"/>
              <a:t>Incompletely dominant</a:t>
            </a:r>
          </a:p>
          <a:p>
            <a:pPr lvl="1"/>
            <a:r>
              <a:rPr lang="en-US" b="1" dirty="0"/>
              <a:t>Responsible for: </a:t>
            </a:r>
          </a:p>
          <a:p>
            <a:pPr lvl="2"/>
            <a:r>
              <a:rPr lang="en-US" sz="2200" b="1" dirty="0" smtClean="0"/>
              <a:t>Mottled </a:t>
            </a:r>
          </a:p>
          <a:p>
            <a:pPr lvl="2"/>
            <a:r>
              <a:rPr lang="en-US" sz="2200" b="1" dirty="0" smtClean="0"/>
              <a:t>Varnish roan </a:t>
            </a:r>
          </a:p>
          <a:p>
            <a:pPr lvl="2"/>
            <a:r>
              <a:rPr lang="en-US" sz="2200" b="1" dirty="0" smtClean="0"/>
              <a:t>Blanket with spots</a:t>
            </a:r>
          </a:p>
          <a:p>
            <a:pPr lvl="2"/>
            <a:r>
              <a:rPr lang="en-US" sz="2200" b="1" dirty="0" smtClean="0"/>
              <a:t>Blanket</a:t>
            </a:r>
          </a:p>
          <a:p>
            <a:pPr lvl="2"/>
            <a:r>
              <a:rPr lang="en-US" sz="2200" b="1" dirty="0" smtClean="0"/>
              <a:t>Frost</a:t>
            </a:r>
          </a:p>
          <a:p>
            <a:pPr lvl="2"/>
            <a:r>
              <a:rPr lang="en-US" sz="2200" b="1" dirty="0" smtClean="0"/>
              <a:t>Leopard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Abnormalities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530725"/>
          </a:xfrm>
        </p:spPr>
        <p:txBody>
          <a:bodyPr/>
          <a:lstStyle/>
          <a:p>
            <a:r>
              <a:rPr lang="en-US" b="1" dirty="0" smtClean="0"/>
              <a:t>HYPP</a:t>
            </a:r>
          </a:p>
          <a:p>
            <a:pPr lvl="1"/>
            <a:r>
              <a:rPr lang="en-US" b="1" dirty="0" err="1" smtClean="0"/>
              <a:t>Hyperkalemic</a:t>
            </a:r>
            <a:r>
              <a:rPr lang="en-US" b="1" dirty="0" smtClean="0"/>
              <a:t> Periodic Paralysis</a:t>
            </a:r>
          </a:p>
          <a:p>
            <a:pPr lvl="1"/>
            <a:r>
              <a:rPr lang="en-US" b="1" dirty="0" smtClean="0"/>
              <a:t>Dominant Gene</a:t>
            </a:r>
          </a:p>
          <a:p>
            <a:pPr lvl="1"/>
            <a:r>
              <a:rPr lang="en-US" b="1" dirty="0" smtClean="0"/>
              <a:t>Linked to QH Impressive</a:t>
            </a:r>
          </a:p>
          <a:p>
            <a:pPr lvl="2"/>
            <a:r>
              <a:rPr lang="en-US" b="1" dirty="0" smtClean="0"/>
              <a:t>Defect in movement of Na and K in &amp; out of muscle</a:t>
            </a:r>
          </a:p>
          <a:p>
            <a:pPr lvl="2"/>
            <a:r>
              <a:rPr lang="en-US" b="1" dirty="0" smtClean="0"/>
              <a:t>Attacks of muscle weakness</a:t>
            </a:r>
          </a:p>
          <a:p>
            <a:pPr lvl="2"/>
            <a:r>
              <a:rPr lang="en-US" b="1" dirty="0" smtClean="0"/>
              <a:t>Tremors</a:t>
            </a:r>
          </a:p>
          <a:p>
            <a:pPr lvl="2"/>
            <a:r>
              <a:rPr lang="en-US" b="1" dirty="0" smtClean="0"/>
              <a:t>Collapse</a:t>
            </a:r>
          </a:p>
          <a:p>
            <a:pPr lvl="2"/>
            <a:r>
              <a:rPr lang="en-US" b="1" dirty="0" smtClean="0"/>
              <a:t>Death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Mr. Conclusion</a:t>
            </a:r>
            <a:endParaRPr lang="en-US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1828800"/>
            <a:ext cx="5852160" cy="44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r>
              <a:rPr lang="en-US" b="1" dirty="0" smtClean="0"/>
              <a:t>Parrot Mouth and </a:t>
            </a:r>
            <a:r>
              <a:rPr lang="en-US" b="1" dirty="0" err="1" smtClean="0"/>
              <a:t>Cryptorchidism</a:t>
            </a:r>
            <a:endParaRPr lang="en-US" b="1" dirty="0" smtClean="0"/>
          </a:p>
          <a:p>
            <a:endParaRPr lang="en-US" sz="1000" b="1" dirty="0" smtClean="0"/>
          </a:p>
          <a:p>
            <a:r>
              <a:rPr lang="en-US" b="1" dirty="0" smtClean="0"/>
              <a:t>Lethal White Foal Syndrome (OLWS)</a:t>
            </a:r>
          </a:p>
          <a:p>
            <a:endParaRPr lang="en-US" sz="1000" b="1" dirty="0" smtClean="0"/>
          </a:p>
          <a:p>
            <a:pPr lvl="1"/>
            <a:r>
              <a:rPr lang="en-US" sz="2200" b="1" dirty="0" smtClean="0"/>
              <a:t>Failure to form certain types of nerves in intestinal tract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200" b="1" dirty="0" smtClean="0"/>
              <a:t>Foals die of colic several days after birth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200" b="1" dirty="0" smtClean="0"/>
              <a:t>Affects some offspring produced by mating two </a:t>
            </a:r>
            <a:r>
              <a:rPr lang="en-US" sz="2200" b="1" dirty="0" err="1" smtClean="0"/>
              <a:t>overo</a:t>
            </a:r>
            <a:r>
              <a:rPr lang="en-US" sz="2200" b="1" dirty="0" smtClean="0"/>
              <a:t> paints</a:t>
            </a:r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648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r>
              <a:rPr lang="en-US" b="1" dirty="0" smtClean="0"/>
              <a:t>Hereditary Equine Regional Dermal Asthenia </a:t>
            </a:r>
            <a:endParaRPr lang="en-US" b="1" dirty="0" smtClean="0"/>
          </a:p>
          <a:p>
            <a:pPr lvl="1"/>
            <a:r>
              <a:rPr lang="en-US" b="1" dirty="0" smtClean="0"/>
              <a:t>Aka HERDA</a:t>
            </a:r>
          </a:p>
          <a:p>
            <a:pPr lvl="1"/>
            <a:r>
              <a:rPr lang="en-US" b="1" dirty="0" smtClean="0"/>
              <a:t>Linked to </a:t>
            </a:r>
            <a:r>
              <a:rPr lang="en-US" b="1" dirty="0" err="1" smtClean="0"/>
              <a:t>Poco</a:t>
            </a:r>
            <a:r>
              <a:rPr lang="en-US" b="1" dirty="0" smtClean="0"/>
              <a:t> </a:t>
            </a:r>
            <a:r>
              <a:rPr lang="en-US" b="1" dirty="0" err="1" smtClean="0"/>
              <a:t>Bueno</a:t>
            </a:r>
            <a:r>
              <a:rPr lang="en-US" b="1" dirty="0" smtClean="0"/>
              <a:t> Line</a:t>
            </a:r>
          </a:p>
          <a:p>
            <a:pPr lvl="1"/>
            <a:r>
              <a:rPr lang="en-US" b="1" dirty="0" smtClean="0"/>
              <a:t>Collagen defect</a:t>
            </a:r>
          </a:p>
          <a:p>
            <a:pPr lvl="1"/>
            <a:r>
              <a:rPr lang="en-US" b="1" dirty="0" smtClean="0"/>
              <a:t>Skin detaches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81400"/>
            <a:ext cx="4095750" cy="29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Poco</a:t>
            </a:r>
            <a:r>
              <a:rPr lang="en-US" b="1" dirty="0" smtClean="0"/>
              <a:t> </a:t>
            </a:r>
            <a:r>
              <a:rPr lang="en-US" b="1" dirty="0" err="1" smtClean="0"/>
              <a:t>Bueno</a:t>
            </a:r>
            <a:endParaRPr lang="en-US" b="1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5656" y="1600200"/>
            <a:ext cx="36698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8458200" cy="4344987"/>
          </a:xfrm>
        </p:spPr>
        <p:txBody>
          <a:bodyPr/>
          <a:lstStyle/>
          <a:p>
            <a:r>
              <a:rPr lang="en-US" b="1" dirty="0"/>
              <a:t>Each body cell contains a complete copy of genetic material where</a:t>
            </a:r>
            <a:r>
              <a:rPr lang="en-US" b="1" dirty="0" smtClean="0"/>
              <a:t>?</a:t>
            </a:r>
            <a:endParaRPr lang="en-US" sz="1200" b="1" dirty="0"/>
          </a:p>
          <a:p>
            <a:pPr lvl="1"/>
            <a:r>
              <a:rPr lang="en-US" b="1" dirty="0"/>
              <a:t>Nucleus</a:t>
            </a:r>
          </a:p>
          <a:p>
            <a:pPr lvl="1"/>
            <a:endParaRPr lang="en-US" sz="1000" b="1" dirty="0"/>
          </a:p>
          <a:p>
            <a:r>
              <a:rPr lang="en-US" b="1" dirty="0"/>
              <a:t>This material is contained in: </a:t>
            </a:r>
          </a:p>
          <a:p>
            <a:pPr lvl="1"/>
            <a:r>
              <a:rPr lang="en-US" b="1" dirty="0"/>
              <a:t>Chromosomes </a:t>
            </a:r>
          </a:p>
          <a:p>
            <a:pPr lvl="2"/>
            <a:r>
              <a:rPr lang="en-US" sz="2200" b="1" dirty="0"/>
              <a:t>Long, slender, thread-like structures that are </a:t>
            </a:r>
            <a:r>
              <a:rPr lang="en-US" sz="2200" b="1" dirty="0" smtClean="0"/>
              <a:t>paired</a:t>
            </a:r>
          </a:p>
          <a:p>
            <a:pPr lvl="2"/>
            <a:r>
              <a:rPr lang="en-US" sz="2200" b="1" dirty="0" smtClean="0"/>
              <a:t>How many do horse have?</a:t>
            </a:r>
          </a:p>
          <a:p>
            <a:pPr lvl="3"/>
            <a:r>
              <a:rPr lang="en-US" sz="1900" b="1" dirty="0" smtClean="0"/>
              <a:t>64</a:t>
            </a:r>
          </a:p>
          <a:p>
            <a:pPr lvl="3"/>
            <a:r>
              <a:rPr lang="en-US" sz="1900" b="1" dirty="0" smtClean="0"/>
              <a:t>Humans have 46</a:t>
            </a:r>
            <a:endParaRPr lang="en-US" sz="1900" b="1" dirty="0"/>
          </a:p>
          <a:p>
            <a:pPr lvl="2"/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8382000" cy="4421187"/>
          </a:xfrm>
        </p:spPr>
        <p:txBody>
          <a:bodyPr/>
          <a:lstStyle/>
          <a:p>
            <a:r>
              <a:rPr lang="en-US" b="1" dirty="0" smtClean="0"/>
              <a:t>What is the basic </a:t>
            </a:r>
            <a:r>
              <a:rPr lang="en-US" b="1" dirty="0"/>
              <a:t>unit of </a:t>
            </a:r>
            <a:r>
              <a:rPr lang="en-US" b="1" dirty="0" smtClean="0"/>
              <a:t>inheritance? </a:t>
            </a:r>
            <a:endParaRPr lang="en-US" b="1" dirty="0"/>
          </a:p>
          <a:p>
            <a:pPr lvl="1"/>
            <a:r>
              <a:rPr lang="en-US" b="1" dirty="0"/>
              <a:t>The gene</a:t>
            </a:r>
          </a:p>
          <a:p>
            <a:pPr lvl="2"/>
            <a:r>
              <a:rPr lang="en-US" b="1" dirty="0"/>
              <a:t>Located on </a:t>
            </a:r>
            <a:r>
              <a:rPr lang="en-US" b="1" dirty="0" smtClean="0"/>
              <a:t>chromosomes</a:t>
            </a:r>
          </a:p>
          <a:p>
            <a:pPr lvl="2"/>
            <a:r>
              <a:rPr lang="en-US" b="1" dirty="0" smtClean="0"/>
              <a:t>E</a:t>
            </a:r>
            <a:r>
              <a:rPr lang="en-US" b="1" dirty="0" smtClean="0"/>
              <a:t>ach </a:t>
            </a:r>
            <a:r>
              <a:rPr lang="en-US" b="1" dirty="0"/>
              <a:t>horse has 32 pairs</a:t>
            </a:r>
          </a:p>
          <a:p>
            <a:pPr lvl="3"/>
            <a:r>
              <a:rPr lang="en-US" b="1" dirty="0"/>
              <a:t>Half from sire and half from dam</a:t>
            </a:r>
          </a:p>
          <a:p>
            <a:endParaRPr lang="en-US" sz="1200" b="1" dirty="0"/>
          </a:p>
          <a:p>
            <a:r>
              <a:rPr lang="en-US" b="1" dirty="0"/>
              <a:t>Genes are located at various locations along the chromosomes</a:t>
            </a:r>
          </a:p>
          <a:p>
            <a:pPr lvl="1"/>
            <a:r>
              <a:rPr lang="en-US" b="1" dirty="0"/>
              <a:t>Loci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7997825" cy="4573587"/>
          </a:xfrm>
        </p:spPr>
        <p:txBody>
          <a:bodyPr/>
          <a:lstStyle/>
          <a:p>
            <a:r>
              <a:rPr lang="en-US" sz="2400" b="1" dirty="0"/>
              <a:t>Genes control the expression of traits </a:t>
            </a:r>
          </a:p>
          <a:p>
            <a:pPr lvl="1"/>
            <a:r>
              <a:rPr lang="en-US" sz="2200" b="1" dirty="0"/>
              <a:t>Correspond to chemical structures (messengers) that determine individual traits</a:t>
            </a:r>
          </a:p>
          <a:p>
            <a:pPr lvl="1"/>
            <a:endParaRPr lang="en-US" sz="1000" b="1" dirty="0"/>
          </a:p>
          <a:p>
            <a:r>
              <a:rPr lang="en-US" sz="2400" b="1" dirty="0"/>
              <a:t>As chromosomes are paired, so too are genes</a:t>
            </a:r>
          </a:p>
          <a:p>
            <a:endParaRPr lang="en-US" sz="1000" b="1" dirty="0"/>
          </a:p>
          <a:p>
            <a:r>
              <a:rPr lang="en-US" sz="2400" b="1" dirty="0"/>
              <a:t>Paired genes (alleles) may or may not be identical</a:t>
            </a:r>
          </a:p>
          <a:p>
            <a:endParaRPr lang="en-US" sz="1000" b="1" dirty="0"/>
          </a:p>
          <a:p>
            <a:r>
              <a:rPr lang="en-US" sz="2400" b="1" dirty="0"/>
              <a:t>If the paired genes are </a:t>
            </a:r>
            <a:r>
              <a:rPr lang="en-US" sz="2400" b="1" dirty="0" smtClean="0"/>
              <a:t>identical</a:t>
            </a:r>
          </a:p>
          <a:p>
            <a:pPr lvl="1"/>
            <a:r>
              <a:rPr lang="en-US" sz="2200" b="1" dirty="0" smtClean="0"/>
              <a:t>T</a:t>
            </a:r>
            <a:r>
              <a:rPr lang="en-US" sz="2200" b="1" dirty="0" smtClean="0"/>
              <a:t>hen </a:t>
            </a:r>
            <a:r>
              <a:rPr lang="en-US" sz="2200" b="1" dirty="0"/>
              <a:t>the individual is considered to be </a:t>
            </a:r>
            <a:r>
              <a:rPr lang="en-US" sz="2200" b="1" dirty="0" smtClean="0"/>
              <a:t>homozygous</a:t>
            </a:r>
            <a:endParaRPr lang="en-US" sz="1000" b="1" dirty="0"/>
          </a:p>
          <a:p>
            <a:pPr lvl="1"/>
            <a:r>
              <a:rPr lang="en-US" sz="2200" b="1" dirty="0"/>
              <a:t>If not, heterozygous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quine Genetics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895600" y="533400"/>
            <a:ext cx="3453384" cy="6096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quine Genetics 2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447800" y="609600"/>
            <a:ext cx="6054852" cy="5860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199"/>
            <a:ext cx="8305800" cy="5029201"/>
          </a:xfrm>
        </p:spPr>
        <p:txBody>
          <a:bodyPr/>
          <a:lstStyle/>
          <a:p>
            <a:r>
              <a:rPr lang="en-US" b="1" dirty="0"/>
              <a:t>Two basic types of genetic action:</a:t>
            </a:r>
          </a:p>
          <a:p>
            <a:pPr lvl="1"/>
            <a:r>
              <a:rPr lang="en-US" b="1" dirty="0"/>
              <a:t>Qualitative </a:t>
            </a:r>
          </a:p>
          <a:p>
            <a:pPr lvl="1"/>
            <a:r>
              <a:rPr lang="en-US" b="1" dirty="0"/>
              <a:t>Quantitative</a:t>
            </a:r>
          </a:p>
          <a:p>
            <a:pPr lvl="1"/>
            <a:endParaRPr lang="en-US" sz="1200" b="1" dirty="0"/>
          </a:p>
          <a:p>
            <a:pPr lvl="1"/>
            <a:r>
              <a:rPr lang="en-US" b="1" dirty="0"/>
              <a:t>Qualitative: </a:t>
            </a:r>
          </a:p>
          <a:p>
            <a:pPr lvl="2"/>
            <a:r>
              <a:rPr lang="en-US" b="1" dirty="0" smtClean="0"/>
              <a:t>P</a:t>
            </a:r>
            <a:r>
              <a:rPr lang="en-US" b="1" dirty="0" smtClean="0"/>
              <a:t>articular trait influenced by single </a:t>
            </a:r>
            <a:r>
              <a:rPr lang="en-US" b="1" dirty="0"/>
              <a:t>pair of </a:t>
            </a:r>
            <a:r>
              <a:rPr lang="en-US" b="1" dirty="0" smtClean="0"/>
              <a:t>genes</a:t>
            </a:r>
          </a:p>
          <a:p>
            <a:pPr lvl="2"/>
            <a:r>
              <a:rPr lang="en-US" b="1" dirty="0" smtClean="0"/>
              <a:t>O</a:t>
            </a:r>
            <a:r>
              <a:rPr lang="en-US" b="1" dirty="0" smtClean="0"/>
              <a:t>r </a:t>
            </a:r>
            <a:r>
              <a:rPr lang="en-US" b="1" dirty="0"/>
              <a:t>maybe 2 or 3</a:t>
            </a:r>
          </a:p>
          <a:p>
            <a:endParaRPr lang="en-US" sz="1200" b="1" dirty="0"/>
          </a:p>
          <a:p>
            <a:pPr lvl="1"/>
            <a:r>
              <a:rPr lang="en-US" b="1" dirty="0"/>
              <a:t>Quantitative:</a:t>
            </a:r>
          </a:p>
          <a:p>
            <a:pPr lvl="2"/>
            <a:r>
              <a:rPr lang="en-US" b="1" dirty="0"/>
              <a:t>I</a:t>
            </a:r>
            <a:r>
              <a:rPr lang="en-US" b="1" dirty="0" smtClean="0"/>
              <a:t>nfluenced </a:t>
            </a:r>
            <a:r>
              <a:rPr lang="en-US" b="1" dirty="0"/>
              <a:t>by a number of </a:t>
            </a:r>
            <a:r>
              <a:rPr lang="en-US" b="1" dirty="0" smtClean="0"/>
              <a:t>genes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261</TotalTime>
  <Words>1212</Words>
  <Application>Microsoft Office PowerPoint</Application>
  <PresentationFormat>On-screen Show (4:3)</PresentationFormat>
  <Paragraphs>311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Layers</vt:lpstr>
      <vt:lpstr>Horse Science</vt:lpstr>
      <vt:lpstr>Introduction</vt:lpstr>
      <vt:lpstr>Introduction</vt:lpstr>
      <vt:lpstr>Genetics</vt:lpstr>
      <vt:lpstr>Genetics</vt:lpstr>
      <vt:lpstr>Genetics</vt:lpstr>
      <vt:lpstr>Slide 7</vt:lpstr>
      <vt:lpstr>Slide 8</vt:lpstr>
      <vt:lpstr>Genetics</vt:lpstr>
      <vt:lpstr>Genetics</vt:lpstr>
      <vt:lpstr>Dominance</vt:lpstr>
      <vt:lpstr>Co-dominance</vt:lpstr>
      <vt:lpstr>Partial Dominance</vt:lpstr>
      <vt:lpstr>Quantitative</vt:lpstr>
      <vt:lpstr>Heredity vs. Environment</vt:lpstr>
      <vt:lpstr>Heritability Estimate</vt:lpstr>
      <vt:lpstr>Heritability</vt:lpstr>
      <vt:lpstr>Slide 18</vt:lpstr>
      <vt:lpstr>Color Coat Genetics</vt:lpstr>
      <vt:lpstr>Color Coat Genetics</vt:lpstr>
      <vt:lpstr>Colors</vt:lpstr>
      <vt:lpstr>Colors</vt:lpstr>
      <vt:lpstr>Colors</vt:lpstr>
      <vt:lpstr>Colors</vt:lpstr>
      <vt:lpstr>Colors</vt:lpstr>
      <vt:lpstr>Colors</vt:lpstr>
      <vt:lpstr>Colors</vt:lpstr>
      <vt:lpstr>Colors</vt:lpstr>
      <vt:lpstr>Colors</vt:lpstr>
      <vt:lpstr>Color</vt:lpstr>
      <vt:lpstr>Color</vt:lpstr>
      <vt:lpstr>Color</vt:lpstr>
      <vt:lpstr>Colors</vt:lpstr>
      <vt:lpstr>Genetic Abnormalities</vt:lpstr>
      <vt:lpstr>Mr. Conclusion</vt:lpstr>
      <vt:lpstr>Genetic Abnormalities</vt:lpstr>
      <vt:lpstr>Genetic Abnormalities</vt:lpstr>
      <vt:lpstr>Poco Bueno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364 Horse Science</dc:title>
  <dc:creator>shsu</dc:creator>
  <cp:lastModifiedBy>shsu</cp:lastModifiedBy>
  <cp:revision>4</cp:revision>
  <dcterms:created xsi:type="dcterms:W3CDTF">2006-09-19T13:32:32Z</dcterms:created>
  <dcterms:modified xsi:type="dcterms:W3CDTF">2008-12-09T18:03:53Z</dcterms:modified>
</cp:coreProperties>
</file>