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1"/>
  </p:handoutMasterIdLst>
  <p:sldIdLst>
    <p:sldId id="260" r:id="rId2"/>
    <p:sldId id="261" r:id="rId3"/>
    <p:sldId id="262" r:id="rId4"/>
    <p:sldId id="263" r:id="rId5"/>
    <p:sldId id="265" r:id="rId6"/>
    <p:sldId id="266" r:id="rId7"/>
    <p:sldId id="267" r:id="rId8"/>
    <p:sldId id="335"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21" r:id="rId59"/>
    <p:sldId id="306" r:id="rId60"/>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498" y="-90"/>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81090E56-F597-4CB1-91E7-CF5777268CFF}" type="datetimeFigureOut">
              <a:rPr lang="en-US" smtClean="0"/>
              <a:t>8/12/2012</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83103005-1873-44E4-824A-0319CE69CDFF}" type="slidenum">
              <a:rPr lang="en-US" smtClean="0"/>
              <a:t>‹#›</a:t>
            </a:fld>
            <a:endParaRPr lang="en-US"/>
          </a:p>
        </p:txBody>
      </p:sp>
    </p:spTree>
    <p:extLst>
      <p:ext uri="{BB962C8B-B14F-4D97-AF65-F5344CB8AC3E}">
        <p14:creationId xmlns:p14="http://schemas.microsoft.com/office/powerpoint/2010/main" val="350193410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50B179-E17A-4E7F-81AE-7CA6771B8D93}" type="datetimeFigureOut">
              <a:rPr lang="en-US" smtClean="0"/>
              <a:pPr/>
              <a:t>8/12/2012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A6580-C080-4FF1-9E8D-53BACF1954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50B179-E17A-4E7F-81AE-7CA6771B8D93}" type="datetimeFigureOut">
              <a:rPr lang="en-US" smtClean="0"/>
              <a:pPr/>
              <a:t>8/12/2012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A6580-C080-4FF1-9E8D-53BACF1954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50B179-E17A-4E7F-81AE-7CA6771B8D93}" type="datetimeFigureOut">
              <a:rPr lang="en-US" smtClean="0"/>
              <a:pPr/>
              <a:t>8/12/2012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A6580-C080-4FF1-9E8D-53BACF1954C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AF426F48-6F40-48B9-8EEB-0672A943AEE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50B179-E17A-4E7F-81AE-7CA6771B8D93}" type="datetimeFigureOut">
              <a:rPr lang="en-US" smtClean="0"/>
              <a:pPr/>
              <a:t>8/12/2012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A6580-C080-4FF1-9E8D-53BACF1954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50B179-E17A-4E7F-81AE-7CA6771B8D93}" type="datetimeFigureOut">
              <a:rPr lang="en-US" smtClean="0"/>
              <a:pPr/>
              <a:t>8/12/2012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A6580-C080-4FF1-9E8D-53BACF1954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50B179-E17A-4E7F-81AE-7CA6771B8D93}" type="datetimeFigureOut">
              <a:rPr lang="en-US" smtClean="0"/>
              <a:pPr/>
              <a:t>8/12/2012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8A6580-C080-4FF1-9E8D-53BACF1954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50B179-E17A-4E7F-81AE-7CA6771B8D93}" type="datetimeFigureOut">
              <a:rPr lang="en-US" smtClean="0"/>
              <a:pPr/>
              <a:t>8/12/2012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8A6580-C080-4FF1-9E8D-53BACF1954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50B179-E17A-4E7F-81AE-7CA6771B8D93}" type="datetimeFigureOut">
              <a:rPr lang="en-US" smtClean="0"/>
              <a:pPr/>
              <a:t>8/12/2012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8A6580-C080-4FF1-9E8D-53BACF1954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0B179-E17A-4E7F-81AE-7CA6771B8D93}" type="datetimeFigureOut">
              <a:rPr lang="en-US" smtClean="0"/>
              <a:pPr/>
              <a:t>8/12/2012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8A6580-C080-4FF1-9E8D-53BACF1954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50B179-E17A-4E7F-81AE-7CA6771B8D93}" type="datetimeFigureOut">
              <a:rPr lang="en-US" smtClean="0"/>
              <a:pPr/>
              <a:t>8/12/2012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8A6580-C080-4FF1-9E8D-53BACF1954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50B179-E17A-4E7F-81AE-7CA6771B8D93}" type="datetimeFigureOut">
              <a:rPr lang="en-US" smtClean="0"/>
              <a:pPr/>
              <a:t>8/12/2012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8A6580-C080-4FF1-9E8D-53BACF1954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0B179-E17A-4E7F-81AE-7CA6771B8D93}" type="datetimeFigureOut">
              <a:rPr lang="en-US" smtClean="0"/>
              <a:pPr/>
              <a:t>8/12/2012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A6580-C080-4FF1-9E8D-53BACF1954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www.txpw.org/" TargetMode="External"/><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hyperlink" Target="http://www.tpwd.state.tx.us/wma/wmalist.ht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www.tpwd.state.tx.us/wma/pecos_wma.htm" TargetMode="External"/><Relationship Id="rId3" Type="http://schemas.openxmlformats.org/officeDocument/2006/relationships/hyperlink" Target="http://www.tpwd.state.tx.us/wma/prairie_wma.htm" TargetMode="External"/><Relationship Id="rId7" Type="http://schemas.openxmlformats.org/officeDocument/2006/relationships/hyperlink" Target="http://www.tpwd.state.tx.us/wma/hill_wma.htm" TargetMode="External"/><Relationship Id="rId2" Type="http://schemas.openxmlformats.org/officeDocument/2006/relationships/hyperlink" Target="http://www.tpwd.state.tx.us/wma/panhndl_wma.htm" TargetMode="External"/><Relationship Id="rId1" Type="http://schemas.openxmlformats.org/officeDocument/2006/relationships/slideLayout" Target="../slideLayouts/slideLayout2.xml"/><Relationship Id="rId6" Type="http://schemas.openxmlformats.org/officeDocument/2006/relationships/hyperlink" Target="http://www.tpwd.state.tx.us/wma/south_wma.htm" TargetMode="External"/><Relationship Id="rId5" Type="http://schemas.openxmlformats.org/officeDocument/2006/relationships/hyperlink" Target="http://www.tpwd.state.tx.us/wma/coast_wma.htm" TargetMode="External"/><Relationship Id="rId4" Type="http://schemas.openxmlformats.org/officeDocument/2006/relationships/hyperlink" Target="http://www.tpwd.state.tx.us/wma/piney_wma.htm" TargetMode="External"/><Relationship Id="rId9" Type="http://schemas.openxmlformats.org/officeDocument/2006/relationships/image" Target="../media/image17.jpeg"/></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file:///C:\wma\wmarea\playa_arm.htm" TargetMode="External"/><Relationship Id="rId3" Type="http://schemas.openxmlformats.org/officeDocument/2006/relationships/hyperlink" Target="http://www.tpwd.state.tx.us/wma/wmarea/playa_arm.htm" TargetMode="External"/><Relationship Id="rId7" Type="http://schemas.openxmlformats.org/officeDocument/2006/relationships/hyperlink" Target="file:///C:\wma\wmarea\matador.htm" TargetMode="External"/><Relationship Id="rId2" Type="http://schemas.openxmlformats.org/officeDocument/2006/relationships/hyperlink" Target="http://www.tpwd.state.tx.us/wma/wmarea/genehowe.htm" TargetMode="External"/><Relationship Id="rId1" Type="http://schemas.openxmlformats.org/officeDocument/2006/relationships/slideLayout" Target="../slideLayouts/slideLayout2.xml"/><Relationship Id="rId6" Type="http://schemas.openxmlformats.org/officeDocument/2006/relationships/hyperlink" Target="http://www.tpwd.state.tx.us/wma/wmarea/matador.htm" TargetMode="External"/><Relationship Id="rId11" Type="http://schemas.openxmlformats.org/officeDocument/2006/relationships/image" Target="../media/image19.png"/><Relationship Id="rId5" Type="http://schemas.openxmlformats.org/officeDocument/2006/relationships/hyperlink" Target="http://www.tpwd.state.tx.us/wma/wmarea/playa_taylor.htm" TargetMode="External"/><Relationship Id="rId10" Type="http://schemas.openxmlformats.org/officeDocument/2006/relationships/hyperlink" Target="file:///C:\wma\cityarea.htm" TargetMode="External"/><Relationship Id="rId4" Type="http://schemas.openxmlformats.org/officeDocument/2006/relationships/hyperlink" Target="http://www.tpwd.state.tx.us/wma/wmarea/playa_dim.htm" TargetMode="External"/><Relationship Id="rId9" Type="http://schemas.openxmlformats.org/officeDocument/2006/relationships/hyperlink" Target="file:///C:\wma\wmarea\genehowe.htm"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www.tpwd.state.tx.us/wma/wmarea/keechi.htm" TargetMode="External"/><Relationship Id="rId7" Type="http://schemas.openxmlformats.org/officeDocument/2006/relationships/image" Target="../media/image21.png"/><Relationship Id="rId2" Type="http://schemas.openxmlformats.org/officeDocument/2006/relationships/hyperlink" Target="http://www.tpwd.state.tx.us/wma/wmarea/engeling.htm" TargetMode="External"/><Relationship Id="rId1" Type="http://schemas.openxmlformats.org/officeDocument/2006/relationships/slideLayout" Target="../slideLayouts/slideLayout2.xml"/><Relationship Id="rId6" Type="http://schemas.openxmlformats.org/officeDocument/2006/relationships/hyperlink" Target="http://www.tpwd.state.tx.us/wma/wmarea/granger.htm" TargetMode="External"/><Relationship Id="rId5" Type="http://schemas.openxmlformats.org/officeDocument/2006/relationships/hyperlink" Target="http://www.tpwd.state.tx.us/wma/wmarea/richland.htm" TargetMode="External"/><Relationship Id="rId4" Type="http://schemas.openxmlformats.org/officeDocument/2006/relationships/hyperlink" Target="http://www.tpwd.state.tx.us/wma/wmarea/caddograss.htm"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www.tpwd.state.tx.us/wma/wmarea/neches.htm" TargetMode="External"/><Relationship Id="rId3" Type="http://schemas.openxmlformats.org/officeDocument/2006/relationships/hyperlink" Target="http://www.tpwd.state.tx.us/wma/wmarea/caddo.htm" TargetMode="External"/><Relationship Id="rId7" Type="http://schemas.openxmlformats.org/officeDocument/2006/relationships/hyperlink" Target="http://www.tpwd.state.tx.us/wma/wmarea/alabama.htm" TargetMode="Externa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hyperlink" Target="http://www.tpwd.state.tx.us/wma/wmarea/toledo.htm" TargetMode="External"/><Relationship Id="rId5" Type="http://schemas.openxmlformats.org/officeDocument/2006/relationships/hyperlink" Target="http://www.tpwd.state.tx.us/wma/wmarea/sabine.htm" TargetMode="External"/><Relationship Id="rId4" Type="http://schemas.openxmlformats.org/officeDocument/2006/relationships/hyperlink" Target="http://www.tpwd.state.tx.us/wma/wmarea/bannister.ht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tpwd.state.tx.us/wma/wmarea/mad.htm" TargetMode="External"/><Relationship Id="rId7" Type="http://schemas.openxmlformats.org/officeDocument/2006/relationships/image" Target="../media/image25.png"/><Relationship Id="rId2" Type="http://schemas.openxmlformats.org/officeDocument/2006/relationships/hyperlink" Target="http://www.tpwd.state.tx.us/wma/wmarea/guadalupe.htm" TargetMode="External"/><Relationship Id="rId1" Type="http://schemas.openxmlformats.org/officeDocument/2006/relationships/slideLayout" Target="../slideLayouts/slideLayout2.xml"/><Relationship Id="rId6" Type="http://schemas.openxmlformats.org/officeDocument/2006/relationships/hyperlink" Target="http://www.tpwd.state.tx.us/wma/wmarea/peachpnt.htm" TargetMode="External"/><Relationship Id="rId5" Type="http://schemas.openxmlformats.org/officeDocument/2006/relationships/hyperlink" Target="http://www.tpwd.state.tx.us/wma/wmarea/murphree.htm" TargetMode="External"/><Relationship Id="rId4" Type="http://schemas.openxmlformats.org/officeDocument/2006/relationships/hyperlink" Target="http://www.tpwd.state.tx.us/wma/wmarea/matagorda.htm"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www.tpwd.state.tx.us/wma/wmarea/daughtrey.htm" TargetMode="External"/><Relationship Id="rId2" Type="http://schemas.openxmlformats.org/officeDocument/2006/relationships/hyperlink" Target="http://www.tpwd.state.tx.us/wma/wmarea/chaparral.htm" TargetMode="Externa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www.txpw.org/" TargetMode="External"/><Relationship Id="rId4" Type="http://schemas.openxmlformats.org/officeDocument/2006/relationships/hyperlink" Target="http://www.tpwd.state.tx.us/wma/wmarea/palomas_low.htm"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tpwd.state.tx.us/wma/wmarea/kerr.htm" TargetMode="External"/><Relationship Id="rId7"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hyperlink" Target="http://www.tpwd.state.tx.us/wma/wmarea/tunnel.htm" TargetMode="External"/><Relationship Id="rId5" Type="http://schemas.openxmlformats.org/officeDocument/2006/relationships/hyperlink" Target="http://www.tpwd.state.tx.us/wma/wmarea/mason.htm" TargetMode="External"/><Relationship Id="rId4" Type="http://schemas.openxmlformats.org/officeDocument/2006/relationships/hyperlink" Target="http://www.tpwd.state.tx.us/wma/wmarea/walterbuck.htm"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tpwd.state.tx.us/wma/wmarea/black_gap.htm" TargetMode="External"/><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hyperlink" Target="http://www.tpwd.state.tx.us/wma/wmarea/elephant.htm"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3282" name="Rectangle 2"/>
          <p:cNvSpPr>
            <a:spLocks noGrp="1" noChangeArrowheads="1"/>
          </p:cNvSpPr>
          <p:nvPr>
            <p:ph type="ctrTitle"/>
          </p:nvPr>
        </p:nvSpPr>
        <p:spPr/>
        <p:txBody>
          <a:bodyPr/>
          <a:lstStyle/>
          <a:p>
            <a:r>
              <a:rPr lang="en-US" dirty="0"/>
              <a:t>History </a:t>
            </a:r>
            <a:r>
              <a:rPr lang="en-US" dirty="0" smtClean="0"/>
              <a:t>of Wildlife </a:t>
            </a:r>
            <a:r>
              <a:rPr lang="en-US" dirty="0"/>
              <a:t>Management</a:t>
            </a:r>
          </a:p>
        </p:txBody>
      </p:sp>
      <p:sp>
        <p:nvSpPr>
          <p:cNvPr id="353283" name="Rectangle 3"/>
          <p:cNvSpPr>
            <a:spLocks noGrp="1" noChangeArrowheads="1"/>
          </p:cNvSpPr>
          <p:nvPr>
            <p:ph type="subTitle" idx="1"/>
          </p:nvPr>
        </p:nvSpPr>
        <p:spPr/>
        <p:txBody>
          <a:bodyPr/>
          <a:lstStyle/>
          <a:p>
            <a:r>
              <a:rPr lang="en-US"/>
              <a:t>By Heather Milam</a:t>
            </a:r>
          </a:p>
          <a:p>
            <a:r>
              <a:rPr lang="en-US"/>
              <a:t>©1999</a:t>
            </a:r>
          </a:p>
          <a:p>
            <a:r>
              <a:rPr lang="en-US"/>
              <a:t>Edited by Ullrich</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p:txBody>
          <a:bodyPr/>
          <a:lstStyle/>
          <a:p>
            <a:pPr eaLnBrk="1" hangingPunct="1"/>
            <a:r>
              <a:rPr lang="en-US" smtClean="0"/>
              <a:t>State Agencies:</a:t>
            </a:r>
          </a:p>
          <a:p>
            <a:pPr lvl="1" eaLnBrk="1" hangingPunct="1"/>
            <a:r>
              <a:rPr lang="en-US" smtClean="0"/>
              <a:t>Texas Dept of Agriculture (TDA)</a:t>
            </a:r>
          </a:p>
          <a:p>
            <a:pPr lvl="1" eaLnBrk="1" hangingPunct="1"/>
            <a:r>
              <a:rPr lang="en-US" smtClean="0"/>
              <a:t>Environmental Protection Division (EPD)</a:t>
            </a:r>
          </a:p>
          <a:p>
            <a:pPr lvl="1" eaLnBrk="1" hangingPunct="1"/>
            <a:r>
              <a:rPr lang="en-US" smtClean="0"/>
              <a:t>Texas Forestry Service</a:t>
            </a:r>
          </a:p>
          <a:p>
            <a:pPr lvl="1" eaLnBrk="1" hangingPunct="1"/>
            <a:r>
              <a:rPr lang="en-US" smtClean="0"/>
              <a:t>Texas AgriLife</a:t>
            </a:r>
          </a:p>
        </p:txBody>
      </p:sp>
      <p:sp>
        <p:nvSpPr>
          <p:cNvPr id="5123" name="Rectangle 4"/>
          <p:cNvSpPr>
            <a:spLocks noGrp="1" noChangeArrowheads="1"/>
          </p:cNvSpPr>
          <p:nvPr>
            <p:ph type="title"/>
          </p:nvPr>
        </p:nvSpPr>
        <p:spPr>
          <a:xfrm>
            <a:off x="0" y="609600"/>
            <a:ext cx="9144000" cy="1143000"/>
          </a:xfrm>
          <a:noFill/>
        </p:spPr>
        <p:txBody>
          <a:bodyPr>
            <a:normAutofit fontScale="90000"/>
          </a:bodyPr>
          <a:lstStyle/>
          <a:p>
            <a:pPr algn="ctr" eaLnBrk="1" hangingPunct="1"/>
            <a:r>
              <a:rPr lang="en-US" sz="4000" b="1" smtClean="0"/>
              <a:t>Agencies Associated with Conservation and Management of Wildlife</a:t>
            </a:r>
          </a:p>
        </p:txBody>
      </p:sp>
    </p:spTree>
    <p:extLst>
      <p:ext uri="{BB962C8B-B14F-4D97-AF65-F5344CB8AC3E}">
        <p14:creationId xmlns:p14="http://schemas.microsoft.com/office/powerpoint/2010/main" val="3275465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685800" y="1905000"/>
            <a:ext cx="7772400" cy="4876800"/>
          </a:xfrm>
        </p:spPr>
        <p:txBody>
          <a:bodyPr/>
          <a:lstStyle/>
          <a:p>
            <a:pPr eaLnBrk="1" hangingPunct="1">
              <a:lnSpc>
                <a:spcPct val="90000"/>
              </a:lnSpc>
            </a:pPr>
            <a:r>
              <a:rPr lang="en-US" smtClean="0"/>
              <a:t>Private Conservation Groups</a:t>
            </a:r>
          </a:p>
          <a:p>
            <a:pPr lvl="1" eaLnBrk="1" hangingPunct="1">
              <a:lnSpc>
                <a:spcPct val="90000"/>
              </a:lnSpc>
            </a:pPr>
            <a:r>
              <a:rPr lang="en-US" smtClean="0"/>
              <a:t>Quail Coalition / Quail Unlimited</a:t>
            </a:r>
          </a:p>
          <a:p>
            <a:pPr lvl="1" eaLnBrk="1" hangingPunct="1">
              <a:lnSpc>
                <a:spcPct val="90000"/>
              </a:lnSpc>
            </a:pPr>
            <a:r>
              <a:rPr lang="en-US" smtClean="0"/>
              <a:t>National Wild Turkey Federation </a:t>
            </a:r>
          </a:p>
          <a:p>
            <a:pPr lvl="1" eaLnBrk="1" hangingPunct="1">
              <a:lnSpc>
                <a:spcPct val="90000"/>
              </a:lnSpc>
            </a:pPr>
            <a:r>
              <a:rPr lang="en-US" smtClean="0"/>
              <a:t>Ducks Unlimited</a:t>
            </a:r>
          </a:p>
          <a:p>
            <a:pPr lvl="1" eaLnBrk="1" hangingPunct="1">
              <a:lnSpc>
                <a:spcPct val="90000"/>
              </a:lnSpc>
            </a:pPr>
            <a:r>
              <a:rPr lang="en-US" smtClean="0"/>
              <a:t>National Wild Turkey Federation</a:t>
            </a:r>
          </a:p>
          <a:p>
            <a:pPr lvl="1" eaLnBrk="1" hangingPunct="1">
              <a:lnSpc>
                <a:spcPct val="90000"/>
              </a:lnSpc>
            </a:pPr>
            <a:r>
              <a:rPr lang="en-US" smtClean="0"/>
              <a:t>The Nature Conservancy</a:t>
            </a:r>
          </a:p>
          <a:p>
            <a:pPr lvl="1" eaLnBrk="1" hangingPunct="1">
              <a:lnSpc>
                <a:spcPct val="90000"/>
              </a:lnSpc>
            </a:pPr>
            <a:r>
              <a:rPr lang="en-US" smtClean="0"/>
              <a:t>National Rifle Association</a:t>
            </a:r>
          </a:p>
          <a:p>
            <a:pPr lvl="1" eaLnBrk="1" hangingPunct="1">
              <a:lnSpc>
                <a:spcPct val="90000"/>
              </a:lnSpc>
            </a:pPr>
            <a:r>
              <a:rPr lang="en-US" smtClean="0"/>
              <a:t>Quality Deer Management Association</a:t>
            </a:r>
          </a:p>
          <a:p>
            <a:pPr lvl="1" eaLnBrk="1" hangingPunct="1">
              <a:lnSpc>
                <a:spcPct val="90000"/>
              </a:lnSpc>
            </a:pPr>
            <a:r>
              <a:rPr lang="en-US" smtClean="0"/>
              <a:t>National Wildlife Federation</a:t>
            </a:r>
          </a:p>
          <a:p>
            <a:pPr lvl="1" eaLnBrk="1" hangingPunct="1">
              <a:lnSpc>
                <a:spcPct val="90000"/>
              </a:lnSpc>
            </a:pPr>
            <a:r>
              <a:rPr lang="en-US" smtClean="0"/>
              <a:t>Sierra Club</a:t>
            </a:r>
          </a:p>
        </p:txBody>
      </p:sp>
      <p:sp>
        <p:nvSpPr>
          <p:cNvPr id="6147" name="Rectangle 4"/>
          <p:cNvSpPr>
            <a:spLocks noGrp="1" noChangeArrowheads="1"/>
          </p:cNvSpPr>
          <p:nvPr>
            <p:ph type="title"/>
          </p:nvPr>
        </p:nvSpPr>
        <p:spPr>
          <a:xfrm>
            <a:off x="0" y="533400"/>
            <a:ext cx="9144000" cy="1143000"/>
          </a:xfrm>
          <a:noFill/>
        </p:spPr>
        <p:txBody>
          <a:bodyPr>
            <a:normAutofit fontScale="90000"/>
          </a:bodyPr>
          <a:lstStyle/>
          <a:p>
            <a:pPr algn="ctr" eaLnBrk="1" hangingPunct="1"/>
            <a:r>
              <a:rPr lang="en-US" sz="4000" b="1" smtClean="0"/>
              <a:t>Agencies Associated with Conservation and Management of Wildlife</a:t>
            </a:r>
          </a:p>
        </p:txBody>
      </p:sp>
    </p:spTree>
    <p:extLst>
      <p:ext uri="{BB962C8B-B14F-4D97-AF65-F5344CB8AC3E}">
        <p14:creationId xmlns:p14="http://schemas.microsoft.com/office/powerpoint/2010/main" val="2018498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152400"/>
            <a:ext cx="9144000" cy="1143000"/>
          </a:xfrm>
        </p:spPr>
        <p:txBody>
          <a:bodyPr/>
          <a:lstStyle/>
          <a:p>
            <a:pPr algn="ctr" eaLnBrk="1" hangingPunct="1"/>
            <a:r>
              <a:rPr lang="en-US" sz="4000" b="1" smtClean="0"/>
              <a:t>Past Leaders of Wildlife Conservation</a:t>
            </a:r>
          </a:p>
        </p:txBody>
      </p:sp>
      <p:sp>
        <p:nvSpPr>
          <p:cNvPr id="7171" name="Rectangle 3"/>
          <p:cNvSpPr>
            <a:spLocks noGrp="1" noChangeArrowheads="1"/>
          </p:cNvSpPr>
          <p:nvPr>
            <p:ph type="body" idx="1"/>
          </p:nvPr>
        </p:nvSpPr>
        <p:spPr>
          <a:xfrm>
            <a:off x="838200" y="1295400"/>
            <a:ext cx="5715000" cy="2286000"/>
          </a:xfrm>
        </p:spPr>
        <p:txBody>
          <a:bodyPr/>
          <a:lstStyle/>
          <a:p>
            <a:pPr eaLnBrk="1" hangingPunct="1"/>
            <a:r>
              <a:rPr lang="en-US" sz="2800" smtClean="0"/>
              <a:t>John James Audubon</a:t>
            </a:r>
          </a:p>
          <a:p>
            <a:pPr lvl="1" eaLnBrk="1" hangingPunct="1"/>
            <a:r>
              <a:rPr lang="en-US" sz="2400" smtClean="0"/>
              <a:t>Studied birds of North America</a:t>
            </a:r>
          </a:p>
          <a:p>
            <a:pPr lvl="1" eaLnBrk="1" hangingPunct="1"/>
            <a:r>
              <a:rPr lang="en-US" sz="2400" smtClean="0"/>
              <a:t>Famed naturalist</a:t>
            </a:r>
          </a:p>
          <a:p>
            <a:pPr lvl="1" eaLnBrk="1" hangingPunct="1"/>
            <a:r>
              <a:rPr lang="en-US" sz="2400" smtClean="0"/>
              <a:t>American Audubon Society named for him</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143000"/>
            <a:ext cx="2366963"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3500438"/>
            <a:ext cx="2166938" cy="320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6"/>
          <p:cNvSpPr txBox="1">
            <a:spLocks noChangeArrowheads="1"/>
          </p:cNvSpPr>
          <p:nvPr/>
        </p:nvSpPr>
        <p:spPr bwMode="auto">
          <a:xfrm>
            <a:off x="3429000" y="4343400"/>
            <a:ext cx="4800600"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FontTx/>
              <a:buChar char="•"/>
            </a:pPr>
            <a:r>
              <a:rPr lang="en-US" sz="2800"/>
              <a:t>John Muir</a:t>
            </a:r>
          </a:p>
          <a:p>
            <a:pPr lvl="1" eaLnBrk="1" hangingPunct="1">
              <a:spcBef>
                <a:spcPct val="20000"/>
              </a:spcBef>
              <a:buFontTx/>
              <a:buChar char="–"/>
            </a:pPr>
            <a:r>
              <a:rPr lang="en-US"/>
              <a:t>Explorer, naturalist, and writer</a:t>
            </a:r>
          </a:p>
          <a:p>
            <a:pPr lvl="1" eaLnBrk="1" hangingPunct="1">
              <a:spcBef>
                <a:spcPct val="20000"/>
              </a:spcBef>
              <a:buFontTx/>
              <a:buChar char="–"/>
            </a:pPr>
            <a:r>
              <a:rPr lang="en-US"/>
              <a:t>Influential in establishment of Yosemite and Sequoia National Parks</a:t>
            </a:r>
          </a:p>
        </p:txBody>
      </p:sp>
    </p:spTree>
    <p:extLst>
      <p:ext uri="{BB962C8B-B14F-4D97-AF65-F5344CB8AC3E}">
        <p14:creationId xmlns:p14="http://schemas.microsoft.com/office/powerpoint/2010/main" val="457177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sz="half" idx="1"/>
          </p:nvPr>
        </p:nvSpPr>
        <p:spPr>
          <a:xfrm>
            <a:off x="304800" y="1295400"/>
            <a:ext cx="5334000" cy="2514600"/>
          </a:xfrm>
        </p:spPr>
        <p:txBody>
          <a:bodyPr/>
          <a:lstStyle/>
          <a:p>
            <a:pPr eaLnBrk="1" hangingPunct="1"/>
            <a:r>
              <a:rPr lang="en-US" smtClean="0"/>
              <a:t>President Theodore Roosevelt</a:t>
            </a:r>
          </a:p>
          <a:p>
            <a:pPr lvl="1" eaLnBrk="1" hangingPunct="1"/>
            <a:r>
              <a:rPr lang="en-US" smtClean="0"/>
              <a:t>Considered father of Conservation Movement in United States</a:t>
            </a:r>
          </a:p>
          <a:p>
            <a:pPr lvl="1" eaLnBrk="1" hangingPunct="1"/>
            <a:r>
              <a:rPr lang="en-US" smtClean="0"/>
              <a:t>Established 18 national monuments and 51 bird reservations</a:t>
            </a:r>
          </a:p>
        </p:txBody>
      </p:sp>
      <p:sp>
        <p:nvSpPr>
          <p:cNvPr id="8195" name="Rectangle 4"/>
          <p:cNvSpPr>
            <a:spLocks noGrp="1" noChangeArrowheads="1"/>
          </p:cNvSpPr>
          <p:nvPr>
            <p:ph type="body" sz="half" idx="2"/>
          </p:nvPr>
        </p:nvSpPr>
        <p:spPr>
          <a:xfrm>
            <a:off x="4114800" y="4648200"/>
            <a:ext cx="4267200" cy="1981200"/>
          </a:xfrm>
        </p:spPr>
        <p:txBody>
          <a:bodyPr/>
          <a:lstStyle/>
          <a:p>
            <a:pPr eaLnBrk="1" hangingPunct="1">
              <a:lnSpc>
                <a:spcPct val="90000"/>
              </a:lnSpc>
            </a:pPr>
            <a:r>
              <a:rPr lang="en-US" sz="2400" smtClean="0"/>
              <a:t>Jay Norwood “Ding” Darling</a:t>
            </a:r>
          </a:p>
          <a:p>
            <a:pPr lvl="1" eaLnBrk="1" hangingPunct="1">
              <a:lnSpc>
                <a:spcPct val="90000"/>
              </a:lnSpc>
            </a:pPr>
            <a:r>
              <a:rPr lang="en-US" sz="2000" smtClean="0"/>
              <a:t>Writer and cartoonist</a:t>
            </a:r>
          </a:p>
          <a:p>
            <a:pPr lvl="1" eaLnBrk="1" hangingPunct="1">
              <a:lnSpc>
                <a:spcPct val="90000"/>
              </a:lnSpc>
            </a:pPr>
            <a:r>
              <a:rPr lang="en-US" sz="2000" smtClean="0"/>
              <a:t>Designed first migratory bird hunting stamp</a:t>
            </a:r>
          </a:p>
          <a:p>
            <a:pPr lvl="1" eaLnBrk="1" hangingPunct="1">
              <a:lnSpc>
                <a:spcPct val="90000"/>
              </a:lnSpc>
            </a:pPr>
            <a:r>
              <a:rPr lang="en-US" sz="2000" smtClean="0"/>
              <a:t>President National Wildlife Federation</a:t>
            </a:r>
          </a:p>
        </p:txBody>
      </p:sp>
      <p:sp>
        <p:nvSpPr>
          <p:cNvPr id="8196" name="Rectangle 5"/>
          <p:cNvSpPr>
            <a:spLocks noGrp="1" noChangeArrowheads="1"/>
          </p:cNvSpPr>
          <p:nvPr>
            <p:ph type="title"/>
          </p:nvPr>
        </p:nvSpPr>
        <p:spPr>
          <a:xfrm>
            <a:off x="0" y="228600"/>
            <a:ext cx="9144000" cy="1143000"/>
          </a:xfrm>
          <a:noFill/>
        </p:spPr>
        <p:txBody>
          <a:bodyPr/>
          <a:lstStyle/>
          <a:p>
            <a:pPr algn="ctr" eaLnBrk="1" hangingPunct="1"/>
            <a:r>
              <a:rPr lang="en-US" sz="4000" b="1" smtClean="0"/>
              <a:t>Past Leaders of Wildlife Conservation</a:t>
            </a:r>
          </a:p>
        </p:txBody>
      </p:sp>
      <p:pic>
        <p:nvPicPr>
          <p:cNvPr id="819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125" y="1066800"/>
            <a:ext cx="2632075"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505200"/>
            <a:ext cx="22955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3453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sz="half" idx="1"/>
          </p:nvPr>
        </p:nvSpPr>
        <p:spPr>
          <a:xfrm>
            <a:off x="685800" y="1524000"/>
            <a:ext cx="4724400" cy="2057400"/>
          </a:xfrm>
        </p:spPr>
        <p:txBody>
          <a:bodyPr/>
          <a:lstStyle/>
          <a:p>
            <a:pPr eaLnBrk="1" hangingPunct="1"/>
            <a:r>
              <a:rPr lang="en-US" smtClean="0"/>
              <a:t>Gifford Pinchot</a:t>
            </a:r>
          </a:p>
          <a:p>
            <a:pPr lvl="1" eaLnBrk="1" hangingPunct="1"/>
            <a:r>
              <a:rPr lang="en-US" smtClean="0"/>
              <a:t>Promoted forest stewardship</a:t>
            </a:r>
          </a:p>
          <a:p>
            <a:pPr lvl="1" eaLnBrk="1" hangingPunct="1"/>
            <a:r>
              <a:rPr lang="en-US" smtClean="0"/>
              <a:t>Head of U.S. Forest Service</a:t>
            </a:r>
          </a:p>
        </p:txBody>
      </p:sp>
      <p:sp>
        <p:nvSpPr>
          <p:cNvPr id="9219" name="Rectangle 4"/>
          <p:cNvSpPr>
            <a:spLocks noGrp="1" noChangeArrowheads="1"/>
          </p:cNvSpPr>
          <p:nvPr>
            <p:ph type="body" sz="half" idx="2"/>
          </p:nvPr>
        </p:nvSpPr>
        <p:spPr>
          <a:xfrm>
            <a:off x="4953000" y="4267200"/>
            <a:ext cx="3810000" cy="2286000"/>
          </a:xfrm>
        </p:spPr>
        <p:txBody>
          <a:bodyPr/>
          <a:lstStyle/>
          <a:p>
            <a:pPr eaLnBrk="1" hangingPunct="1"/>
            <a:r>
              <a:rPr lang="en-US" smtClean="0"/>
              <a:t>Aldo Leopold</a:t>
            </a:r>
          </a:p>
          <a:p>
            <a:pPr lvl="1" eaLnBrk="1" hangingPunct="1"/>
            <a:r>
              <a:rPr lang="en-US" smtClean="0"/>
              <a:t>Contributions to wildlife ecology</a:t>
            </a:r>
          </a:p>
          <a:p>
            <a:pPr lvl="1" eaLnBrk="1" hangingPunct="1"/>
            <a:r>
              <a:rPr lang="en-US" smtClean="0"/>
              <a:t>Wrote: </a:t>
            </a:r>
            <a:r>
              <a:rPr lang="en-US" i="1" smtClean="0"/>
              <a:t>Game Management</a:t>
            </a:r>
            <a:endParaRPr lang="en-US" smtClean="0"/>
          </a:p>
        </p:txBody>
      </p:sp>
      <p:sp>
        <p:nvSpPr>
          <p:cNvPr id="9220" name="Rectangle 6"/>
          <p:cNvSpPr>
            <a:spLocks noGrp="1" noChangeArrowheads="1"/>
          </p:cNvSpPr>
          <p:nvPr>
            <p:ph type="title"/>
          </p:nvPr>
        </p:nvSpPr>
        <p:spPr>
          <a:xfrm>
            <a:off x="0" y="609600"/>
            <a:ext cx="9144000" cy="609600"/>
          </a:xfrm>
          <a:noFill/>
        </p:spPr>
        <p:txBody>
          <a:bodyPr>
            <a:normAutofit fontScale="90000"/>
          </a:bodyPr>
          <a:lstStyle/>
          <a:p>
            <a:pPr algn="ctr" eaLnBrk="1" hangingPunct="1"/>
            <a:r>
              <a:rPr lang="en-US" sz="4000" b="1" smtClean="0"/>
              <a:t>Past Leaders of Wildlife Conservation</a:t>
            </a:r>
          </a:p>
        </p:txBody>
      </p:sp>
      <p:pic>
        <p:nvPicPr>
          <p:cNvPr id="922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371600"/>
            <a:ext cx="258127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505200"/>
            <a:ext cx="2970213"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2849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533400"/>
            <a:ext cx="9144000" cy="1143000"/>
          </a:xfrm>
        </p:spPr>
        <p:txBody>
          <a:bodyPr/>
          <a:lstStyle/>
          <a:p>
            <a:pPr algn="ctr" eaLnBrk="1" hangingPunct="1"/>
            <a:r>
              <a:rPr lang="en-US" b="1" smtClean="0"/>
              <a:t>Types of Legislation to Protect Wildlife</a:t>
            </a:r>
          </a:p>
        </p:txBody>
      </p:sp>
      <p:sp>
        <p:nvSpPr>
          <p:cNvPr id="10243" name="Rectangle 3"/>
          <p:cNvSpPr>
            <a:spLocks noGrp="1" noChangeArrowheads="1"/>
          </p:cNvSpPr>
          <p:nvPr>
            <p:ph type="body" idx="1"/>
          </p:nvPr>
        </p:nvSpPr>
        <p:spPr>
          <a:xfrm>
            <a:off x="457200" y="1981200"/>
            <a:ext cx="4191000" cy="4114800"/>
          </a:xfrm>
        </p:spPr>
        <p:txBody>
          <a:bodyPr/>
          <a:lstStyle/>
          <a:p>
            <a:pPr eaLnBrk="1" hangingPunct="1"/>
            <a:r>
              <a:rPr lang="en-US" smtClean="0"/>
              <a:t>Habitat</a:t>
            </a:r>
          </a:p>
          <a:p>
            <a:pPr eaLnBrk="1" hangingPunct="1"/>
            <a:r>
              <a:rPr lang="en-US" smtClean="0"/>
              <a:t>Game</a:t>
            </a:r>
          </a:p>
          <a:p>
            <a:pPr eaLnBrk="1" hangingPunct="1"/>
            <a:r>
              <a:rPr lang="en-US" smtClean="0"/>
              <a:t>Fish</a:t>
            </a:r>
          </a:p>
          <a:p>
            <a:pPr eaLnBrk="1" hangingPunct="1"/>
            <a:r>
              <a:rPr lang="en-US" smtClean="0"/>
              <a:t>Wildlife commerce</a:t>
            </a:r>
          </a:p>
          <a:p>
            <a:pPr eaLnBrk="1" hangingPunct="1"/>
            <a:r>
              <a:rPr lang="en-US" smtClean="0"/>
              <a:t>Threatened and Endangered species</a:t>
            </a:r>
          </a:p>
          <a:p>
            <a:pPr eaLnBrk="1" hangingPunct="1"/>
            <a:r>
              <a:rPr lang="en-US" smtClean="0"/>
              <a:t>Animal Damage</a:t>
            </a: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057400"/>
            <a:ext cx="432435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7946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609600"/>
            <a:ext cx="8686800" cy="1143000"/>
          </a:xfrm>
        </p:spPr>
        <p:txBody>
          <a:bodyPr>
            <a:normAutofit fontScale="90000"/>
          </a:bodyPr>
          <a:lstStyle/>
          <a:p>
            <a:pPr algn="ctr" eaLnBrk="1" hangingPunct="1"/>
            <a:r>
              <a:rPr lang="en-US" sz="3600" b="1" smtClean="0"/>
              <a:t>Policies and Legislation for Conservation of Wildlife Resources in the United States</a:t>
            </a:r>
          </a:p>
        </p:txBody>
      </p:sp>
      <p:sp>
        <p:nvSpPr>
          <p:cNvPr id="11267" name="Rectangle 3"/>
          <p:cNvSpPr>
            <a:spLocks noGrp="1" noChangeArrowheads="1"/>
          </p:cNvSpPr>
          <p:nvPr>
            <p:ph type="body" idx="1"/>
          </p:nvPr>
        </p:nvSpPr>
        <p:spPr>
          <a:xfrm>
            <a:off x="533400" y="2209800"/>
            <a:ext cx="8229600" cy="4343400"/>
          </a:xfrm>
        </p:spPr>
        <p:txBody>
          <a:bodyPr/>
          <a:lstStyle/>
          <a:p>
            <a:pPr eaLnBrk="1" hangingPunct="1"/>
            <a:r>
              <a:rPr lang="en-US" sz="2800" smtClean="0"/>
              <a:t>1872: Land set aside for Yellowstone National Park</a:t>
            </a:r>
          </a:p>
          <a:p>
            <a:pPr eaLnBrk="1" hangingPunct="1"/>
            <a:r>
              <a:rPr lang="en-US" sz="2800" smtClean="0"/>
              <a:t>1900: Lacey Act (Game and Wild Bird Preservation Act)—prohibited transportation of killed game across state lines</a:t>
            </a:r>
          </a:p>
          <a:p>
            <a:pPr eaLnBrk="1" hangingPunct="1"/>
            <a:r>
              <a:rPr lang="en-US" sz="2800" smtClean="0"/>
              <a:t>1903: Pelican Island Refuge Established</a:t>
            </a:r>
          </a:p>
          <a:p>
            <a:pPr eaLnBrk="1" hangingPunct="1"/>
            <a:r>
              <a:rPr lang="en-US" sz="2800" smtClean="0"/>
              <a:t>1913: Weeks-McClean Act—protected migratory and song birds</a:t>
            </a:r>
          </a:p>
          <a:p>
            <a:pPr eaLnBrk="1" hangingPunct="1"/>
            <a:r>
              <a:rPr lang="en-US" sz="2800" smtClean="0"/>
              <a:t>1918: Federal Migratory Bird Treaty Act—initiated federal involvement in wildlife management</a:t>
            </a:r>
          </a:p>
        </p:txBody>
      </p:sp>
    </p:spTree>
    <p:extLst>
      <p:ext uri="{BB962C8B-B14F-4D97-AF65-F5344CB8AC3E}">
        <p14:creationId xmlns:p14="http://schemas.microsoft.com/office/powerpoint/2010/main" val="1225681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04800"/>
            <a:ext cx="7772400" cy="1143000"/>
          </a:xfrm>
        </p:spPr>
        <p:txBody>
          <a:bodyPr/>
          <a:lstStyle/>
          <a:p>
            <a:pPr eaLnBrk="1" hangingPunct="1"/>
            <a:r>
              <a:rPr lang="en-US" smtClean="0"/>
              <a:t>Continued…</a:t>
            </a:r>
          </a:p>
        </p:txBody>
      </p:sp>
      <p:sp>
        <p:nvSpPr>
          <p:cNvPr id="12291" name="Rectangle 3"/>
          <p:cNvSpPr>
            <a:spLocks noGrp="1" noChangeArrowheads="1"/>
          </p:cNvSpPr>
          <p:nvPr>
            <p:ph type="body" idx="1"/>
          </p:nvPr>
        </p:nvSpPr>
        <p:spPr>
          <a:xfrm>
            <a:off x="685800" y="1981200"/>
            <a:ext cx="7772400" cy="4495800"/>
          </a:xfrm>
        </p:spPr>
        <p:txBody>
          <a:bodyPr>
            <a:normAutofit lnSpcReduction="10000"/>
          </a:bodyPr>
          <a:lstStyle/>
          <a:p>
            <a:pPr eaLnBrk="1" hangingPunct="1">
              <a:lnSpc>
                <a:spcPct val="90000"/>
              </a:lnSpc>
            </a:pPr>
            <a:r>
              <a:rPr lang="en-US" sz="2800" smtClean="0"/>
              <a:t>1934: Duck Stamp Act—raised monies for wetland habitats</a:t>
            </a:r>
          </a:p>
          <a:p>
            <a:pPr eaLnBrk="1" hangingPunct="1">
              <a:lnSpc>
                <a:spcPct val="90000"/>
              </a:lnSpc>
            </a:pPr>
            <a:r>
              <a:rPr lang="en-US" sz="2800" smtClean="0"/>
              <a:t>1937: The Federal Aid in Wildlife Conservation Act (Pittman-Robertson Act)—initiated sales tax on hunting supplies to fund wildlife management programs</a:t>
            </a:r>
          </a:p>
          <a:p>
            <a:pPr eaLnBrk="1" hangingPunct="1">
              <a:lnSpc>
                <a:spcPct val="90000"/>
              </a:lnSpc>
            </a:pPr>
            <a:r>
              <a:rPr lang="en-US" sz="2800" smtClean="0"/>
              <a:t>1940: The Bald Eagle Protection Act—protected the Bald Eagle</a:t>
            </a:r>
          </a:p>
          <a:p>
            <a:pPr eaLnBrk="1" hangingPunct="1">
              <a:lnSpc>
                <a:spcPct val="90000"/>
              </a:lnSpc>
            </a:pPr>
            <a:r>
              <a:rPr lang="en-US" sz="2800" smtClean="0"/>
              <a:t>1940: Fish and Wildlife Service formed</a:t>
            </a:r>
          </a:p>
          <a:p>
            <a:pPr eaLnBrk="1" hangingPunct="1">
              <a:lnSpc>
                <a:spcPct val="90000"/>
              </a:lnSpc>
            </a:pPr>
            <a:r>
              <a:rPr lang="en-US" sz="2800" smtClean="0"/>
              <a:t>1950: The federal Aid in Fish Restoration Act—taxed fishing tackle to fund research</a:t>
            </a:r>
          </a:p>
        </p:txBody>
      </p:sp>
    </p:spTree>
    <p:extLst>
      <p:ext uri="{BB962C8B-B14F-4D97-AF65-F5344CB8AC3E}">
        <p14:creationId xmlns:p14="http://schemas.microsoft.com/office/powerpoint/2010/main" val="1587261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Continued…</a:t>
            </a:r>
          </a:p>
        </p:txBody>
      </p:sp>
      <p:sp>
        <p:nvSpPr>
          <p:cNvPr id="13315" name="Rectangle 3"/>
          <p:cNvSpPr>
            <a:spLocks noGrp="1" noChangeArrowheads="1"/>
          </p:cNvSpPr>
          <p:nvPr>
            <p:ph type="body" idx="1"/>
          </p:nvPr>
        </p:nvSpPr>
        <p:spPr>
          <a:xfrm>
            <a:off x="685800" y="2057400"/>
            <a:ext cx="7772400" cy="4953000"/>
          </a:xfrm>
        </p:spPr>
        <p:txBody>
          <a:bodyPr/>
          <a:lstStyle/>
          <a:p>
            <a:pPr eaLnBrk="1" hangingPunct="1">
              <a:lnSpc>
                <a:spcPct val="90000"/>
              </a:lnSpc>
            </a:pPr>
            <a:r>
              <a:rPr lang="en-US" sz="2800" smtClean="0"/>
              <a:t>1964: Land and Water Conservation Act—created funds to purchase scenic and recreational land</a:t>
            </a:r>
          </a:p>
          <a:p>
            <a:pPr eaLnBrk="1" hangingPunct="1">
              <a:lnSpc>
                <a:spcPct val="90000"/>
              </a:lnSpc>
            </a:pPr>
            <a:r>
              <a:rPr lang="en-US" sz="2800" smtClean="0"/>
              <a:t>1964: The Wilderness Act—established a wilderness preservation program</a:t>
            </a:r>
          </a:p>
          <a:p>
            <a:pPr eaLnBrk="1" hangingPunct="1">
              <a:lnSpc>
                <a:spcPct val="90000"/>
              </a:lnSpc>
            </a:pPr>
            <a:r>
              <a:rPr lang="en-US" sz="2800" smtClean="0"/>
              <a:t>1966: Endangered Species Act—protect endangered species</a:t>
            </a:r>
          </a:p>
          <a:p>
            <a:pPr eaLnBrk="1" hangingPunct="1">
              <a:lnSpc>
                <a:spcPct val="90000"/>
              </a:lnSpc>
            </a:pPr>
            <a:r>
              <a:rPr lang="en-US" sz="2800" smtClean="0"/>
              <a:t>1971: The Wild-Free Roaming Horse &amp; Burro Act—protected horses and burros on publicly owned lands</a:t>
            </a:r>
          </a:p>
          <a:p>
            <a:pPr eaLnBrk="1" hangingPunct="1">
              <a:lnSpc>
                <a:spcPct val="90000"/>
              </a:lnSpc>
            </a:pPr>
            <a:r>
              <a:rPr lang="en-US" sz="2800" smtClean="0"/>
              <a:t>1972: Marine Mammal Protection Act—limited killing dolphins</a:t>
            </a:r>
          </a:p>
        </p:txBody>
      </p:sp>
    </p:spTree>
    <p:extLst>
      <p:ext uri="{BB962C8B-B14F-4D97-AF65-F5344CB8AC3E}">
        <p14:creationId xmlns:p14="http://schemas.microsoft.com/office/powerpoint/2010/main" val="4181904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Continued…</a:t>
            </a:r>
          </a:p>
        </p:txBody>
      </p:sp>
      <p:sp>
        <p:nvSpPr>
          <p:cNvPr id="14339" name="Rectangle 3"/>
          <p:cNvSpPr>
            <a:spLocks noGrp="1" noChangeArrowheads="1"/>
          </p:cNvSpPr>
          <p:nvPr>
            <p:ph type="body" idx="1"/>
          </p:nvPr>
        </p:nvSpPr>
        <p:spPr/>
        <p:txBody>
          <a:bodyPr/>
          <a:lstStyle/>
          <a:p>
            <a:pPr eaLnBrk="1" hangingPunct="1"/>
            <a:r>
              <a:rPr lang="en-US" smtClean="0"/>
              <a:t>1973: Endangered Species Conservation Act—Comprehensive plan to protect threatened and endangered species</a:t>
            </a:r>
          </a:p>
          <a:p>
            <a:pPr eaLnBrk="1" hangingPunct="1"/>
            <a:r>
              <a:rPr lang="en-US" smtClean="0"/>
              <a:t>1985: Conservation Reserve Program—establish wildlife habitat on farms near crops</a:t>
            </a:r>
          </a:p>
        </p:txBody>
      </p:sp>
    </p:spTree>
    <p:extLst>
      <p:ext uri="{BB962C8B-B14F-4D97-AF65-F5344CB8AC3E}">
        <p14:creationId xmlns:p14="http://schemas.microsoft.com/office/powerpoint/2010/main" val="856293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4306" name="Rectangle 2"/>
          <p:cNvSpPr>
            <a:spLocks noGrp="1" noChangeArrowheads="1"/>
          </p:cNvSpPr>
          <p:nvPr>
            <p:ph type="ctrTitle"/>
          </p:nvPr>
        </p:nvSpPr>
        <p:spPr>
          <a:xfrm>
            <a:off x="990600" y="533400"/>
            <a:ext cx="7772400" cy="2743200"/>
          </a:xfrm>
        </p:spPr>
        <p:txBody>
          <a:bodyPr/>
          <a:lstStyle/>
          <a:p>
            <a:r>
              <a:rPr lang="en-US" sz="5400"/>
              <a:t>WILDLIFE MANAGEMENT….</a:t>
            </a:r>
            <a:br>
              <a:rPr lang="en-US" sz="5400"/>
            </a:br>
            <a:r>
              <a:rPr lang="en-US" sz="5400"/>
              <a:t>What is it?</a:t>
            </a:r>
            <a:endParaRPr lang="en-US"/>
          </a:p>
        </p:txBody>
      </p:sp>
      <p:pic>
        <p:nvPicPr>
          <p:cNvPr id="354307" name="Picture 3"/>
          <p:cNvPicPr>
            <a:picLocks noChangeAspect="1" noChangeArrowheads="1"/>
          </p:cNvPicPr>
          <p:nvPr/>
        </p:nvPicPr>
        <p:blipFill>
          <a:blip r:embed="rId2"/>
          <a:srcRect/>
          <a:stretch>
            <a:fillRect/>
          </a:stretch>
        </p:blipFill>
        <p:spPr bwMode="auto">
          <a:xfrm>
            <a:off x="2514600" y="3276600"/>
            <a:ext cx="4343400" cy="28956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81000"/>
            <a:ext cx="7772400" cy="1143000"/>
          </a:xfrm>
        </p:spPr>
        <p:txBody>
          <a:bodyPr/>
          <a:lstStyle/>
          <a:p>
            <a:pPr algn="ctr" eaLnBrk="1" hangingPunct="1"/>
            <a:r>
              <a:rPr lang="en-US" b="1" smtClean="0"/>
              <a:t>Federal Legislation</a:t>
            </a:r>
          </a:p>
        </p:txBody>
      </p:sp>
      <p:sp>
        <p:nvSpPr>
          <p:cNvPr id="15363" name="Rectangle 3"/>
          <p:cNvSpPr>
            <a:spLocks noGrp="1" noChangeArrowheads="1"/>
          </p:cNvSpPr>
          <p:nvPr>
            <p:ph type="body" idx="1"/>
          </p:nvPr>
        </p:nvSpPr>
        <p:spPr>
          <a:xfrm>
            <a:off x="685800" y="2133600"/>
            <a:ext cx="7772400" cy="4648200"/>
          </a:xfrm>
        </p:spPr>
        <p:txBody>
          <a:bodyPr/>
          <a:lstStyle/>
          <a:p>
            <a:pPr eaLnBrk="1" hangingPunct="1">
              <a:lnSpc>
                <a:spcPct val="90000"/>
              </a:lnSpc>
            </a:pPr>
            <a:r>
              <a:rPr lang="en-US" sz="2800" smtClean="0"/>
              <a:t>1900: Lacey Act: regulates shipment of illegally harvested animals</a:t>
            </a:r>
          </a:p>
          <a:p>
            <a:pPr eaLnBrk="1" hangingPunct="1">
              <a:lnSpc>
                <a:spcPct val="90000"/>
              </a:lnSpc>
            </a:pPr>
            <a:r>
              <a:rPr lang="en-US" sz="2800" smtClean="0"/>
              <a:t>1929: Migratory Bird Conservation Act: First attempt to protect migratory birds</a:t>
            </a:r>
          </a:p>
          <a:p>
            <a:pPr eaLnBrk="1" hangingPunct="1">
              <a:lnSpc>
                <a:spcPct val="90000"/>
              </a:lnSpc>
            </a:pPr>
            <a:r>
              <a:rPr lang="en-US" sz="2800" smtClean="0"/>
              <a:t>1934: Migratory Bird Hunting Stamp Act: Revenue generated to fund habitat</a:t>
            </a:r>
          </a:p>
          <a:p>
            <a:pPr eaLnBrk="1" hangingPunct="1">
              <a:lnSpc>
                <a:spcPct val="90000"/>
              </a:lnSpc>
            </a:pPr>
            <a:r>
              <a:rPr lang="en-US" sz="2800" smtClean="0"/>
              <a:t>1937: Pittman-Robertson Act: taxed all hunting equipment and ammunition</a:t>
            </a:r>
          </a:p>
          <a:p>
            <a:pPr eaLnBrk="1" hangingPunct="1">
              <a:lnSpc>
                <a:spcPct val="90000"/>
              </a:lnSpc>
            </a:pPr>
            <a:r>
              <a:rPr lang="en-US" sz="2800" smtClean="0"/>
              <a:t>1966: Endangered Species Act: Protected endangered and threatened wildlife species</a:t>
            </a:r>
          </a:p>
        </p:txBody>
      </p:sp>
    </p:spTree>
    <p:extLst>
      <p:ext uri="{BB962C8B-B14F-4D97-AF65-F5344CB8AC3E}">
        <p14:creationId xmlns:p14="http://schemas.microsoft.com/office/powerpoint/2010/main" val="1652664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p:txBody>
          <a:bodyPr/>
          <a:lstStyle/>
          <a:p>
            <a:r>
              <a:rPr lang="en-US"/>
              <a:t>Era’s of Wildlife Management</a:t>
            </a:r>
          </a:p>
        </p:txBody>
      </p:sp>
      <p:sp>
        <p:nvSpPr>
          <p:cNvPr id="363523" name="Rectangle 3"/>
          <p:cNvSpPr>
            <a:spLocks noGrp="1" noChangeArrowheads="1"/>
          </p:cNvSpPr>
          <p:nvPr>
            <p:ph type="body" sz="half" idx="1"/>
          </p:nvPr>
        </p:nvSpPr>
        <p:spPr>
          <a:xfrm>
            <a:off x="1143000" y="2362200"/>
            <a:ext cx="6705600" cy="3352800"/>
          </a:xfrm>
        </p:spPr>
        <p:txBody>
          <a:bodyPr/>
          <a:lstStyle/>
          <a:p>
            <a:r>
              <a:rPr lang="en-US" sz="2800" dirty="0"/>
              <a:t>There are five main eras of wildlife management that have contributed to modern management. </a:t>
            </a:r>
            <a:endParaRPr lang="en-US" sz="2800" dirty="0" smtClean="0"/>
          </a:p>
          <a:p>
            <a:r>
              <a:rPr lang="en-US" sz="2800" dirty="0" smtClean="0"/>
              <a:t>Historians </a:t>
            </a:r>
            <a:r>
              <a:rPr lang="en-US" sz="2800" dirty="0"/>
              <a:t>group these eras according to their attitudes, conditions, and management strategies.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r>
              <a:rPr lang="en-US"/>
              <a:t>Era’s Contd..</a:t>
            </a:r>
          </a:p>
        </p:txBody>
      </p:sp>
      <p:sp>
        <p:nvSpPr>
          <p:cNvPr id="364547" name="Rectangle 3"/>
          <p:cNvSpPr>
            <a:spLocks noGrp="1" noChangeArrowheads="1"/>
          </p:cNvSpPr>
          <p:nvPr>
            <p:ph type="body" sz="half" idx="1"/>
          </p:nvPr>
        </p:nvSpPr>
        <p:spPr>
          <a:xfrm>
            <a:off x="609600" y="2286000"/>
            <a:ext cx="7812088" cy="4267200"/>
          </a:xfrm>
        </p:spPr>
        <p:txBody>
          <a:bodyPr/>
          <a:lstStyle/>
          <a:p>
            <a:r>
              <a:rPr lang="en-US" sz="2800"/>
              <a:t>The Era Of Abundance (1600-1849)</a:t>
            </a:r>
          </a:p>
          <a:p>
            <a:r>
              <a:rPr lang="en-US" sz="2800"/>
              <a:t>The Era Of Overexploitation (1850-1899)</a:t>
            </a:r>
          </a:p>
          <a:p>
            <a:r>
              <a:rPr lang="en-US" sz="2800"/>
              <a:t>The Era Of Protection (1900-1929)</a:t>
            </a:r>
          </a:p>
          <a:p>
            <a:r>
              <a:rPr lang="en-US" sz="2800"/>
              <a:t>The Era Of Game Management (1930-1965)</a:t>
            </a:r>
          </a:p>
          <a:p>
            <a:r>
              <a:rPr lang="en-US" sz="2800"/>
              <a:t>The Era of Environmental Management (1966-present)</a:t>
            </a:r>
          </a:p>
          <a:p>
            <a:endParaRPr lang="en-US" sz="280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838200" y="457200"/>
            <a:ext cx="7772400" cy="1143000"/>
          </a:xfrm>
        </p:spPr>
        <p:txBody>
          <a:bodyPr>
            <a:normAutofit fontScale="90000"/>
          </a:bodyPr>
          <a:lstStyle/>
          <a:p>
            <a:r>
              <a:rPr lang="en-US"/>
              <a:t>Era Of Abundance </a:t>
            </a:r>
            <a:br>
              <a:rPr lang="en-US"/>
            </a:br>
            <a:r>
              <a:rPr lang="en-US"/>
              <a:t>(1600-1849)</a:t>
            </a:r>
          </a:p>
        </p:txBody>
      </p:sp>
      <p:sp>
        <p:nvSpPr>
          <p:cNvPr id="365571" name="Rectangle 3"/>
          <p:cNvSpPr>
            <a:spLocks noGrp="1" noChangeArrowheads="1"/>
          </p:cNvSpPr>
          <p:nvPr>
            <p:ph type="body" sz="half" idx="1"/>
          </p:nvPr>
        </p:nvSpPr>
        <p:spPr>
          <a:xfrm>
            <a:off x="304800" y="1905000"/>
            <a:ext cx="8610600" cy="4800600"/>
          </a:xfrm>
        </p:spPr>
        <p:txBody>
          <a:bodyPr/>
          <a:lstStyle/>
          <a:p>
            <a:r>
              <a:rPr lang="en-US" sz="2800"/>
              <a:t>Early American settlers had no reason to worry, for they had an enormous quantity of wildlife around them.  Their only purpose for management was predator control.</a:t>
            </a:r>
          </a:p>
          <a:p>
            <a:r>
              <a:rPr lang="en-US" sz="2800"/>
              <a:t>The earliest record of wildlife mgt.. occurred in the Mass. Bay Colony in 1630, paying one penny for wolf killed, aiding in predator control.</a:t>
            </a:r>
          </a:p>
          <a:p>
            <a:r>
              <a:rPr lang="en-US" sz="2800"/>
              <a:t>In 1646 a hunting season was established on deer. 1708 first bird season.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p:txBody>
          <a:bodyPr/>
          <a:lstStyle/>
          <a:p>
            <a:r>
              <a:rPr lang="en-US" dirty="0"/>
              <a:t>Era of </a:t>
            </a:r>
            <a:r>
              <a:rPr lang="en-US" dirty="0" smtClean="0"/>
              <a:t>Abundance [cont.]</a:t>
            </a:r>
            <a:endParaRPr lang="en-US" dirty="0"/>
          </a:p>
        </p:txBody>
      </p:sp>
      <p:sp>
        <p:nvSpPr>
          <p:cNvPr id="366595" name="Rectangle 3"/>
          <p:cNvSpPr>
            <a:spLocks noGrp="1" noChangeArrowheads="1"/>
          </p:cNvSpPr>
          <p:nvPr>
            <p:ph type="body" idx="1"/>
          </p:nvPr>
        </p:nvSpPr>
        <p:spPr>
          <a:xfrm>
            <a:off x="762000" y="1828800"/>
            <a:ext cx="7924800" cy="2590800"/>
          </a:xfrm>
        </p:spPr>
        <p:txBody>
          <a:bodyPr/>
          <a:lstStyle/>
          <a:p>
            <a:r>
              <a:rPr lang="en-US" sz="2800"/>
              <a:t>In 1779 the Act of the Preservation of Deer passed in Vermont. This act protected bucks, does, and fawns January -June.</a:t>
            </a:r>
          </a:p>
          <a:p>
            <a:r>
              <a:rPr lang="en-US" sz="2800"/>
              <a:t>In 1848 Rhode Island passes laws against hunting migratory game birds in spring.</a:t>
            </a:r>
            <a:endParaRPr lang="en-US"/>
          </a:p>
        </p:txBody>
      </p:sp>
      <p:graphicFrame>
        <p:nvGraphicFramePr>
          <p:cNvPr id="366596" name="Object 4"/>
          <p:cNvGraphicFramePr>
            <a:graphicFrameLocks noChangeAspect="1"/>
          </p:cNvGraphicFramePr>
          <p:nvPr/>
        </p:nvGraphicFramePr>
        <p:xfrm>
          <a:off x="2362200" y="4422775"/>
          <a:ext cx="4343400" cy="2435225"/>
        </p:xfrm>
        <a:graphic>
          <a:graphicData uri="http://schemas.openxmlformats.org/presentationml/2006/ole">
            <mc:AlternateContent xmlns:mc="http://schemas.openxmlformats.org/markup-compatibility/2006">
              <mc:Choice xmlns:v="urn:schemas-microsoft-com:vml" Requires="v">
                <p:oleObj spid="_x0000_s3077" name="Clip" r:id="rId3" imgW="2514286" imgH="1409524" progId="">
                  <p:embed/>
                </p:oleObj>
              </mc:Choice>
              <mc:Fallback>
                <p:oleObj name="Clip" r:id="rId3" imgW="2514286" imgH="1409524"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422775"/>
                        <a:ext cx="4343400" cy="243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609600" y="457200"/>
            <a:ext cx="7772400" cy="1143000"/>
          </a:xfrm>
        </p:spPr>
        <p:txBody>
          <a:bodyPr>
            <a:normAutofit fontScale="90000"/>
          </a:bodyPr>
          <a:lstStyle/>
          <a:p>
            <a:r>
              <a:rPr lang="en-US"/>
              <a:t>Era Of Exploitation</a:t>
            </a:r>
            <a:br>
              <a:rPr lang="en-US"/>
            </a:br>
            <a:r>
              <a:rPr lang="en-US"/>
              <a:t> (1850-1899)</a:t>
            </a:r>
          </a:p>
        </p:txBody>
      </p:sp>
      <p:sp>
        <p:nvSpPr>
          <p:cNvPr id="367619" name="Rectangle 3"/>
          <p:cNvSpPr>
            <a:spLocks noGrp="1" noChangeArrowheads="1"/>
          </p:cNvSpPr>
          <p:nvPr>
            <p:ph type="body" sz="half" idx="1"/>
          </p:nvPr>
        </p:nvSpPr>
        <p:spPr>
          <a:xfrm>
            <a:off x="457200" y="2209800"/>
            <a:ext cx="8421688" cy="4114800"/>
          </a:xfrm>
        </p:spPr>
        <p:txBody>
          <a:bodyPr/>
          <a:lstStyle/>
          <a:p>
            <a:r>
              <a:rPr lang="en-US" sz="2800"/>
              <a:t>Destruction of buffalo occurred during this era.</a:t>
            </a:r>
          </a:p>
          <a:p>
            <a:r>
              <a:rPr lang="en-US" sz="2800"/>
              <a:t>In 1850, millions of buffalo roamed the land. By the close of the century the buffalo was nearly extinct.</a:t>
            </a:r>
          </a:p>
          <a:p>
            <a:r>
              <a:rPr lang="en-US" sz="2800"/>
              <a:t>At one time there were so many buffalo that Buffalo Bill Cody would shoot 200 head per day, in one month he shot 4280.</a:t>
            </a:r>
          </a:p>
          <a:p>
            <a:r>
              <a:rPr lang="en-US" sz="2800"/>
              <a:t>Between 1871-1872 8.5 million Buffalo were shot.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a:xfrm>
            <a:off x="762000" y="457200"/>
            <a:ext cx="7772400" cy="1143000"/>
          </a:xfrm>
        </p:spPr>
        <p:txBody>
          <a:bodyPr/>
          <a:lstStyle/>
          <a:p>
            <a:r>
              <a:rPr lang="en-US" dirty="0"/>
              <a:t>Era of </a:t>
            </a:r>
            <a:r>
              <a:rPr lang="en-US" dirty="0" smtClean="0"/>
              <a:t>Exploitation [cont.]</a:t>
            </a:r>
            <a:endParaRPr lang="en-US" dirty="0"/>
          </a:p>
        </p:txBody>
      </p:sp>
      <p:sp>
        <p:nvSpPr>
          <p:cNvPr id="368643" name="Rectangle 3"/>
          <p:cNvSpPr>
            <a:spLocks noGrp="1" noChangeArrowheads="1"/>
          </p:cNvSpPr>
          <p:nvPr>
            <p:ph type="body" sz="half" idx="1"/>
          </p:nvPr>
        </p:nvSpPr>
        <p:spPr>
          <a:xfrm>
            <a:off x="228600" y="2057400"/>
            <a:ext cx="8915400" cy="4495800"/>
          </a:xfrm>
        </p:spPr>
        <p:txBody>
          <a:bodyPr/>
          <a:lstStyle/>
          <a:p>
            <a:r>
              <a:rPr lang="en-US" sz="2400"/>
              <a:t>The purpose of conservation in this era was to control the harvest of game species.</a:t>
            </a:r>
          </a:p>
          <a:p>
            <a:r>
              <a:rPr lang="en-US" sz="2400"/>
              <a:t>In 1852 the first state game laws and salaried game wardens in Maine.</a:t>
            </a:r>
          </a:p>
          <a:p>
            <a:r>
              <a:rPr lang="en-US" sz="2400"/>
              <a:t>12 years later New York implemented the first state hunting license requirements.</a:t>
            </a:r>
          </a:p>
          <a:p>
            <a:r>
              <a:rPr lang="en-US" sz="2400"/>
              <a:t>1872 Yellowstone became the nation’s first national park.</a:t>
            </a:r>
          </a:p>
          <a:p>
            <a:r>
              <a:rPr lang="en-US" sz="2400"/>
              <a:t> Iowa became the first to establish limits on game birds</a:t>
            </a:r>
          </a:p>
          <a:p>
            <a:r>
              <a:rPr lang="en-US" sz="2400"/>
              <a:t>By 1880, all states had game laws.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762000" y="457200"/>
            <a:ext cx="7772400" cy="1143000"/>
          </a:xfrm>
        </p:spPr>
        <p:txBody>
          <a:bodyPr>
            <a:normAutofit fontScale="90000"/>
          </a:bodyPr>
          <a:lstStyle/>
          <a:p>
            <a:r>
              <a:rPr lang="en-US"/>
              <a:t>Era Of Protection </a:t>
            </a:r>
            <a:br>
              <a:rPr lang="en-US"/>
            </a:br>
            <a:r>
              <a:rPr lang="en-US"/>
              <a:t>(190-1929)</a:t>
            </a:r>
          </a:p>
        </p:txBody>
      </p:sp>
      <p:sp>
        <p:nvSpPr>
          <p:cNvPr id="369667" name="Rectangle 3"/>
          <p:cNvSpPr>
            <a:spLocks noGrp="1" noChangeArrowheads="1"/>
          </p:cNvSpPr>
          <p:nvPr>
            <p:ph type="body" sz="half" idx="1"/>
          </p:nvPr>
        </p:nvSpPr>
        <p:spPr>
          <a:xfrm>
            <a:off x="685800" y="1981200"/>
            <a:ext cx="7848600" cy="4114800"/>
          </a:xfrm>
        </p:spPr>
        <p:txBody>
          <a:bodyPr>
            <a:normAutofit lnSpcReduction="10000"/>
          </a:bodyPr>
          <a:lstStyle/>
          <a:p>
            <a:r>
              <a:rPr lang="en-US" sz="2800"/>
              <a:t>1900, Lacy Act helped limit market hunting by making interstate transport of illegally killed game a federal offense, and regulating importation of exotic wildlife.</a:t>
            </a:r>
          </a:p>
          <a:p>
            <a:r>
              <a:rPr lang="en-US" sz="2800"/>
              <a:t>1913, Weeks-McLean Act, developed federal control over migratory birds and ended spring waterfowl hunting.</a:t>
            </a:r>
          </a:p>
          <a:p>
            <a:r>
              <a:rPr lang="en-US" sz="2800"/>
              <a:t>1915, first funds for predator control.</a:t>
            </a:r>
          </a:p>
          <a:p>
            <a:r>
              <a:rPr lang="en-US" sz="2800"/>
              <a:t>State game and fish departments developed.</a:t>
            </a:r>
          </a:p>
          <a:p>
            <a:pPr>
              <a:buFontTx/>
              <a:buNone/>
            </a:pPr>
            <a:endParaRPr lang="en-US" sz="280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914400" y="457200"/>
            <a:ext cx="7772400" cy="1143000"/>
          </a:xfrm>
        </p:spPr>
        <p:txBody>
          <a:bodyPr/>
          <a:lstStyle/>
          <a:p>
            <a:r>
              <a:rPr lang="en-US"/>
              <a:t>Teddy Roosevelt</a:t>
            </a:r>
          </a:p>
        </p:txBody>
      </p:sp>
      <p:sp>
        <p:nvSpPr>
          <p:cNvPr id="370691" name="Rectangle 3"/>
          <p:cNvSpPr>
            <a:spLocks noGrp="1" noChangeArrowheads="1"/>
          </p:cNvSpPr>
          <p:nvPr>
            <p:ph type="body" sz="half" idx="1"/>
          </p:nvPr>
        </p:nvSpPr>
        <p:spPr>
          <a:xfrm>
            <a:off x="685800" y="1524000"/>
            <a:ext cx="7924800" cy="4114800"/>
          </a:xfrm>
        </p:spPr>
        <p:txBody>
          <a:bodyPr>
            <a:normAutofit fontScale="92500" lnSpcReduction="20000"/>
          </a:bodyPr>
          <a:lstStyle/>
          <a:p>
            <a:r>
              <a:rPr lang="en-US" sz="2800"/>
              <a:t>Major contributor to wildlife management.</a:t>
            </a:r>
          </a:p>
          <a:p>
            <a:r>
              <a:rPr lang="en-US" sz="2800"/>
              <a:t>Believed that wise use of resources would continue the existence of wildlife.</a:t>
            </a:r>
          </a:p>
          <a:p>
            <a:r>
              <a:rPr lang="en-US" sz="2800"/>
              <a:t>Personal philosophy of conservation</a:t>
            </a:r>
          </a:p>
          <a:p>
            <a:pPr lvl="1"/>
            <a:r>
              <a:rPr lang="en-US" sz="2400"/>
              <a:t>Outdoor resources as important systems</a:t>
            </a:r>
          </a:p>
          <a:p>
            <a:pPr lvl="1"/>
            <a:r>
              <a:rPr lang="en-US" sz="2400"/>
              <a:t>Conservation as public responsibility</a:t>
            </a:r>
          </a:p>
          <a:p>
            <a:pPr lvl="1"/>
            <a:r>
              <a:rPr lang="en-US" sz="2400"/>
              <a:t>Private resource ownership as a public trust</a:t>
            </a:r>
          </a:p>
          <a:p>
            <a:pPr lvl="1">
              <a:lnSpc>
                <a:spcPct val="110000"/>
              </a:lnSpc>
            </a:pPr>
            <a:r>
              <a:rPr lang="en-US" sz="2400"/>
              <a:t>science used for resource management</a:t>
            </a:r>
          </a:p>
          <a:p>
            <a:pPr lvl="1">
              <a:lnSpc>
                <a:spcPct val="110000"/>
              </a:lnSpc>
            </a:pPr>
            <a:r>
              <a:rPr lang="en-US" sz="2400"/>
              <a:t>1903- Pelican Island</a:t>
            </a:r>
          </a:p>
          <a:p>
            <a:pPr lvl="1">
              <a:lnSpc>
                <a:spcPct val="110000"/>
              </a:lnSpc>
            </a:pPr>
            <a:r>
              <a:rPr lang="en-US" sz="2400"/>
              <a:t>148 million acres of land set aside for national forrest, national parks doubled.</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685800" y="457200"/>
            <a:ext cx="7772400" cy="1143000"/>
          </a:xfrm>
        </p:spPr>
        <p:txBody>
          <a:bodyPr>
            <a:normAutofit fontScale="90000"/>
          </a:bodyPr>
          <a:lstStyle/>
          <a:p>
            <a:r>
              <a:rPr lang="en-US"/>
              <a:t>Era Of Game Management</a:t>
            </a:r>
            <a:br>
              <a:rPr lang="en-US"/>
            </a:br>
            <a:r>
              <a:rPr lang="en-US"/>
              <a:t>(1930-1965)</a:t>
            </a:r>
          </a:p>
        </p:txBody>
      </p:sp>
      <p:sp>
        <p:nvSpPr>
          <p:cNvPr id="371715" name="Rectangle 3"/>
          <p:cNvSpPr>
            <a:spLocks noGrp="1" noChangeArrowheads="1"/>
          </p:cNvSpPr>
          <p:nvPr>
            <p:ph type="body" sz="half" idx="1"/>
          </p:nvPr>
        </p:nvSpPr>
        <p:spPr>
          <a:xfrm>
            <a:off x="685800" y="1981200"/>
            <a:ext cx="4419600" cy="4114800"/>
          </a:xfrm>
        </p:spPr>
        <p:txBody>
          <a:bodyPr/>
          <a:lstStyle/>
          <a:p>
            <a:r>
              <a:rPr lang="en-US" sz="2800"/>
              <a:t>Increase in public funding and effective conservation administration.</a:t>
            </a:r>
          </a:p>
          <a:p>
            <a:r>
              <a:rPr lang="en-US" sz="2800"/>
              <a:t>Duck Stamp Act, 1934, Proceeds secure wetlands for breeding, migration stopover,and wintering of waterfowl.</a:t>
            </a:r>
          </a:p>
        </p:txBody>
      </p:sp>
      <p:graphicFrame>
        <p:nvGraphicFramePr>
          <p:cNvPr id="371716" name="Object 4"/>
          <p:cNvGraphicFramePr>
            <a:graphicFrameLocks noChangeAspect="1"/>
          </p:cNvGraphicFramePr>
          <p:nvPr/>
        </p:nvGraphicFramePr>
        <p:xfrm>
          <a:off x="6400800" y="2362200"/>
          <a:ext cx="2362200" cy="2784475"/>
        </p:xfrm>
        <a:graphic>
          <a:graphicData uri="http://schemas.openxmlformats.org/presentationml/2006/ole">
            <mc:AlternateContent xmlns:mc="http://schemas.openxmlformats.org/markup-compatibility/2006">
              <mc:Choice xmlns:v="urn:schemas-microsoft-com:vml" Requires="v">
                <p:oleObj spid="_x0000_s4101" name="Clip" r:id="rId3" imgW="1809524" imgH="1247619" progId="">
                  <p:embed/>
                </p:oleObj>
              </mc:Choice>
              <mc:Fallback>
                <p:oleObj name="Clip" r:id="rId3" imgW="1809524" imgH="1247619"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362200"/>
                        <a:ext cx="2362200" cy="278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lstStyle/>
          <a:p>
            <a:r>
              <a:rPr lang="en-US"/>
              <a:t>Wildlife Management...</a:t>
            </a:r>
          </a:p>
        </p:txBody>
      </p:sp>
      <p:sp>
        <p:nvSpPr>
          <p:cNvPr id="355331" name="Rectangle 3"/>
          <p:cNvSpPr>
            <a:spLocks noGrp="1" noChangeArrowheads="1"/>
          </p:cNvSpPr>
          <p:nvPr>
            <p:ph type="body" sz="half" idx="1"/>
          </p:nvPr>
        </p:nvSpPr>
        <p:spPr>
          <a:xfrm>
            <a:off x="381000" y="1981200"/>
            <a:ext cx="4648200" cy="4114800"/>
          </a:xfrm>
        </p:spPr>
        <p:txBody>
          <a:bodyPr/>
          <a:lstStyle/>
          <a:p>
            <a:pPr>
              <a:lnSpc>
                <a:spcPct val="90000"/>
              </a:lnSpc>
            </a:pPr>
            <a:r>
              <a:rPr lang="en-US" sz="2800" dirty="0"/>
              <a:t>In wildlife management there are </a:t>
            </a:r>
            <a:r>
              <a:rPr lang="en-US" sz="2800" b="1" dirty="0"/>
              <a:t>various</a:t>
            </a:r>
            <a:r>
              <a:rPr lang="en-US" sz="2800" dirty="0"/>
              <a:t> controls used to maintain the </a:t>
            </a:r>
            <a:r>
              <a:rPr lang="en-US" sz="2800" u="sng" dirty="0"/>
              <a:t>quality</a:t>
            </a:r>
            <a:r>
              <a:rPr lang="en-US" sz="2800" dirty="0"/>
              <a:t> and </a:t>
            </a:r>
            <a:r>
              <a:rPr lang="en-US" sz="2800" u="sng" dirty="0"/>
              <a:t>quantity </a:t>
            </a:r>
            <a:r>
              <a:rPr lang="en-US" sz="2800" dirty="0"/>
              <a:t>of animals.</a:t>
            </a:r>
          </a:p>
          <a:p>
            <a:pPr>
              <a:lnSpc>
                <a:spcPct val="90000"/>
              </a:lnSpc>
            </a:pPr>
            <a:r>
              <a:rPr lang="en-US" sz="2800" dirty="0" smtClean="0"/>
              <a:t>The </a:t>
            </a:r>
            <a:r>
              <a:rPr lang="en-US" sz="2800" dirty="0"/>
              <a:t>change or improvement needed determines the control used.</a:t>
            </a:r>
          </a:p>
        </p:txBody>
      </p:sp>
      <p:graphicFrame>
        <p:nvGraphicFramePr>
          <p:cNvPr id="355332" name="Object 4"/>
          <p:cNvGraphicFramePr>
            <a:graphicFrameLocks noGrp="1" noChangeAspect="1"/>
          </p:cNvGraphicFramePr>
          <p:nvPr>
            <p:ph type="clipArt" sz="half" idx="2"/>
          </p:nvPr>
        </p:nvGraphicFramePr>
        <p:xfrm>
          <a:off x="5407025" y="1981200"/>
          <a:ext cx="2290763" cy="4114800"/>
        </p:xfrm>
        <a:graphic>
          <a:graphicData uri="http://schemas.openxmlformats.org/presentationml/2006/ole">
            <mc:AlternateContent xmlns:mc="http://schemas.openxmlformats.org/markup-compatibility/2006">
              <mc:Choice xmlns:v="urn:schemas-microsoft-com:vml" Requires="v">
                <p:oleObj spid="_x0000_s1029" name="Clip" r:id="rId3" imgW="1219048" imgH="2190476" progId="">
                  <p:embed/>
                </p:oleObj>
              </mc:Choice>
              <mc:Fallback>
                <p:oleObj name="Clip" r:id="rId3" imgW="1219048" imgH="2190476"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7025" y="1981200"/>
                        <a:ext cx="2290763"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lstStyle/>
          <a:p>
            <a:r>
              <a:rPr lang="en-US"/>
              <a:t>Who was Aldo Leopold?</a:t>
            </a:r>
          </a:p>
        </p:txBody>
      </p:sp>
      <p:sp>
        <p:nvSpPr>
          <p:cNvPr id="358403" name="Rectangle 3"/>
          <p:cNvSpPr>
            <a:spLocks noGrp="1" noChangeArrowheads="1"/>
          </p:cNvSpPr>
          <p:nvPr>
            <p:ph type="body" sz="half" idx="1"/>
          </p:nvPr>
        </p:nvSpPr>
        <p:spPr>
          <a:xfrm>
            <a:off x="304800" y="2133600"/>
            <a:ext cx="4953000" cy="3581400"/>
          </a:xfrm>
        </p:spPr>
        <p:txBody>
          <a:bodyPr/>
          <a:lstStyle/>
          <a:p>
            <a:r>
              <a:rPr lang="en-US" sz="2800"/>
              <a:t>In the 1930’s he saw that wildlife was disappearing. He began asking questions about how to manage animals. Wrote “Game Management” which became the first step toward wildlife management.</a:t>
            </a:r>
          </a:p>
        </p:txBody>
      </p:sp>
      <p:pic>
        <p:nvPicPr>
          <p:cNvPr id="358406" name="Picture 6"/>
          <p:cNvPicPr>
            <a:picLocks noGrp="1" noChangeAspect="1" noChangeArrowheads="1"/>
          </p:cNvPicPr>
          <p:nvPr>
            <p:ph sz="half" idx="2"/>
          </p:nvPr>
        </p:nvPicPr>
        <p:blipFill>
          <a:blip r:embed="rId2" cstate="print"/>
          <a:srcRect/>
          <a:stretch>
            <a:fillRect/>
          </a:stretch>
        </p:blipFill>
        <p:spPr>
          <a:xfrm>
            <a:off x="5105400" y="1600200"/>
            <a:ext cx="3783013" cy="4114800"/>
          </a:xfrm>
          <a:no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685800" y="457200"/>
            <a:ext cx="7772400" cy="1143000"/>
          </a:xfrm>
        </p:spPr>
        <p:txBody>
          <a:bodyPr/>
          <a:lstStyle/>
          <a:p>
            <a:r>
              <a:rPr lang="en-US" dirty="0"/>
              <a:t>Era Of Game </a:t>
            </a:r>
            <a:r>
              <a:rPr lang="en-US" dirty="0" smtClean="0"/>
              <a:t>Management [cont]</a:t>
            </a:r>
            <a:endParaRPr lang="en-US" dirty="0"/>
          </a:p>
        </p:txBody>
      </p:sp>
      <p:sp>
        <p:nvSpPr>
          <p:cNvPr id="372739" name="Rectangle 3"/>
          <p:cNvSpPr>
            <a:spLocks noGrp="1" noChangeArrowheads="1"/>
          </p:cNvSpPr>
          <p:nvPr>
            <p:ph type="body" sz="half" idx="1"/>
          </p:nvPr>
        </p:nvSpPr>
        <p:spPr>
          <a:xfrm>
            <a:off x="685800" y="1981200"/>
            <a:ext cx="7391400" cy="2590800"/>
          </a:xfrm>
        </p:spPr>
        <p:txBody>
          <a:bodyPr/>
          <a:lstStyle/>
          <a:p>
            <a:r>
              <a:rPr lang="en-US" sz="2800"/>
              <a:t>During this era numerous game laws and regulations were passed including the Pittman-Robertson Act which taxed hunting equipment and ammo.</a:t>
            </a:r>
          </a:p>
        </p:txBody>
      </p:sp>
      <p:graphicFrame>
        <p:nvGraphicFramePr>
          <p:cNvPr id="372740" name="Object 4"/>
          <p:cNvGraphicFramePr>
            <a:graphicFrameLocks noGrp="1" noChangeAspect="1"/>
          </p:cNvGraphicFramePr>
          <p:nvPr>
            <p:ph type="clipArt" sz="half" idx="2"/>
          </p:nvPr>
        </p:nvGraphicFramePr>
        <p:xfrm>
          <a:off x="1905000" y="3962400"/>
          <a:ext cx="5562600" cy="2559050"/>
        </p:xfrm>
        <a:graphic>
          <a:graphicData uri="http://schemas.openxmlformats.org/presentationml/2006/ole">
            <mc:AlternateContent xmlns:mc="http://schemas.openxmlformats.org/markup-compatibility/2006">
              <mc:Choice xmlns:v="urn:schemas-microsoft-com:vml" Requires="v">
                <p:oleObj spid="_x0000_s5125" name="Clip" r:id="rId3" imgW="1904762" imgH="876190" progId="">
                  <p:embed/>
                </p:oleObj>
              </mc:Choice>
              <mc:Fallback>
                <p:oleObj name="Clip" r:id="rId3" imgW="1904762" imgH="87619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962400"/>
                        <a:ext cx="5562600" cy="2559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609600" y="457200"/>
            <a:ext cx="7772400" cy="1143000"/>
          </a:xfrm>
        </p:spPr>
        <p:txBody>
          <a:bodyPr>
            <a:normAutofit fontScale="90000"/>
          </a:bodyPr>
          <a:lstStyle/>
          <a:p>
            <a:r>
              <a:rPr lang="en-US"/>
              <a:t>Era Of Environmental Management (1966-present)</a:t>
            </a:r>
          </a:p>
        </p:txBody>
      </p:sp>
      <p:sp>
        <p:nvSpPr>
          <p:cNvPr id="373763" name="Rectangle 3"/>
          <p:cNvSpPr>
            <a:spLocks noGrp="1" noChangeArrowheads="1"/>
          </p:cNvSpPr>
          <p:nvPr>
            <p:ph type="body" sz="half" idx="1"/>
          </p:nvPr>
        </p:nvSpPr>
        <p:spPr>
          <a:xfrm>
            <a:off x="685800" y="1981200"/>
            <a:ext cx="7239000" cy="4114800"/>
          </a:xfrm>
        </p:spPr>
        <p:txBody>
          <a:bodyPr/>
          <a:lstStyle/>
          <a:p>
            <a:r>
              <a:rPr lang="en-US" sz="2800"/>
              <a:t>1966, Endangered Species Act (several amendments)</a:t>
            </a:r>
          </a:p>
          <a:p>
            <a:r>
              <a:rPr lang="en-US" sz="2800"/>
              <a:t>1969, National Environmental Policy Act</a:t>
            </a:r>
          </a:p>
          <a:p>
            <a:r>
              <a:rPr lang="en-US" sz="2800"/>
              <a:t>1970, Environmental Protection Agency</a:t>
            </a:r>
          </a:p>
          <a:p>
            <a:r>
              <a:rPr lang="en-US" sz="2800"/>
              <a:t>1980, Nongame Wildlife Act</a:t>
            </a:r>
          </a:p>
          <a:p>
            <a:r>
              <a:rPr lang="en-US" sz="2800"/>
              <a:t>Endangered Species List includes: 133 mammals, 124 birds, 25 fish.</a:t>
            </a:r>
          </a:p>
          <a:p>
            <a:endParaRPr lang="en-US" sz="2800"/>
          </a:p>
          <a:p>
            <a:endParaRPr lang="en-US" sz="280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5810" name="Picture 2" descr="title4"/>
          <p:cNvPicPr>
            <a:picLocks noChangeAspect="1" noChangeArrowheads="1"/>
          </p:cNvPicPr>
          <p:nvPr/>
        </p:nvPicPr>
        <p:blipFill>
          <a:blip r:embed="rId2"/>
          <a:srcRect/>
          <a:stretch>
            <a:fillRect/>
          </a:stretch>
        </p:blipFill>
        <p:spPr bwMode="auto">
          <a:xfrm>
            <a:off x="1524000" y="1905000"/>
            <a:ext cx="5791200" cy="3609975"/>
          </a:xfrm>
          <a:prstGeom prst="rect">
            <a:avLst/>
          </a:prstGeom>
          <a:noFill/>
        </p:spPr>
      </p:pic>
      <p:sp>
        <p:nvSpPr>
          <p:cNvPr id="375811" name="Rectangle 3"/>
          <p:cNvSpPr>
            <a:spLocks noGrp="1" noChangeArrowheads="1"/>
          </p:cNvSpPr>
          <p:nvPr>
            <p:ph type="ctrTitle"/>
          </p:nvPr>
        </p:nvSpPr>
        <p:spPr>
          <a:xfrm>
            <a:off x="304800" y="381000"/>
            <a:ext cx="8839200" cy="1600200"/>
          </a:xfrm>
        </p:spPr>
        <p:txBody>
          <a:bodyPr>
            <a:normAutofit fontScale="90000"/>
          </a:bodyPr>
          <a:lstStyle/>
          <a:p>
            <a:r>
              <a:rPr lang="en-US"/>
              <a:t>Wildlife Management </a:t>
            </a:r>
            <a:br>
              <a:rPr lang="en-US"/>
            </a:br>
            <a:r>
              <a:rPr lang="en-US"/>
              <a:t>Areas of Texas</a:t>
            </a:r>
            <a:br>
              <a:rPr lang="en-US"/>
            </a:br>
            <a:r>
              <a:rPr lang="en-US"/>
              <a:t>- An Overview -</a:t>
            </a:r>
            <a:endParaRPr lang="en-US" sz="2800"/>
          </a:p>
        </p:txBody>
      </p:sp>
      <p:sp>
        <p:nvSpPr>
          <p:cNvPr id="375812" name="Rectangle 4"/>
          <p:cNvSpPr>
            <a:spLocks noGrp="1" noChangeArrowheads="1"/>
          </p:cNvSpPr>
          <p:nvPr>
            <p:ph type="subTitle" idx="1"/>
          </p:nvPr>
        </p:nvSpPr>
        <p:spPr>
          <a:xfrm>
            <a:off x="609600" y="5410200"/>
            <a:ext cx="8153400" cy="1447800"/>
          </a:xfrm>
        </p:spPr>
        <p:txBody>
          <a:bodyPr>
            <a:normAutofit fontScale="92500" lnSpcReduction="20000"/>
          </a:bodyPr>
          <a:lstStyle/>
          <a:p>
            <a:r>
              <a:rPr lang="en-US" sz="2800">
                <a:solidFill>
                  <a:srgbClr val="9900CC"/>
                </a:solidFill>
                <a:latin typeface="Harrington" pitchFamily="82" charset="0"/>
              </a:rPr>
              <a:t>By Monika Trevino</a:t>
            </a:r>
          </a:p>
          <a:p>
            <a:r>
              <a:rPr lang="en-US" sz="2400">
                <a:solidFill>
                  <a:srgbClr val="9900CC"/>
                </a:solidFill>
                <a:latin typeface="Harrington" pitchFamily="82" charset="0"/>
              </a:rPr>
              <a:t>Materials from </a:t>
            </a:r>
            <a:r>
              <a:rPr lang="en-US" sz="2400">
                <a:solidFill>
                  <a:srgbClr val="9900CC"/>
                </a:solidFill>
                <a:latin typeface="Harrington" pitchFamily="82" charset="0"/>
                <a:hlinkClick r:id="rId3"/>
              </a:rPr>
              <a:t>www.txpw.org</a:t>
            </a:r>
            <a:endParaRPr lang="en-US" sz="2400">
              <a:solidFill>
                <a:srgbClr val="9900CC"/>
              </a:solidFill>
              <a:latin typeface="Harrington" pitchFamily="82" charset="0"/>
            </a:endParaRPr>
          </a:p>
          <a:p>
            <a:r>
              <a:rPr lang="en-US" sz="2400">
                <a:solidFill>
                  <a:srgbClr val="9900CC"/>
                </a:solidFill>
                <a:latin typeface="Harrington" pitchFamily="82" charset="0"/>
              </a:rPr>
              <a:t>Edited by Ullrich</a:t>
            </a:r>
            <a:r>
              <a:rPr lang="en-US" sz="2400">
                <a:solidFill>
                  <a:srgbClr val="9900CC"/>
                </a:solidFill>
                <a:latin typeface="Harrington" pitchFamily="82" charset="0"/>
                <a:cs typeface="Times New Roman" pitchFamily="18" charset="0"/>
                <a:hlinkClick r:id="rId4"/>
              </a:rPr>
              <a:t/>
            </a:r>
            <a:br>
              <a:rPr lang="en-US" sz="2400">
                <a:solidFill>
                  <a:srgbClr val="9900CC"/>
                </a:solidFill>
                <a:latin typeface="Harrington" pitchFamily="82" charset="0"/>
                <a:cs typeface="Times New Roman" pitchFamily="18" charset="0"/>
                <a:hlinkClick r:id="rId4"/>
              </a:rPr>
            </a:br>
            <a:endParaRPr lang="en-US" sz="2400">
              <a:solidFill>
                <a:srgbClr val="9900CC"/>
              </a:solidFill>
              <a:latin typeface="Harrington" pitchFamily="82" charset="0"/>
              <a:cs typeface="Times New Roman" pitchFamily="18"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lstStyle/>
          <a:p>
            <a:r>
              <a:rPr lang="en-US"/>
              <a:t>Overview………..</a:t>
            </a:r>
          </a:p>
        </p:txBody>
      </p:sp>
      <p:sp>
        <p:nvSpPr>
          <p:cNvPr id="376835" name="Rectangle 3"/>
          <p:cNvSpPr>
            <a:spLocks noGrp="1" noChangeArrowheads="1"/>
          </p:cNvSpPr>
          <p:nvPr>
            <p:ph type="body" idx="1"/>
          </p:nvPr>
        </p:nvSpPr>
        <p:spPr/>
        <p:txBody>
          <a:bodyPr/>
          <a:lstStyle/>
          <a:p>
            <a:r>
              <a:rPr lang="en-US" sz="2800"/>
              <a:t>What a Wildlife Management Area is.</a:t>
            </a:r>
          </a:p>
          <a:p>
            <a:r>
              <a:rPr lang="en-US" sz="2800"/>
              <a:t>Primary goals of WMAs.</a:t>
            </a:r>
          </a:p>
          <a:p>
            <a:r>
              <a:rPr lang="en-US" sz="2800"/>
              <a:t>The 11 Natural Regions of Texas are divided into 7 Regions that contain 50 Wildlife Management Areas {WMA’s} </a:t>
            </a:r>
          </a:p>
          <a:p>
            <a:pPr>
              <a:buFontTx/>
              <a:buNone/>
            </a:pPr>
            <a:endParaRPr lang="en-US" sz="2800"/>
          </a:p>
          <a:p>
            <a:endParaRPr lang="en-US" sz="2800"/>
          </a:p>
          <a:p>
            <a:endParaRPr lang="en-US" sz="280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0290" name="Picture 2" descr="texas regions"/>
          <p:cNvPicPr>
            <a:picLocks noChangeAspect="1" noChangeArrowheads="1"/>
          </p:cNvPicPr>
          <p:nvPr/>
        </p:nvPicPr>
        <p:blipFill>
          <a:blip r:embed="rId2"/>
          <a:srcRect/>
          <a:stretch>
            <a:fillRect/>
          </a:stretch>
        </p:blipFill>
        <p:spPr bwMode="auto">
          <a:xfrm>
            <a:off x="762000" y="0"/>
            <a:ext cx="7467600" cy="6858000"/>
          </a:xfrm>
          <a:prstGeom prst="rect">
            <a:avLst/>
          </a:prstGeom>
          <a:noFill/>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r>
              <a:rPr lang="en-US"/>
              <a:t>What are Wildlife Mgmt Areas?</a:t>
            </a:r>
          </a:p>
        </p:txBody>
      </p:sp>
      <p:sp>
        <p:nvSpPr>
          <p:cNvPr id="377859" name="Rectangle 3"/>
          <p:cNvSpPr>
            <a:spLocks noGrp="1" noChangeArrowheads="1"/>
          </p:cNvSpPr>
          <p:nvPr>
            <p:ph type="body" idx="1"/>
          </p:nvPr>
        </p:nvSpPr>
        <p:spPr/>
        <p:txBody>
          <a:bodyPr/>
          <a:lstStyle/>
          <a:p>
            <a:r>
              <a:rPr lang="en-US" sz="2800">
                <a:cs typeface="Arial" charset="0"/>
              </a:rPr>
              <a:t>Approximately three quarter of a million acres make up the 50 WMAs in Texas.</a:t>
            </a:r>
          </a:p>
          <a:p>
            <a:r>
              <a:rPr lang="en-US" sz="2800">
                <a:cs typeface="Arial" charset="0"/>
              </a:rPr>
              <a:t>The high plains of the Panhandle to the tropical thorn forest of the Lower Rio Grande Valley - from the vistas of the Trans-Pecos to the lush green mystery of the Pineywoods</a:t>
            </a:r>
          </a:p>
          <a:p>
            <a:r>
              <a:rPr lang="en-US" sz="2800">
                <a:cs typeface="Arial" charset="0"/>
              </a:rPr>
              <a:t>WMAs represent the spectacular diversity of Texas wildlife habitats. </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a:xfrm>
            <a:off x="304800" y="0"/>
            <a:ext cx="8610600" cy="1143000"/>
          </a:xfrm>
        </p:spPr>
        <p:txBody>
          <a:bodyPr/>
          <a:lstStyle/>
          <a:p>
            <a:r>
              <a:rPr lang="en-US">
                <a:cs typeface="Arial" charset="0"/>
              </a:rPr>
              <a:t>The Wildlife Division of TPWD :</a:t>
            </a:r>
          </a:p>
        </p:txBody>
      </p:sp>
      <p:sp>
        <p:nvSpPr>
          <p:cNvPr id="378883" name="Rectangle 3"/>
          <p:cNvSpPr>
            <a:spLocks noGrp="1" noChangeArrowheads="1"/>
          </p:cNvSpPr>
          <p:nvPr>
            <p:ph type="body" sz="half" idx="1"/>
          </p:nvPr>
        </p:nvSpPr>
        <p:spPr>
          <a:xfrm>
            <a:off x="1062038" y="1143000"/>
            <a:ext cx="7769225" cy="5334000"/>
          </a:xfrm>
        </p:spPr>
        <p:txBody>
          <a:bodyPr/>
          <a:lstStyle/>
          <a:p>
            <a:pPr marL="533400" indent="-533400">
              <a:lnSpc>
                <a:spcPct val="90000"/>
              </a:lnSpc>
              <a:buFontTx/>
              <a:buNone/>
            </a:pPr>
            <a:r>
              <a:rPr lang="en-US">
                <a:cs typeface="Arial" charset="0"/>
              </a:rPr>
              <a:t>Conserves all of the state's wildlife resources along sound biological lines for the public's common benefit. </a:t>
            </a:r>
          </a:p>
          <a:p>
            <a:pPr marL="533400" indent="-533400">
              <a:lnSpc>
                <a:spcPct val="90000"/>
              </a:lnSpc>
            </a:pPr>
            <a:r>
              <a:rPr lang="en-US" sz="2800">
                <a:cs typeface="Arial" charset="0"/>
              </a:rPr>
              <a:t>This includes:</a:t>
            </a:r>
          </a:p>
          <a:p>
            <a:pPr marL="533400" indent="-533400">
              <a:lnSpc>
                <a:spcPct val="90000"/>
              </a:lnSpc>
              <a:buFontTx/>
              <a:buAutoNum type="arabicPeriod"/>
            </a:pPr>
            <a:r>
              <a:rPr lang="en-US" sz="2800">
                <a:cs typeface="Arial" charset="0"/>
              </a:rPr>
              <a:t>wildlife research, </a:t>
            </a:r>
          </a:p>
          <a:p>
            <a:pPr marL="533400" indent="-533400">
              <a:lnSpc>
                <a:spcPct val="90000"/>
              </a:lnSpc>
              <a:buFontTx/>
              <a:buAutoNum type="arabicPeriod"/>
            </a:pPr>
            <a:r>
              <a:rPr lang="en-US" sz="2800">
                <a:cs typeface="Arial" charset="0"/>
              </a:rPr>
              <a:t>species inventory and </a:t>
            </a:r>
          </a:p>
          <a:p>
            <a:pPr marL="533400" indent="-533400">
              <a:lnSpc>
                <a:spcPct val="90000"/>
              </a:lnSpc>
              <a:buFontTx/>
              <a:buAutoNum type="arabicPeriod"/>
            </a:pPr>
            <a:r>
              <a:rPr lang="en-US" sz="2800">
                <a:cs typeface="Arial" charset="0"/>
              </a:rPr>
              <a:t>monitoring of population dynamics,</a:t>
            </a:r>
          </a:p>
          <a:p>
            <a:pPr marL="533400" indent="-533400">
              <a:lnSpc>
                <a:spcPct val="90000"/>
              </a:lnSpc>
              <a:buFontTx/>
              <a:buAutoNum type="arabicPeriod"/>
            </a:pPr>
            <a:r>
              <a:rPr lang="en-US" sz="2800">
                <a:cs typeface="Arial" charset="0"/>
              </a:rPr>
              <a:t>regulation of game seasons and </a:t>
            </a:r>
          </a:p>
          <a:p>
            <a:pPr marL="533400" indent="-533400">
              <a:lnSpc>
                <a:spcPct val="90000"/>
              </a:lnSpc>
              <a:buFontTx/>
              <a:buAutoNum type="arabicPeriod"/>
            </a:pPr>
            <a:r>
              <a:rPr lang="en-US" sz="2800">
                <a:cs typeface="Arial" charset="0"/>
              </a:rPr>
              <a:t>bag limits, </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0" y="152400"/>
            <a:ext cx="8915400" cy="990600"/>
          </a:xfrm>
        </p:spPr>
        <p:txBody>
          <a:bodyPr/>
          <a:lstStyle/>
          <a:p>
            <a:r>
              <a:rPr lang="en-US">
                <a:cs typeface="Arial" charset="0"/>
              </a:rPr>
              <a:t>The Wildlife Division {cont.}</a:t>
            </a:r>
          </a:p>
        </p:txBody>
      </p:sp>
      <p:sp>
        <p:nvSpPr>
          <p:cNvPr id="379907" name="Rectangle 3"/>
          <p:cNvSpPr>
            <a:spLocks noGrp="1" noChangeArrowheads="1"/>
          </p:cNvSpPr>
          <p:nvPr>
            <p:ph type="body" sz="half" idx="1"/>
          </p:nvPr>
        </p:nvSpPr>
        <p:spPr>
          <a:xfrm>
            <a:off x="1066800" y="1524000"/>
            <a:ext cx="7769225" cy="5334000"/>
          </a:xfrm>
        </p:spPr>
        <p:txBody>
          <a:bodyPr/>
          <a:lstStyle/>
          <a:p>
            <a:pPr marL="609600" indent="-609600">
              <a:buFontTx/>
              <a:buAutoNum type="arabicPeriod" startAt="6"/>
            </a:pPr>
            <a:r>
              <a:rPr lang="en-US" sz="2800">
                <a:cs typeface="Arial" charset="0"/>
              </a:rPr>
              <a:t>conservation of non-game species,</a:t>
            </a:r>
          </a:p>
          <a:p>
            <a:pPr marL="609600" indent="-609600">
              <a:buFontTx/>
              <a:buAutoNum type="arabicPeriod" startAt="6"/>
            </a:pPr>
            <a:r>
              <a:rPr lang="en-US" sz="2800">
                <a:cs typeface="Arial" charset="0"/>
              </a:rPr>
              <a:t>urban wildlife issues and information, </a:t>
            </a:r>
          </a:p>
          <a:p>
            <a:pPr marL="609600" indent="-609600">
              <a:buFontTx/>
              <a:buAutoNum type="arabicPeriod" startAt="6"/>
            </a:pPr>
            <a:r>
              <a:rPr lang="en-US" sz="2800">
                <a:cs typeface="Arial" charset="0"/>
              </a:rPr>
              <a:t>habitat inventories and monitoring, </a:t>
            </a:r>
          </a:p>
          <a:p>
            <a:pPr marL="609600" indent="-609600">
              <a:buFontTx/>
              <a:buAutoNum type="arabicPeriod" startAt="6"/>
            </a:pPr>
            <a:r>
              <a:rPr lang="en-US" sz="2800">
                <a:cs typeface="Arial" charset="0"/>
              </a:rPr>
              <a:t>land acquisition of diverse habitats to benefit wildlife and</a:t>
            </a:r>
          </a:p>
          <a:p>
            <a:pPr marL="609600" indent="-609600">
              <a:buFontTx/>
              <a:buAutoNum type="arabicPeriod" startAt="6"/>
            </a:pPr>
            <a:r>
              <a:rPr lang="en-US" sz="2800">
                <a:cs typeface="Arial" charset="0"/>
              </a:rPr>
              <a:t>the operations, maintenance and enhancement of 50 wildlife management areas. </a:t>
            </a:r>
            <a:endParaRPr lang="en-US" sz="2800">
              <a:cs typeface="Times New Roman" pitchFamily="18"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lstStyle/>
          <a:p>
            <a:r>
              <a:rPr lang="en-US">
                <a:cs typeface="Arial" charset="0"/>
              </a:rPr>
              <a:t>The Wildlife Division {cont.}</a:t>
            </a:r>
          </a:p>
        </p:txBody>
      </p:sp>
      <p:sp>
        <p:nvSpPr>
          <p:cNvPr id="380931" name="Rectangle 3"/>
          <p:cNvSpPr>
            <a:spLocks noGrp="1" noChangeArrowheads="1"/>
          </p:cNvSpPr>
          <p:nvPr>
            <p:ph type="body" idx="1"/>
          </p:nvPr>
        </p:nvSpPr>
        <p:spPr/>
        <p:txBody>
          <a:bodyPr/>
          <a:lstStyle/>
          <a:p>
            <a:pPr marL="609600" indent="-609600">
              <a:buFontTx/>
              <a:buNone/>
            </a:pPr>
            <a:r>
              <a:rPr lang="en-US" sz="2800">
                <a:cs typeface="Arial" charset="0"/>
              </a:rPr>
              <a:t>Staff provides expertise and guidance on wildlife resources, wildlife restoration techniques and technical guidance; </a:t>
            </a:r>
          </a:p>
          <a:p>
            <a:pPr marL="609600" indent="-609600">
              <a:buFontTx/>
              <a:buNone/>
            </a:pPr>
            <a:r>
              <a:rPr lang="en-US" sz="2800">
                <a:cs typeface="Arial" charset="0"/>
              </a:rPr>
              <a:t>provides opportunities for public hunting and appreciative uses of wildlife; </a:t>
            </a:r>
          </a:p>
          <a:p>
            <a:pPr marL="609600" indent="-609600">
              <a:buFontTx/>
              <a:buNone/>
            </a:pPr>
            <a:r>
              <a:rPr lang="en-US" sz="2800">
                <a:cs typeface="Arial" charset="0"/>
              </a:rPr>
              <a:t>provides general information, technical brochures and educational opportunities to the public. </a:t>
            </a:r>
            <a:endParaRPr lang="en-US" sz="2800">
              <a:cs typeface="Times New Roman" pitchFamily="18" charset="0"/>
            </a:endParaRPr>
          </a:p>
          <a:p>
            <a:pPr marL="609600" indent="-609600">
              <a:buFontTx/>
              <a:buNone/>
            </a:pPr>
            <a:endParaRPr lang="en-US" sz="280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lstStyle/>
          <a:p>
            <a:r>
              <a:rPr lang="en-US"/>
              <a:t>Wildlife Controls</a:t>
            </a:r>
          </a:p>
        </p:txBody>
      </p:sp>
      <p:sp>
        <p:nvSpPr>
          <p:cNvPr id="357379" name="Rectangle 3"/>
          <p:cNvSpPr>
            <a:spLocks noGrp="1" noChangeArrowheads="1"/>
          </p:cNvSpPr>
          <p:nvPr>
            <p:ph type="body" sz="half" idx="1"/>
          </p:nvPr>
        </p:nvSpPr>
        <p:spPr>
          <a:xfrm>
            <a:off x="685800" y="1981200"/>
            <a:ext cx="7848600" cy="4114800"/>
          </a:xfrm>
        </p:spPr>
        <p:txBody>
          <a:bodyPr/>
          <a:lstStyle/>
          <a:p>
            <a:r>
              <a:rPr lang="en-US" sz="2800" dirty="0"/>
              <a:t>Restrictions on hunting</a:t>
            </a:r>
          </a:p>
          <a:p>
            <a:r>
              <a:rPr lang="en-US" sz="2800" dirty="0"/>
              <a:t>Predator control</a:t>
            </a:r>
          </a:p>
          <a:p>
            <a:r>
              <a:rPr lang="en-US" sz="2800" dirty="0"/>
              <a:t>Reservation of Game lands </a:t>
            </a:r>
            <a:r>
              <a:rPr lang="en-US" sz="2800" dirty="0" smtClean="0"/>
              <a:t>			</a:t>
            </a:r>
            <a:r>
              <a:rPr lang="en-US" sz="2800" dirty="0"/>
              <a:t>	(parks</a:t>
            </a:r>
            <a:r>
              <a:rPr lang="en-US" sz="2800" dirty="0" smtClean="0"/>
              <a:t>, forests</a:t>
            </a:r>
            <a:r>
              <a:rPr lang="en-US" sz="2800" dirty="0"/>
              <a:t>, and refuges)</a:t>
            </a:r>
          </a:p>
          <a:p>
            <a:r>
              <a:rPr lang="en-US" sz="2800" dirty="0"/>
              <a:t>Artificial Replenishment</a:t>
            </a:r>
          </a:p>
          <a:p>
            <a:r>
              <a:rPr lang="en-US" sz="2800" dirty="0"/>
              <a:t>Environmental controls 				(control of food water and disease)</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r>
              <a:rPr lang="en-US"/>
              <a:t>What are WMAs?</a:t>
            </a:r>
          </a:p>
        </p:txBody>
      </p:sp>
      <p:sp>
        <p:nvSpPr>
          <p:cNvPr id="381955" name="Rectangle 3"/>
          <p:cNvSpPr>
            <a:spLocks noGrp="1" noChangeArrowheads="1"/>
          </p:cNvSpPr>
          <p:nvPr>
            <p:ph type="body" idx="1"/>
          </p:nvPr>
        </p:nvSpPr>
        <p:spPr/>
        <p:txBody>
          <a:bodyPr/>
          <a:lstStyle/>
          <a:p>
            <a:pPr>
              <a:buFontTx/>
              <a:buNone/>
            </a:pPr>
            <a:r>
              <a:rPr lang="en-US">
                <a:cs typeface="Arial" charset="0"/>
              </a:rPr>
              <a:t>	Wildlife Management Areas are special sites that provide opportunities for:</a:t>
            </a:r>
          </a:p>
          <a:p>
            <a:r>
              <a:rPr lang="en-US">
                <a:cs typeface="Arial" charset="0"/>
              </a:rPr>
              <a:t>research on wildlife populations </a:t>
            </a:r>
          </a:p>
          <a:p>
            <a:r>
              <a:rPr lang="en-US">
                <a:cs typeface="Arial" charset="0"/>
              </a:rPr>
              <a:t>habitats</a:t>
            </a:r>
          </a:p>
          <a:p>
            <a:r>
              <a:rPr lang="en-US">
                <a:cs typeface="Arial" charset="0"/>
              </a:rPr>
              <a:t>public hunting</a:t>
            </a:r>
          </a:p>
          <a:p>
            <a:r>
              <a:rPr lang="en-US">
                <a:cs typeface="Arial" charset="0"/>
              </a:rPr>
              <a:t>and an assortment of other outdoor recreational activities. </a:t>
            </a:r>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p:txBody>
          <a:bodyPr/>
          <a:lstStyle/>
          <a:p>
            <a:r>
              <a:rPr lang="en-US">
                <a:solidFill>
                  <a:srgbClr val="000000"/>
                </a:solidFill>
                <a:cs typeface="Times New Roman" pitchFamily="18" charset="0"/>
              </a:rPr>
              <a:t>Primary </a:t>
            </a:r>
            <a:r>
              <a:rPr lang="en-US" b="1">
                <a:solidFill>
                  <a:srgbClr val="000000"/>
                </a:solidFill>
                <a:cs typeface="Times New Roman" pitchFamily="18" charset="0"/>
              </a:rPr>
              <a:t>goals</a:t>
            </a:r>
            <a:r>
              <a:rPr lang="en-US">
                <a:solidFill>
                  <a:srgbClr val="000000"/>
                </a:solidFill>
                <a:cs typeface="Times New Roman" pitchFamily="18" charset="0"/>
              </a:rPr>
              <a:t> of WMAs: </a:t>
            </a:r>
            <a:r>
              <a:rPr lang="en-US" sz="3200">
                <a:solidFill>
                  <a:srgbClr val="000000"/>
                </a:solidFill>
                <a:cs typeface="Times New Roman" pitchFamily="18" charset="0"/>
              </a:rPr>
              <a:t>(Cont</a:t>
            </a:r>
            <a:r>
              <a:rPr lang="en-US" sz="3200">
                <a:solidFill>
                  <a:srgbClr val="000000"/>
                </a:solidFill>
                <a:latin typeface="Maiandra GD" pitchFamily="34" charset="0"/>
                <a:cs typeface="Times New Roman" pitchFamily="18" charset="0"/>
              </a:rPr>
              <a:t>.)</a:t>
            </a:r>
          </a:p>
        </p:txBody>
      </p:sp>
      <p:sp>
        <p:nvSpPr>
          <p:cNvPr id="382979" name="Rectangle 3"/>
          <p:cNvSpPr>
            <a:spLocks noGrp="1" noChangeArrowheads="1"/>
          </p:cNvSpPr>
          <p:nvPr>
            <p:ph type="body" idx="1"/>
          </p:nvPr>
        </p:nvSpPr>
        <p:spPr/>
        <p:txBody>
          <a:bodyPr/>
          <a:lstStyle/>
          <a:p>
            <a:pPr marL="533400" indent="-533400">
              <a:lnSpc>
                <a:spcPct val="90000"/>
              </a:lnSpc>
              <a:buFontTx/>
              <a:buAutoNum type="arabicPeriod"/>
            </a:pPr>
            <a:r>
              <a:rPr lang="en-US" sz="2800"/>
              <a:t>To develop and manage wildlife habitats and populations of indigenous wildlife species. </a:t>
            </a:r>
          </a:p>
          <a:p>
            <a:pPr marL="533400" indent="-533400">
              <a:lnSpc>
                <a:spcPct val="90000"/>
              </a:lnSpc>
              <a:buFontTx/>
              <a:buAutoNum type="arabicPeriod"/>
            </a:pPr>
            <a:r>
              <a:rPr lang="en-US" sz="2800"/>
              <a:t>To provide a site where research of wildlife populations and habitat can be conducted under controlled conditions. </a:t>
            </a:r>
          </a:p>
          <a:p>
            <a:pPr marL="533400" indent="-533400">
              <a:lnSpc>
                <a:spcPct val="90000"/>
              </a:lnSpc>
              <a:buFontTx/>
              <a:buAutoNum type="arabicPeriod"/>
            </a:pPr>
            <a:r>
              <a:rPr lang="en-US" sz="2800"/>
              <a:t>To provide areas to demonstrate habitat development and wildlife management practices to landowners and other interested groups. </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1066800" y="304800"/>
            <a:ext cx="7772400" cy="1143000"/>
          </a:xfrm>
        </p:spPr>
        <p:txBody>
          <a:bodyPr/>
          <a:lstStyle/>
          <a:p>
            <a:r>
              <a:rPr lang="en-US">
                <a:solidFill>
                  <a:srgbClr val="000000"/>
                </a:solidFill>
                <a:cs typeface="Times New Roman" pitchFamily="18" charset="0"/>
              </a:rPr>
              <a:t>Primary </a:t>
            </a:r>
            <a:r>
              <a:rPr lang="en-US" b="1">
                <a:solidFill>
                  <a:srgbClr val="000000"/>
                </a:solidFill>
                <a:cs typeface="Times New Roman" pitchFamily="18" charset="0"/>
              </a:rPr>
              <a:t>goals</a:t>
            </a:r>
            <a:r>
              <a:rPr lang="en-US">
                <a:solidFill>
                  <a:srgbClr val="000000"/>
                </a:solidFill>
                <a:cs typeface="Times New Roman" pitchFamily="18" charset="0"/>
              </a:rPr>
              <a:t> of WMAs: </a:t>
            </a:r>
            <a:r>
              <a:rPr lang="en-US" sz="3200">
                <a:solidFill>
                  <a:srgbClr val="000000"/>
                </a:solidFill>
                <a:cs typeface="Times New Roman" pitchFamily="18" charset="0"/>
              </a:rPr>
              <a:t>(Cont</a:t>
            </a:r>
            <a:r>
              <a:rPr lang="en-US" sz="3200">
                <a:solidFill>
                  <a:srgbClr val="000000"/>
                </a:solidFill>
                <a:latin typeface="Maiandra GD" pitchFamily="34" charset="0"/>
                <a:cs typeface="Times New Roman" pitchFamily="18" charset="0"/>
              </a:rPr>
              <a:t>.)</a:t>
            </a:r>
          </a:p>
        </p:txBody>
      </p:sp>
      <p:sp>
        <p:nvSpPr>
          <p:cNvPr id="384003" name="Rectangle 3"/>
          <p:cNvSpPr>
            <a:spLocks noGrp="1" noChangeArrowheads="1"/>
          </p:cNvSpPr>
          <p:nvPr>
            <p:ph type="body" idx="1"/>
          </p:nvPr>
        </p:nvSpPr>
        <p:spPr>
          <a:xfrm>
            <a:off x="1117600" y="1981200"/>
            <a:ext cx="7337425" cy="3740150"/>
          </a:xfrm>
        </p:spPr>
        <p:txBody>
          <a:bodyPr/>
          <a:lstStyle/>
          <a:p>
            <a:pPr marL="609600" indent="-609600">
              <a:lnSpc>
                <a:spcPct val="90000"/>
              </a:lnSpc>
              <a:buFontTx/>
              <a:buNone/>
            </a:pPr>
            <a:r>
              <a:rPr lang="en-US" sz="2800">
                <a:latin typeface="Maiandra GD" pitchFamily="34" charset="0"/>
              </a:rPr>
              <a:t>4.  </a:t>
            </a:r>
            <a:r>
              <a:rPr lang="en-US" sz="2800"/>
              <a:t>To provide natural environments for use by educational groups, naturalists, and other professional biological investigators. </a:t>
            </a:r>
          </a:p>
          <a:p>
            <a:pPr marL="609600" indent="-609600">
              <a:lnSpc>
                <a:spcPct val="90000"/>
              </a:lnSpc>
              <a:buFontTx/>
              <a:buNone/>
            </a:pPr>
            <a:r>
              <a:rPr lang="en-US" sz="2800"/>
              <a:t>5.  To protect populations of endangered, threatened, or migratory wildlife and protected plant species and related habitats. </a:t>
            </a:r>
          </a:p>
          <a:p>
            <a:pPr marL="609600" indent="-609600">
              <a:lnSpc>
                <a:spcPct val="90000"/>
              </a:lnSpc>
              <a:buFontTx/>
              <a:buNone/>
            </a:pPr>
            <a:r>
              <a:rPr lang="en-US" sz="2800">
                <a:cs typeface="Times New Roman" pitchFamily="18" charset="0"/>
              </a:rPr>
              <a:t>6.  To provide public hunting and appreciative use of wildlife in a manner compatible with the resource. </a:t>
            </a:r>
          </a:p>
          <a:p>
            <a:pPr marL="609600" indent="-609600">
              <a:lnSpc>
                <a:spcPct val="90000"/>
              </a:lnSpc>
            </a:pPr>
            <a:endParaRPr lang="en-US" sz="280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685800" y="0"/>
            <a:ext cx="7772400" cy="1143000"/>
          </a:xfrm>
        </p:spPr>
        <p:txBody>
          <a:bodyPr/>
          <a:lstStyle/>
          <a:p>
            <a:r>
              <a:rPr lang="en-US"/>
              <a:t>The Seven Regions</a:t>
            </a:r>
          </a:p>
        </p:txBody>
      </p:sp>
      <p:sp>
        <p:nvSpPr>
          <p:cNvPr id="385027" name="Rectangle 3"/>
          <p:cNvSpPr>
            <a:spLocks noGrp="1" noChangeArrowheads="1"/>
          </p:cNvSpPr>
          <p:nvPr>
            <p:ph type="body" idx="1"/>
          </p:nvPr>
        </p:nvSpPr>
        <p:spPr>
          <a:xfrm>
            <a:off x="4425950" y="1981200"/>
            <a:ext cx="4032250" cy="4114800"/>
          </a:xfrm>
        </p:spPr>
        <p:txBody>
          <a:bodyPr/>
          <a:lstStyle/>
          <a:p>
            <a:pPr marL="609600" indent="-609600">
              <a:buFontTx/>
              <a:buAutoNum type="arabicPeriod"/>
            </a:pPr>
            <a:r>
              <a:rPr lang="en-US" sz="2500">
                <a:cs typeface="Times New Roman" pitchFamily="18" charset="0"/>
                <a:hlinkClick r:id="rId2"/>
              </a:rPr>
              <a:t>High &amp; Rolling Plains</a:t>
            </a:r>
            <a:r>
              <a:rPr lang="en-US" sz="2500">
                <a:cs typeface="Times New Roman" pitchFamily="18" charset="0"/>
              </a:rPr>
              <a:t> </a:t>
            </a:r>
          </a:p>
          <a:p>
            <a:pPr marL="609600" indent="-609600">
              <a:buFontTx/>
              <a:buAutoNum type="arabicPeriod"/>
            </a:pPr>
            <a:r>
              <a:rPr lang="en-US" sz="2500">
                <a:cs typeface="Times New Roman" pitchFamily="18" charset="0"/>
                <a:hlinkClick r:id="rId3"/>
              </a:rPr>
              <a:t>Post Oak Savannah &amp; Blackland Prairies</a:t>
            </a:r>
            <a:r>
              <a:rPr lang="en-US" sz="2500">
                <a:cs typeface="Times New Roman" pitchFamily="18" charset="0"/>
              </a:rPr>
              <a:t> </a:t>
            </a:r>
          </a:p>
          <a:p>
            <a:pPr marL="609600" indent="-609600">
              <a:buFontTx/>
              <a:buAutoNum type="arabicPeriod"/>
            </a:pPr>
            <a:r>
              <a:rPr lang="en-US" sz="2500">
                <a:cs typeface="Times New Roman" pitchFamily="18" charset="0"/>
                <a:hlinkClick r:id="rId4"/>
              </a:rPr>
              <a:t>Pineywoods</a:t>
            </a:r>
            <a:r>
              <a:rPr lang="en-US" sz="2500">
                <a:cs typeface="Times New Roman" pitchFamily="18" charset="0"/>
              </a:rPr>
              <a:t> </a:t>
            </a:r>
          </a:p>
          <a:p>
            <a:pPr marL="609600" indent="-609600">
              <a:buFontTx/>
              <a:buAutoNum type="arabicPeriod"/>
            </a:pPr>
            <a:r>
              <a:rPr lang="en-US" sz="2500">
                <a:cs typeface="Times New Roman" pitchFamily="18" charset="0"/>
                <a:hlinkClick r:id="rId5"/>
              </a:rPr>
              <a:t>Gulf Prairies &amp; Marshes</a:t>
            </a:r>
            <a:r>
              <a:rPr lang="en-US" sz="2500">
                <a:cs typeface="Times New Roman" pitchFamily="18" charset="0"/>
              </a:rPr>
              <a:t> </a:t>
            </a:r>
          </a:p>
          <a:p>
            <a:pPr marL="609600" indent="-609600">
              <a:buFontTx/>
              <a:buAutoNum type="arabicPeriod"/>
            </a:pPr>
            <a:r>
              <a:rPr lang="en-US" sz="2500">
                <a:cs typeface="Times New Roman" pitchFamily="18" charset="0"/>
                <a:hlinkClick r:id="rId6"/>
              </a:rPr>
              <a:t>South Texas Plains</a:t>
            </a:r>
            <a:r>
              <a:rPr lang="en-US" sz="2500">
                <a:cs typeface="Times New Roman" pitchFamily="18" charset="0"/>
              </a:rPr>
              <a:t> </a:t>
            </a:r>
          </a:p>
          <a:p>
            <a:pPr marL="609600" indent="-609600">
              <a:buFontTx/>
              <a:buAutoNum type="arabicPeriod"/>
            </a:pPr>
            <a:r>
              <a:rPr lang="en-US" sz="2500">
                <a:cs typeface="Times New Roman" pitchFamily="18" charset="0"/>
                <a:hlinkClick r:id="rId7"/>
              </a:rPr>
              <a:t>Edwards Plateau</a:t>
            </a:r>
            <a:r>
              <a:rPr lang="en-US" sz="2500">
                <a:cs typeface="Times New Roman" pitchFamily="18" charset="0"/>
              </a:rPr>
              <a:t> </a:t>
            </a:r>
          </a:p>
          <a:p>
            <a:pPr marL="609600" indent="-609600">
              <a:buFontTx/>
              <a:buAutoNum type="arabicPeriod"/>
            </a:pPr>
            <a:r>
              <a:rPr lang="en-US" sz="2500">
                <a:cs typeface="Times New Roman" pitchFamily="18" charset="0"/>
                <a:hlinkClick r:id="rId8"/>
              </a:rPr>
              <a:t>Trans-Pecos Mountains &amp; Basins</a:t>
            </a:r>
            <a:r>
              <a:rPr lang="en-US" sz="2500">
                <a:cs typeface="Times New Roman" pitchFamily="18" charset="0"/>
              </a:rPr>
              <a:t> </a:t>
            </a:r>
          </a:p>
        </p:txBody>
      </p:sp>
      <p:pic>
        <p:nvPicPr>
          <p:cNvPr id="385028" name="Picture 4" descr="texaspk"/>
          <p:cNvPicPr>
            <a:picLocks noChangeAspect="1" noChangeArrowheads="1"/>
          </p:cNvPicPr>
          <p:nvPr/>
        </p:nvPicPr>
        <p:blipFill>
          <a:blip r:embed="rId9"/>
          <a:srcRect/>
          <a:stretch>
            <a:fillRect/>
          </a:stretch>
        </p:blipFill>
        <p:spPr bwMode="auto">
          <a:xfrm>
            <a:off x="381000" y="1295400"/>
            <a:ext cx="3990975" cy="4087813"/>
          </a:xfrm>
          <a:prstGeom prst="rect">
            <a:avLst/>
          </a:prstGeom>
          <a:noFill/>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152400" y="274638"/>
            <a:ext cx="8534400" cy="1143000"/>
          </a:xfrm>
        </p:spPr>
        <p:txBody>
          <a:bodyPr/>
          <a:lstStyle/>
          <a:p>
            <a:r>
              <a:rPr lang="en-US"/>
              <a:t>Region 1- The Panhandle Plains</a:t>
            </a:r>
          </a:p>
        </p:txBody>
      </p:sp>
      <p:pic>
        <p:nvPicPr>
          <p:cNvPr id="386051" name="Picture 3" descr="pan"/>
          <p:cNvPicPr>
            <a:picLocks noChangeAspect="1" noChangeArrowheads="1"/>
          </p:cNvPicPr>
          <p:nvPr/>
        </p:nvPicPr>
        <p:blipFill>
          <a:blip r:embed="rId2"/>
          <a:srcRect/>
          <a:stretch>
            <a:fillRect/>
          </a:stretch>
        </p:blipFill>
        <p:spPr bwMode="auto">
          <a:xfrm>
            <a:off x="381000" y="1295400"/>
            <a:ext cx="5334000" cy="3516313"/>
          </a:xfrm>
          <a:prstGeom prst="rect">
            <a:avLst/>
          </a:prstGeom>
          <a:noFill/>
        </p:spPr>
      </p:pic>
      <p:sp>
        <p:nvSpPr>
          <p:cNvPr id="386052" name="Rectangle 4"/>
          <p:cNvSpPr>
            <a:spLocks noChangeArrowheads="1"/>
          </p:cNvSpPr>
          <p:nvPr/>
        </p:nvSpPr>
        <p:spPr bwMode="auto">
          <a:xfrm>
            <a:off x="5943600" y="1600200"/>
            <a:ext cx="2917825" cy="2654300"/>
          </a:xfrm>
          <a:prstGeom prst="rect">
            <a:avLst/>
          </a:prstGeom>
          <a:noFill/>
          <a:ln w="9525">
            <a:noFill/>
            <a:miter lim="800000"/>
            <a:headEnd/>
            <a:tailEnd/>
          </a:ln>
          <a:effectLst/>
        </p:spPr>
        <p:txBody>
          <a:bodyPr>
            <a:spAutoFit/>
          </a:bodyPr>
          <a:lstStyle/>
          <a:p>
            <a:pPr algn="l" eaLnBrk="1" hangingPunct="1">
              <a:spcBef>
                <a:spcPct val="20000"/>
              </a:spcBef>
            </a:pPr>
            <a:r>
              <a:rPr lang="en-US" sz="2800">
                <a:latin typeface="Arial" charset="0"/>
              </a:rPr>
              <a:t>Encompasses the High Plains of the Panhandle and the adjoining Rolling Plains of northwest Texas.</a:t>
            </a:r>
            <a:r>
              <a:rPr lang="en-US" sz="1800">
                <a:latin typeface="Arial" charset="0"/>
              </a:rPr>
              <a:t>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r>
              <a:rPr lang="en-US"/>
              <a:t>The Panhandle Plains</a:t>
            </a:r>
          </a:p>
        </p:txBody>
      </p:sp>
      <p:sp>
        <p:nvSpPr>
          <p:cNvPr id="387075" name="Rectangle 3"/>
          <p:cNvSpPr>
            <a:spLocks noGrp="1" noChangeArrowheads="1"/>
          </p:cNvSpPr>
          <p:nvPr>
            <p:ph type="body" idx="1"/>
          </p:nvPr>
        </p:nvSpPr>
        <p:spPr>
          <a:xfrm>
            <a:off x="4114800" y="1600200"/>
            <a:ext cx="4800600" cy="4525963"/>
          </a:xfrm>
        </p:spPr>
        <p:txBody>
          <a:bodyPr/>
          <a:lstStyle/>
          <a:p>
            <a:r>
              <a:rPr lang="en-US" sz="2400" b="1">
                <a:cs typeface="Times New Roman" pitchFamily="18" charset="0"/>
              </a:rPr>
              <a:t>1. W. A. "Pat" Murphy WMA </a:t>
            </a:r>
          </a:p>
          <a:p>
            <a:r>
              <a:rPr lang="en-US" sz="2400" b="1">
                <a:cs typeface="Times New Roman" pitchFamily="18" charset="0"/>
              </a:rPr>
              <a:t>2.</a:t>
            </a:r>
            <a:r>
              <a:rPr lang="en-US" sz="2400" b="1">
                <a:latin typeface="Arial"/>
                <a:cs typeface="Times New Roman" pitchFamily="18" charset="0"/>
              </a:rPr>
              <a:t> </a:t>
            </a:r>
            <a:r>
              <a:rPr lang="en-US" sz="2400" b="1">
                <a:cs typeface="Times New Roman" pitchFamily="18" charset="0"/>
                <a:hlinkClick r:id="rId2"/>
              </a:rPr>
              <a:t>Gene Howe WMA</a:t>
            </a:r>
            <a:r>
              <a:rPr lang="en-US" sz="2400" b="1">
                <a:cs typeface="Times New Roman" pitchFamily="18" charset="0"/>
              </a:rPr>
              <a:t> </a:t>
            </a:r>
          </a:p>
          <a:p>
            <a:r>
              <a:rPr lang="en-US" sz="2400" b="1">
                <a:cs typeface="Times New Roman" pitchFamily="18" charset="0"/>
              </a:rPr>
              <a:t>3.</a:t>
            </a:r>
            <a:r>
              <a:rPr lang="en-US" sz="2400" b="1">
                <a:latin typeface="Arial"/>
                <a:cs typeface="Times New Roman" pitchFamily="18" charset="0"/>
              </a:rPr>
              <a:t> </a:t>
            </a:r>
            <a:r>
              <a:rPr lang="en-US" sz="2400" b="1">
                <a:cs typeface="Times New Roman" pitchFamily="18" charset="0"/>
              </a:rPr>
              <a:t>Playa Lakes WMA </a:t>
            </a:r>
          </a:p>
          <a:p>
            <a:pPr lvl="1"/>
            <a:r>
              <a:rPr lang="en-US" sz="2000" b="1">
                <a:cs typeface="Times New Roman" pitchFamily="18" charset="0"/>
                <a:hlinkClick r:id="rId3"/>
              </a:rPr>
              <a:t>Armstrong Unit</a:t>
            </a:r>
            <a:endParaRPr lang="en-US" sz="2000" b="1">
              <a:cs typeface="Times New Roman" pitchFamily="18" charset="0"/>
            </a:endParaRPr>
          </a:p>
          <a:p>
            <a:pPr lvl="1"/>
            <a:r>
              <a:rPr lang="en-US" sz="2000" b="1">
                <a:cs typeface="Times New Roman" pitchFamily="18" charset="0"/>
                <a:hlinkClick r:id="rId4"/>
              </a:rPr>
              <a:t>Dimmitt Unit </a:t>
            </a:r>
            <a:endParaRPr lang="en-US" sz="2000" b="1">
              <a:cs typeface="Times New Roman" pitchFamily="18" charset="0"/>
            </a:endParaRPr>
          </a:p>
          <a:p>
            <a:pPr lvl="1"/>
            <a:r>
              <a:rPr lang="en-US" sz="2000" b="1">
                <a:cs typeface="Times New Roman" pitchFamily="18" charset="0"/>
                <a:hlinkClick r:id="rId5"/>
              </a:rPr>
              <a:t>Taylor Lakes Unit</a:t>
            </a:r>
            <a:r>
              <a:rPr lang="en-US" sz="2000" b="1">
                <a:cs typeface="Times New Roman" pitchFamily="18" charset="0"/>
              </a:rPr>
              <a:t> </a:t>
            </a:r>
          </a:p>
          <a:p>
            <a:r>
              <a:rPr lang="en-US" sz="2400" b="1">
                <a:cs typeface="Times New Roman" pitchFamily="18" charset="0"/>
              </a:rPr>
              <a:t>4. </a:t>
            </a:r>
            <a:r>
              <a:rPr lang="en-US" sz="2400" b="1">
                <a:cs typeface="Times New Roman" pitchFamily="18" charset="0"/>
                <a:hlinkClick r:id="rId6"/>
              </a:rPr>
              <a:t>Matador WMA</a:t>
            </a:r>
            <a:r>
              <a:rPr lang="en-US" sz="2400" b="1"/>
              <a:t> </a:t>
            </a:r>
          </a:p>
        </p:txBody>
      </p:sp>
      <p:grpSp>
        <p:nvGrpSpPr>
          <p:cNvPr id="2" name="Group 4"/>
          <p:cNvGrpSpPr>
            <a:grpSpLocks/>
          </p:cNvGrpSpPr>
          <p:nvPr/>
        </p:nvGrpSpPr>
        <p:grpSpPr bwMode="auto">
          <a:xfrm>
            <a:off x="1046163" y="3940175"/>
            <a:ext cx="1590675" cy="2752725"/>
            <a:chOff x="60" y="45"/>
            <a:chExt cx="2505" cy="4335"/>
          </a:xfrm>
        </p:grpSpPr>
        <p:sp>
          <p:nvSpPr>
            <p:cNvPr id="387077" name="Oval 5">
              <a:hlinkClick r:id="rId7" action="ppaction://hlinkfile"/>
            </p:cNvPr>
            <p:cNvSpPr>
              <a:spLocks noChangeAspect="1" noChangeArrowheads="1"/>
            </p:cNvSpPr>
            <p:nvPr/>
          </p:nvSpPr>
          <p:spPr bwMode="auto">
            <a:xfrm>
              <a:off x="1935" y="2175"/>
              <a:ext cx="480" cy="480"/>
            </a:xfrm>
            <a:prstGeom prst="ellipse">
              <a:avLst/>
            </a:prstGeom>
            <a:noFill/>
            <a:ln w="9525">
              <a:noFill/>
              <a:round/>
              <a:headEnd/>
              <a:tailEnd/>
            </a:ln>
          </p:spPr>
          <p:txBody>
            <a:bodyPr/>
            <a:lstStyle/>
            <a:p>
              <a:endParaRPr lang="en-US"/>
            </a:p>
          </p:txBody>
        </p:sp>
        <p:sp>
          <p:nvSpPr>
            <p:cNvPr id="387078" name="Oval 6">
              <a:hlinkClick r:id="rId8" action="ppaction://hlinkfile"/>
            </p:cNvPr>
            <p:cNvSpPr>
              <a:spLocks noChangeAspect="1" noChangeArrowheads="1"/>
            </p:cNvSpPr>
            <p:nvPr/>
          </p:nvSpPr>
          <p:spPr bwMode="auto">
            <a:xfrm>
              <a:off x="660" y="1635"/>
              <a:ext cx="450" cy="450"/>
            </a:xfrm>
            <a:prstGeom prst="ellipse">
              <a:avLst/>
            </a:prstGeom>
            <a:noFill/>
            <a:ln w="9525">
              <a:noFill/>
              <a:round/>
              <a:headEnd/>
              <a:tailEnd/>
            </a:ln>
          </p:spPr>
          <p:txBody>
            <a:bodyPr/>
            <a:lstStyle/>
            <a:p>
              <a:endParaRPr lang="en-US"/>
            </a:p>
          </p:txBody>
        </p:sp>
        <p:sp>
          <p:nvSpPr>
            <p:cNvPr id="387079" name="Oval 7">
              <a:hlinkClick r:id="rId9" action="ppaction://hlinkfile"/>
            </p:cNvPr>
            <p:cNvSpPr>
              <a:spLocks noChangeAspect="1" noChangeArrowheads="1"/>
            </p:cNvSpPr>
            <p:nvPr/>
          </p:nvSpPr>
          <p:spPr bwMode="auto">
            <a:xfrm>
              <a:off x="1815" y="675"/>
              <a:ext cx="480" cy="480"/>
            </a:xfrm>
            <a:prstGeom prst="ellipse">
              <a:avLst/>
            </a:prstGeom>
            <a:noFill/>
            <a:ln w="9525">
              <a:noFill/>
              <a:round/>
              <a:headEnd/>
              <a:tailEnd/>
            </a:ln>
          </p:spPr>
          <p:txBody>
            <a:bodyPr/>
            <a:lstStyle/>
            <a:p>
              <a:endParaRPr lang="en-US"/>
            </a:p>
          </p:txBody>
        </p:sp>
        <p:sp>
          <p:nvSpPr>
            <p:cNvPr id="387080" name="Oval 8"/>
            <p:cNvSpPr>
              <a:spLocks noChangeAspect="1" noChangeArrowheads="1"/>
            </p:cNvSpPr>
            <p:nvPr/>
          </p:nvSpPr>
          <p:spPr bwMode="auto">
            <a:xfrm>
              <a:off x="1815" y="45"/>
              <a:ext cx="480" cy="480"/>
            </a:xfrm>
            <a:prstGeom prst="ellipse">
              <a:avLst/>
            </a:prstGeom>
            <a:noFill/>
            <a:ln w="9525">
              <a:noFill/>
              <a:round/>
              <a:headEnd/>
              <a:tailEnd/>
            </a:ln>
          </p:spPr>
          <p:txBody>
            <a:bodyPr/>
            <a:lstStyle/>
            <a:p>
              <a:endParaRPr lang="en-US"/>
            </a:p>
          </p:txBody>
        </p:sp>
        <p:sp>
          <p:nvSpPr>
            <p:cNvPr id="387081" name="Rectangle 9">
              <a:hlinkClick r:id="rId10" action="ppaction://hlinkfile"/>
            </p:cNvPr>
            <p:cNvSpPr>
              <a:spLocks noChangeArrowheads="1"/>
            </p:cNvSpPr>
            <p:nvPr/>
          </p:nvSpPr>
          <p:spPr bwMode="auto">
            <a:xfrm>
              <a:off x="1815" y="3345"/>
              <a:ext cx="750" cy="495"/>
            </a:xfrm>
            <a:prstGeom prst="rect">
              <a:avLst/>
            </a:prstGeom>
            <a:noFill/>
            <a:ln w="9525">
              <a:noFill/>
              <a:miter lim="800000"/>
              <a:headEnd/>
              <a:tailEnd/>
            </a:ln>
          </p:spPr>
          <p:txBody>
            <a:bodyPr/>
            <a:lstStyle/>
            <a:p>
              <a:endParaRPr lang="en-US"/>
            </a:p>
          </p:txBody>
        </p:sp>
        <p:sp>
          <p:nvSpPr>
            <p:cNvPr id="387082" name="Rectangle 10">
              <a:hlinkClick r:id="rId10" action="ppaction://hlinkfile"/>
            </p:cNvPr>
            <p:cNvSpPr>
              <a:spLocks noChangeArrowheads="1"/>
            </p:cNvSpPr>
            <p:nvPr/>
          </p:nvSpPr>
          <p:spPr bwMode="auto">
            <a:xfrm>
              <a:off x="60" y="3675"/>
              <a:ext cx="825" cy="705"/>
            </a:xfrm>
            <a:prstGeom prst="rect">
              <a:avLst/>
            </a:prstGeom>
            <a:noFill/>
            <a:ln w="9525">
              <a:noFill/>
              <a:miter lim="800000"/>
              <a:headEnd/>
              <a:tailEnd/>
            </a:ln>
          </p:spPr>
          <p:txBody>
            <a:bodyPr/>
            <a:lstStyle/>
            <a:p>
              <a:endParaRPr lang="en-US"/>
            </a:p>
          </p:txBody>
        </p:sp>
        <p:sp>
          <p:nvSpPr>
            <p:cNvPr id="387083" name="Rectangle 11">
              <a:hlinkClick r:id="rId10" action="ppaction://hlinkfile"/>
            </p:cNvPr>
            <p:cNvSpPr>
              <a:spLocks noChangeArrowheads="1"/>
            </p:cNvSpPr>
            <p:nvPr/>
          </p:nvSpPr>
          <p:spPr bwMode="auto">
            <a:xfrm>
              <a:off x="435" y="2760"/>
              <a:ext cx="795" cy="495"/>
            </a:xfrm>
            <a:prstGeom prst="rect">
              <a:avLst/>
            </a:prstGeom>
            <a:noFill/>
            <a:ln w="9525">
              <a:noFill/>
              <a:miter lim="800000"/>
              <a:headEnd/>
              <a:tailEnd/>
            </a:ln>
          </p:spPr>
          <p:txBody>
            <a:bodyPr/>
            <a:lstStyle/>
            <a:p>
              <a:endParaRPr lang="en-US"/>
            </a:p>
          </p:txBody>
        </p:sp>
        <p:sp>
          <p:nvSpPr>
            <p:cNvPr id="387084" name="Rectangle 12">
              <a:hlinkClick r:id="rId10" action="ppaction://hlinkfile"/>
            </p:cNvPr>
            <p:cNvSpPr>
              <a:spLocks noChangeArrowheads="1"/>
            </p:cNvSpPr>
            <p:nvPr/>
          </p:nvSpPr>
          <p:spPr bwMode="auto">
            <a:xfrm>
              <a:off x="330" y="825"/>
              <a:ext cx="825" cy="600"/>
            </a:xfrm>
            <a:prstGeom prst="rect">
              <a:avLst/>
            </a:prstGeom>
            <a:noFill/>
            <a:ln w="9525">
              <a:noFill/>
              <a:miter lim="800000"/>
              <a:headEnd/>
              <a:tailEnd/>
            </a:ln>
          </p:spPr>
          <p:txBody>
            <a:bodyPr/>
            <a:lstStyle/>
            <a:p>
              <a:endParaRPr lang="en-US"/>
            </a:p>
          </p:txBody>
        </p:sp>
      </p:grpSp>
      <p:pic>
        <p:nvPicPr>
          <p:cNvPr id="387085" name="Picture 13" descr="1"/>
          <p:cNvPicPr>
            <a:picLocks noChangeAspect="1" noChangeArrowheads="1"/>
          </p:cNvPicPr>
          <p:nvPr/>
        </p:nvPicPr>
        <p:blipFill>
          <a:blip r:embed="rId11"/>
          <a:srcRect/>
          <a:stretch>
            <a:fillRect/>
          </a:stretch>
        </p:blipFill>
        <p:spPr bwMode="auto">
          <a:xfrm>
            <a:off x="457200" y="1219200"/>
            <a:ext cx="3051175" cy="3829050"/>
          </a:xfrm>
          <a:prstGeom prst="rect">
            <a:avLst/>
          </a:prstGeom>
          <a:noFill/>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r>
              <a:rPr lang="en-US"/>
              <a:t>Region 2- Prairies and Lakes</a:t>
            </a:r>
          </a:p>
        </p:txBody>
      </p:sp>
      <p:pic>
        <p:nvPicPr>
          <p:cNvPr id="388099" name="Picture 3" descr="parielake"/>
          <p:cNvPicPr>
            <a:picLocks noChangeAspect="1" noChangeArrowheads="1"/>
          </p:cNvPicPr>
          <p:nvPr/>
        </p:nvPicPr>
        <p:blipFill>
          <a:blip r:embed="rId2"/>
          <a:srcRect/>
          <a:stretch>
            <a:fillRect/>
          </a:stretch>
        </p:blipFill>
        <p:spPr bwMode="auto">
          <a:xfrm>
            <a:off x="381000" y="1981200"/>
            <a:ext cx="3886200" cy="3462338"/>
          </a:xfrm>
          <a:prstGeom prst="rect">
            <a:avLst/>
          </a:prstGeom>
          <a:noFill/>
        </p:spPr>
      </p:pic>
      <p:sp>
        <p:nvSpPr>
          <p:cNvPr id="388100" name="Rectangle 4"/>
          <p:cNvSpPr>
            <a:spLocks noChangeArrowheads="1"/>
          </p:cNvSpPr>
          <p:nvPr/>
        </p:nvSpPr>
        <p:spPr bwMode="auto">
          <a:xfrm>
            <a:off x="4343400" y="1371600"/>
            <a:ext cx="4648200" cy="4525963"/>
          </a:xfrm>
          <a:prstGeom prst="rect">
            <a:avLst/>
          </a:prstGeom>
          <a:noFill/>
          <a:ln w="9525">
            <a:noFill/>
            <a:miter lim="800000"/>
            <a:headEnd/>
            <a:tailEnd/>
          </a:ln>
          <a:effectLst/>
        </p:spPr>
        <p:txBody>
          <a:bodyPr/>
          <a:lstStyle/>
          <a:p>
            <a:pPr marL="342900" indent="-342900" algn="l">
              <a:spcBef>
                <a:spcPct val="20000"/>
              </a:spcBef>
              <a:buFontTx/>
              <a:buChar char="•"/>
            </a:pPr>
            <a:r>
              <a:rPr lang="en-US" sz="2800">
                <a:cs typeface="Arial" charset="0"/>
              </a:rPr>
              <a:t>Blackland prairies and oak "cross timbers" is a transition zone between the pineywoods of east Texas and the western plains. </a:t>
            </a:r>
          </a:p>
          <a:p>
            <a:pPr marL="342900" indent="-342900" algn="l">
              <a:spcBef>
                <a:spcPct val="20000"/>
              </a:spcBef>
              <a:buFontTx/>
              <a:buChar char="•"/>
            </a:pPr>
            <a:r>
              <a:rPr lang="en-US" sz="2800">
                <a:cs typeface="Times New Roman" pitchFamily="18" charset="0"/>
              </a:rPr>
              <a:t>Oak savannah, where patches of oak woodland are interspersed with grassland.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8100">
                                            <p:txEl>
                                              <p:pRg st="0" end="0"/>
                                            </p:txEl>
                                          </p:spTgt>
                                        </p:tgtEl>
                                        <p:attrNameLst>
                                          <p:attrName>style.visibility</p:attrName>
                                        </p:attrNameLst>
                                      </p:cBhvr>
                                      <p:to>
                                        <p:strVal val="visible"/>
                                      </p:to>
                                    </p:set>
                                    <p:animEffect transition="in" filter="dissolve">
                                      <p:cBhvr>
                                        <p:cTn id="7" dur="500"/>
                                        <p:tgtEl>
                                          <p:spTgt spid="388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8100">
                                            <p:txEl>
                                              <p:pRg st="1" end="1"/>
                                            </p:txEl>
                                          </p:spTgt>
                                        </p:tgtEl>
                                        <p:attrNameLst>
                                          <p:attrName>style.visibility</p:attrName>
                                        </p:attrNameLst>
                                      </p:cBhvr>
                                      <p:to>
                                        <p:strVal val="visible"/>
                                      </p:to>
                                    </p:set>
                                    <p:animEffect transition="in" filter="dissolve">
                                      <p:cBhvr>
                                        <p:cTn id="12" dur="500"/>
                                        <p:tgtEl>
                                          <p:spTgt spid="3881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100"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lstStyle/>
          <a:p>
            <a:r>
              <a:rPr lang="en-US"/>
              <a:t>Prairies and Lakes</a:t>
            </a:r>
          </a:p>
        </p:txBody>
      </p:sp>
      <p:sp>
        <p:nvSpPr>
          <p:cNvPr id="389123" name="Rectangle 3"/>
          <p:cNvSpPr>
            <a:spLocks noGrp="1" noChangeArrowheads="1"/>
          </p:cNvSpPr>
          <p:nvPr>
            <p:ph type="body" idx="1"/>
          </p:nvPr>
        </p:nvSpPr>
        <p:spPr>
          <a:xfrm>
            <a:off x="3657600" y="1600200"/>
            <a:ext cx="4800600" cy="5257800"/>
          </a:xfrm>
        </p:spPr>
        <p:txBody>
          <a:bodyPr/>
          <a:lstStyle/>
          <a:p>
            <a:pPr marL="609600" indent="-609600">
              <a:buFontTx/>
              <a:buNone/>
            </a:pPr>
            <a:r>
              <a:rPr lang="en-US" sz="2600" b="1">
                <a:cs typeface="Times New Roman" pitchFamily="18" charset="0"/>
              </a:rPr>
              <a:t>1. </a:t>
            </a:r>
            <a:r>
              <a:rPr lang="en-US" sz="2600" b="1">
                <a:cs typeface="Times New Roman" pitchFamily="18" charset="0"/>
                <a:hlinkClick r:id="rId2"/>
              </a:rPr>
              <a:t>Gus Engeling WMA</a:t>
            </a:r>
            <a:r>
              <a:rPr lang="en-US" sz="2600" b="1">
                <a:cs typeface="Times New Roman" pitchFamily="18" charset="0"/>
              </a:rPr>
              <a:t> </a:t>
            </a:r>
          </a:p>
          <a:p>
            <a:pPr marL="609600" indent="-609600">
              <a:buFontTx/>
              <a:buNone/>
            </a:pPr>
            <a:r>
              <a:rPr lang="en-US" sz="2600" b="1">
                <a:cs typeface="Times New Roman" pitchFamily="18" charset="0"/>
              </a:rPr>
              <a:t>2. </a:t>
            </a:r>
            <a:r>
              <a:rPr lang="en-US" sz="2600" b="1">
                <a:cs typeface="Times New Roman" pitchFamily="18" charset="0"/>
                <a:hlinkClick r:id="rId3"/>
              </a:rPr>
              <a:t>Keechi Creek WMA</a:t>
            </a:r>
            <a:r>
              <a:rPr lang="en-US" sz="2600" b="1">
                <a:cs typeface="Times New Roman" pitchFamily="18" charset="0"/>
              </a:rPr>
              <a:t> </a:t>
            </a:r>
          </a:p>
          <a:p>
            <a:pPr marL="609600" indent="-609600">
              <a:buFontTx/>
              <a:buNone/>
            </a:pPr>
            <a:r>
              <a:rPr lang="en-US" sz="2600" b="1">
                <a:cs typeface="Times New Roman" pitchFamily="18" charset="0"/>
              </a:rPr>
              <a:t>3. </a:t>
            </a:r>
            <a:r>
              <a:rPr lang="en-US" sz="2600" b="1">
                <a:cs typeface="Times New Roman" pitchFamily="18" charset="0"/>
                <a:hlinkClick r:id="rId4"/>
              </a:rPr>
              <a:t>Caddo National Grassland &amp; WMA</a:t>
            </a:r>
            <a:r>
              <a:rPr lang="en-US" sz="2600" b="1">
                <a:cs typeface="Times New Roman" pitchFamily="18" charset="0"/>
              </a:rPr>
              <a:t> </a:t>
            </a:r>
          </a:p>
          <a:p>
            <a:pPr marL="609600" indent="-609600">
              <a:buFontTx/>
              <a:buNone/>
            </a:pPr>
            <a:r>
              <a:rPr lang="en-US" sz="2600" b="1">
                <a:cs typeface="Times New Roman" pitchFamily="18" charset="0"/>
              </a:rPr>
              <a:t>4. </a:t>
            </a:r>
            <a:r>
              <a:rPr lang="en-US" sz="2600" b="1">
                <a:cs typeface="Times New Roman" pitchFamily="18" charset="0"/>
                <a:hlinkClick r:id="rId5"/>
              </a:rPr>
              <a:t>Richland Creek WMA</a:t>
            </a:r>
            <a:r>
              <a:rPr lang="en-US" sz="2600" b="1">
                <a:cs typeface="Times New Roman" pitchFamily="18" charset="0"/>
              </a:rPr>
              <a:t> </a:t>
            </a:r>
          </a:p>
          <a:p>
            <a:pPr marL="609600" indent="-609600">
              <a:buFontTx/>
              <a:buNone/>
            </a:pPr>
            <a:r>
              <a:rPr lang="en-US" sz="2600" b="1">
                <a:cs typeface="Times New Roman" pitchFamily="18" charset="0"/>
              </a:rPr>
              <a:t>5. Sommerville WMA </a:t>
            </a:r>
          </a:p>
          <a:p>
            <a:pPr marL="609600" indent="-609600">
              <a:buFontTx/>
              <a:buNone/>
            </a:pPr>
            <a:r>
              <a:rPr lang="en-US" sz="2600" b="1">
                <a:cs typeface="Times New Roman" pitchFamily="18" charset="0"/>
              </a:rPr>
              <a:t>6. </a:t>
            </a:r>
            <a:r>
              <a:rPr lang="en-US" sz="2600" b="1">
                <a:cs typeface="Times New Roman" pitchFamily="18" charset="0"/>
                <a:hlinkClick r:id="rId6"/>
              </a:rPr>
              <a:t>Granger WMA</a:t>
            </a:r>
            <a:r>
              <a:rPr lang="en-US" sz="2600" b="1">
                <a:cs typeface="Times New Roman" pitchFamily="18" charset="0"/>
              </a:rPr>
              <a:t> </a:t>
            </a:r>
          </a:p>
          <a:p>
            <a:pPr marL="609600" indent="-609600">
              <a:buFontTx/>
              <a:buNone/>
            </a:pPr>
            <a:r>
              <a:rPr lang="en-US" sz="2600" b="1">
                <a:cs typeface="Times New Roman" pitchFamily="18" charset="0"/>
              </a:rPr>
              <a:t>7.</a:t>
            </a:r>
            <a:r>
              <a:rPr lang="en-US" sz="2600">
                <a:cs typeface="Times New Roman" pitchFamily="18" charset="0"/>
              </a:rPr>
              <a:t> Aquilla WMA </a:t>
            </a:r>
          </a:p>
        </p:txBody>
      </p:sp>
      <p:pic>
        <p:nvPicPr>
          <p:cNvPr id="389124" name="Picture 4" descr="2"/>
          <p:cNvPicPr>
            <a:picLocks noChangeAspect="1" noChangeArrowheads="1"/>
          </p:cNvPicPr>
          <p:nvPr/>
        </p:nvPicPr>
        <p:blipFill>
          <a:blip r:embed="rId7"/>
          <a:srcRect/>
          <a:stretch>
            <a:fillRect/>
          </a:stretch>
        </p:blipFill>
        <p:spPr bwMode="auto">
          <a:xfrm>
            <a:off x="381000" y="1447800"/>
            <a:ext cx="3314700" cy="4297363"/>
          </a:xfrm>
          <a:prstGeom prst="rect">
            <a:avLst/>
          </a:prstGeom>
          <a:noFill/>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lstStyle/>
          <a:p>
            <a:r>
              <a:rPr lang="en-US"/>
              <a:t>Region 3- The Piney Woods</a:t>
            </a:r>
          </a:p>
        </p:txBody>
      </p:sp>
      <p:pic>
        <p:nvPicPr>
          <p:cNvPr id="390147" name="Picture 3" descr="pineywood"/>
          <p:cNvPicPr>
            <a:picLocks noChangeAspect="1" noChangeArrowheads="1"/>
          </p:cNvPicPr>
          <p:nvPr/>
        </p:nvPicPr>
        <p:blipFill>
          <a:blip r:embed="rId2"/>
          <a:srcRect/>
          <a:stretch>
            <a:fillRect/>
          </a:stretch>
        </p:blipFill>
        <p:spPr bwMode="auto">
          <a:xfrm>
            <a:off x="2667000" y="2971800"/>
            <a:ext cx="5029200" cy="3335338"/>
          </a:xfrm>
          <a:prstGeom prst="rect">
            <a:avLst/>
          </a:prstGeom>
          <a:noFill/>
        </p:spPr>
      </p:pic>
      <p:sp>
        <p:nvSpPr>
          <p:cNvPr id="390148" name="Rectangle 4"/>
          <p:cNvSpPr>
            <a:spLocks noGrp="1" noChangeArrowheads="1"/>
          </p:cNvSpPr>
          <p:nvPr>
            <p:ph type="body" idx="1"/>
          </p:nvPr>
        </p:nvSpPr>
        <p:spPr>
          <a:xfrm>
            <a:off x="457200" y="1371600"/>
            <a:ext cx="8229600" cy="4525963"/>
          </a:xfrm>
          <a:noFill/>
          <a:ln/>
        </p:spPr>
        <p:txBody>
          <a:bodyPr/>
          <a:lstStyle/>
          <a:p>
            <a:r>
              <a:rPr lang="en-US"/>
              <a:t>Pine and pine-hardwood forests with scattered areas of cropland, planted pastures, and native pastures. </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1170" name="Picture 2" descr="3"/>
          <p:cNvPicPr>
            <a:picLocks noChangeAspect="1" noChangeArrowheads="1"/>
          </p:cNvPicPr>
          <p:nvPr/>
        </p:nvPicPr>
        <p:blipFill>
          <a:blip r:embed="rId2"/>
          <a:srcRect/>
          <a:stretch>
            <a:fillRect/>
          </a:stretch>
        </p:blipFill>
        <p:spPr bwMode="auto">
          <a:xfrm>
            <a:off x="644525" y="1371600"/>
            <a:ext cx="2700338" cy="4759325"/>
          </a:xfrm>
          <a:prstGeom prst="rect">
            <a:avLst/>
          </a:prstGeom>
          <a:noFill/>
        </p:spPr>
      </p:pic>
      <p:sp>
        <p:nvSpPr>
          <p:cNvPr id="391171" name="Rectangle 3"/>
          <p:cNvSpPr>
            <a:spLocks noGrp="1" noChangeArrowheads="1"/>
          </p:cNvSpPr>
          <p:nvPr>
            <p:ph type="title"/>
          </p:nvPr>
        </p:nvSpPr>
        <p:spPr>
          <a:xfrm>
            <a:off x="1066800" y="0"/>
            <a:ext cx="7772400" cy="1143000"/>
          </a:xfrm>
        </p:spPr>
        <p:txBody>
          <a:bodyPr/>
          <a:lstStyle/>
          <a:p>
            <a:r>
              <a:rPr lang="en-US"/>
              <a:t>The Piney Woods</a:t>
            </a:r>
          </a:p>
        </p:txBody>
      </p:sp>
      <p:sp>
        <p:nvSpPr>
          <p:cNvPr id="391172" name="Rectangle 4"/>
          <p:cNvSpPr>
            <a:spLocks noGrp="1" noChangeArrowheads="1"/>
          </p:cNvSpPr>
          <p:nvPr>
            <p:ph type="body" idx="1"/>
          </p:nvPr>
        </p:nvSpPr>
        <p:spPr>
          <a:xfrm>
            <a:off x="3657600" y="1295400"/>
            <a:ext cx="5105400" cy="4419600"/>
          </a:xfrm>
        </p:spPr>
        <p:txBody>
          <a:bodyPr/>
          <a:lstStyle/>
          <a:p>
            <a:pPr marL="533400" indent="-533400">
              <a:buFontTx/>
              <a:buNone/>
            </a:pPr>
            <a:r>
              <a:rPr lang="en-US" sz="2800" b="1">
                <a:cs typeface="Times New Roman" pitchFamily="18" charset="0"/>
              </a:rPr>
              <a:t>1. </a:t>
            </a:r>
            <a:r>
              <a:rPr lang="en-US" sz="2800" b="1">
                <a:cs typeface="Times New Roman" pitchFamily="18" charset="0"/>
                <a:hlinkClick r:id="rId3"/>
              </a:rPr>
              <a:t>Caddo Lake SP / WMA</a:t>
            </a:r>
            <a:r>
              <a:rPr lang="en-US" sz="2800" b="1">
                <a:cs typeface="Times New Roman" pitchFamily="18" charset="0"/>
              </a:rPr>
              <a:t> </a:t>
            </a:r>
          </a:p>
          <a:p>
            <a:pPr marL="533400" indent="-533400">
              <a:buFontTx/>
              <a:buNone/>
            </a:pPr>
            <a:r>
              <a:rPr lang="en-US" sz="2800" b="1">
                <a:cs typeface="Times New Roman" pitchFamily="18" charset="0"/>
              </a:rPr>
              <a:t>2. </a:t>
            </a:r>
            <a:r>
              <a:rPr lang="en-US" sz="2800" b="1">
                <a:cs typeface="Times New Roman" pitchFamily="18" charset="0"/>
                <a:hlinkClick r:id="rId4"/>
              </a:rPr>
              <a:t>Bannister WMA</a:t>
            </a:r>
            <a:r>
              <a:rPr lang="en-US" sz="2800" b="1">
                <a:cs typeface="Times New Roman" pitchFamily="18" charset="0"/>
              </a:rPr>
              <a:t> </a:t>
            </a:r>
          </a:p>
          <a:p>
            <a:pPr marL="533400" indent="-533400">
              <a:buFontTx/>
              <a:buNone/>
            </a:pPr>
            <a:r>
              <a:rPr lang="en-US" sz="2800" b="1">
                <a:cs typeface="Times New Roman" pitchFamily="18" charset="0"/>
              </a:rPr>
              <a:t>3. </a:t>
            </a:r>
            <a:r>
              <a:rPr lang="en-US" sz="2800" b="1">
                <a:cs typeface="Times New Roman" pitchFamily="18" charset="0"/>
                <a:hlinkClick r:id="rId5"/>
              </a:rPr>
              <a:t>Old Sabine Bottom WMA</a:t>
            </a:r>
            <a:r>
              <a:rPr lang="en-US" sz="2800" b="1">
                <a:cs typeface="Times New Roman" pitchFamily="18" charset="0"/>
              </a:rPr>
              <a:t> </a:t>
            </a:r>
          </a:p>
          <a:p>
            <a:pPr marL="533400" indent="-533400">
              <a:buFontTx/>
              <a:buNone/>
            </a:pPr>
            <a:r>
              <a:rPr lang="en-US" sz="2800" b="1">
                <a:cs typeface="Times New Roman" pitchFamily="18" charset="0"/>
              </a:rPr>
              <a:t>4. White Oak Creek WMA </a:t>
            </a:r>
          </a:p>
          <a:p>
            <a:pPr marL="533400" indent="-533400">
              <a:buFontTx/>
              <a:buNone/>
            </a:pPr>
            <a:r>
              <a:rPr lang="en-US" sz="2800" b="1">
                <a:cs typeface="Times New Roman" pitchFamily="18" charset="0"/>
              </a:rPr>
              <a:t>5. </a:t>
            </a:r>
            <a:r>
              <a:rPr lang="en-US" sz="2800" b="1">
                <a:cs typeface="Times New Roman" pitchFamily="18" charset="0"/>
                <a:hlinkClick r:id="rId6"/>
              </a:rPr>
              <a:t>North Toledo Bend WMA</a:t>
            </a:r>
            <a:r>
              <a:rPr lang="en-US" sz="2800" b="1">
                <a:cs typeface="Times New Roman" pitchFamily="18" charset="0"/>
              </a:rPr>
              <a:t> </a:t>
            </a:r>
          </a:p>
          <a:p>
            <a:pPr marL="533400" indent="-533400">
              <a:buFontTx/>
              <a:buNone/>
            </a:pPr>
            <a:r>
              <a:rPr lang="en-US" sz="2800" b="1">
                <a:cs typeface="Times New Roman" pitchFamily="18" charset="0"/>
              </a:rPr>
              <a:t>6. Moore Plantation WMA </a:t>
            </a:r>
          </a:p>
          <a:p>
            <a:pPr marL="533400" indent="-533400">
              <a:buFontTx/>
              <a:buNone/>
            </a:pPr>
            <a:r>
              <a:rPr lang="en-US" sz="2800" b="1">
                <a:cs typeface="Times New Roman" pitchFamily="18" charset="0"/>
              </a:rPr>
              <a:t>7. </a:t>
            </a:r>
            <a:r>
              <a:rPr lang="en-US" sz="2800" b="1">
                <a:cs typeface="Times New Roman" pitchFamily="18" charset="0"/>
                <a:hlinkClick r:id="rId7"/>
              </a:rPr>
              <a:t>Alabama Creek WMA</a:t>
            </a:r>
            <a:r>
              <a:rPr lang="en-US" sz="2800" b="1">
                <a:cs typeface="Times New Roman" pitchFamily="18" charset="0"/>
              </a:rPr>
              <a:t> </a:t>
            </a:r>
          </a:p>
          <a:p>
            <a:pPr marL="533400" indent="-533400">
              <a:buFontTx/>
              <a:buNone/>
            </a:pPr>
            <a:r>
              <a:rPr lang="en-US" sz="2800">
                <a:cs typeface="Times New Roman" pitchFamily="18" charset="0"/>
              </a:rPr>
              <a:t>8. </a:t>
            </a:r>
            <a:r>
              <a:rPr lang="en-US" sz="2800">
                <a:cs typeface="Times New Roman" pitchFamily="18" charset="0"/>
                <a:hlinkClick r:id="rId8"/>
              </a:rPr>
              <a:t>Lower Neches WMA</a:t>
            </a:r>
            <a:endParaRPr lang="en-US" sz="280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lstStyle/>
          <a:p>
            <a:r>
              <a:rPr lang="en-US"/>
              <a:t>B.C. and Historic</a:t>
            </a:r>
          </a:p>
        </p:txBody>
      </p:sp>
      <p:sp>
        <p:nvSpPr>
          <p:cNvPr id="360451" name="Rectangle 3"/>
          <p:cNvSpPr>
            <a:spLocks noGrp="1" noChangeArrowheads="1"/>
          </p:cNvSpPr>
          <p:nvPr>
            <p:ph type="body" sz="half" idx="1"/>
          </p:nvPr>
        </p:nvSpPr>
        <p:spPr>
          <a:xfrm>
            <a:off x="685800" y="1981200"/>
            <a:ext cx="4343400" cy="4114800"/>
          </a:xfrm>
        </p:spPr>
        <p:txBody>
          <a:bodyPr>
            <a:normAutofit/>
          </a:bodyPr>
          <a:lstStyle/>
          <a:p>
            <a:r>
              <a:rPr lang="en-US" sz="2800" dirty="0"/>
              <a:t>Game management dates back to the beginning of human history. </a:t>
            </a:r>
          </a:p>
          <a:p>
            <a:r>
              <a:rPr lang="en-US" sz="2800" dirty="0"/>
              <a:t>Tribes that restricted hunting were more likely to survive and prosper over those who had no restrictions.</a:t>
            </a:r>
          </a:p>
        </p:txBody>
      </p:sp>
      <p:pic>
        <p:nvPicPr>
          <p:cNvPr id="2052" name="Picture 4" descr="http://www.cookforest.com/articles/wildlifenotes/images/button.jpg"/>
          <p:cNvPicPr>
            <a:picLocks noChangeAspect="1" noChangeArrowheads="1"/>
          </p:cNvPicPr>
          <p:nvPr/>
        </p:nvPicPr>
        <p:blipFill>
          <a:blip r:embed="rId2"/>
          <a:srcRect/>
          <a:stretch>
            <a:fillRect/>
          </a:stretch>
        </p:blipFill>
        <p:spPr bwMode="auto">
          <a:xfrm>
            <a:off x="5029200" y="1828800"/>
            <a:ext cx="3124200" cy="4696784"/>
          </a:xfrm>
          <a:prstGeom prst="rect">
            <a:avLst/>
          </a:prstGeom>
          <a:noFill/>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a:xfrm>
            <a:off x="685800" y="381000"/>
            <a:ext cx="7772400" cy="1143000"/>
          </a:xfrm>
        </p:spPr>
        <p:txBody>
          <a:bodyPr/>
          <a:lstStyle/>
          <a:p>
            <a:r>
              <a:rPr lang="en-US"/>
              <a:t>Region 4- The Gulf Coast</a:t>
            </a:r>
          </a:p>
        </p:txBody>
      </p:sp>
      <p:pic>
        <p:nvPicPr>
          <p:cNvPr id="392195" name="Picture 3" descr="gulf-coast-rental-egret"/>
          <p:cNvPicPr>
            <a:picLocks noChangeAspect="1" noChangeArrowheads="1"/>
          </p:cNvPicPr>
          <p:nvPr/>
        </p:nvPicPr>
        <p:blipFill>
          <a:blip r:embed="rId2"/>
          <a:srcRect/>
          <a:stretch>
            <a:fillRect/>
          </a:stretch>
        </p:blipFill>
        <p:spPr bwMode="auto">
          <a:xfrm>
            <a:off x="5638800" y="2514600"/>
            <a:ext cx="3124200" cy="3271838"/>
          </a:xfrm>
          <a:prstGeom prst="rect">
            <a:avLst/>
          </a:prstGeom>
          <a:noFill/>
        </p:spPr>
      </p:pic>
      <p:sp>
        <p:nvSpPr>
          <p:cNvPr id="392196" name="Rectangle 4"/>
          <p:cNvSpPr>
            <a:spLocks noGrp="1" noChangeArrowheads="1"/>
          </p:cNvSpPr>
          <p:nvPr>
            <p:ph type="body" idx="1"/>
          </p:nvPr>
        </p:nvSpPr>
        <p:spPr>
          <a:xfrm>
            <a:off x="304800" y="1295400"/>
            <a:ext cx="5181600" cy="4525963"/>
          </a:xfrm>
          <a:noFill/>
          <a:ln/>
        </p:spPr>
        <p:txBody>
          <a:bodyPr>
            <a:normAutofit fontScale="92500" lnSpcReduction="20000"/>
          </a:bodyPr>
          <a:lstStyle/>
          <a:p>
            <a:r>
              <a:rPr lang="en-US"/>
              <a:t>Nearly level slowly drained plain, dissected by streams and rivers </a:t>
            </a:r>
          </a:p>
          <a:p>
            <a:r>
              <a:rPr lang="en-US"/>
              <a:t>Includes barrier islands 	       along the coast, salt grass  marshes surrounding bays         and estuaries, remnant    tallgrass prairies, oak         parklands and oak mottes	         and tall woodlands in the 	        river bottomlands </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r>
              <a:rPr lang="en-US"/>
              <a:t>The Gulf Coast</a:t>
            </a:r>
          </a:p>
        </p:txBody>
      </p:sp>
      <p:sp>
        <p:nvSpPr>
          <p:cNvPr id="393219" name="Rectangle 3"/>
          <p:cNvSpPr>
            <a:spLocks noGrp="1" noChangeArrowheads="1"/>
          </p:cNvSpPr>
          <p:nvPr>
            <p:ph type="body" idx="1"/>
          </p:nvPr>
        </p:nvSpPr>
        <p:spPr>
          <a:xfrm>
            <a:off x="3429000" y="1752600"/>
            <a:ext cx="5562600" cy="4113213"/>
          </a:xfrm>
        </p:spPr>
        <p:txBody>
          <a:bodyPr/>
          <a:lstStyle/>
          <a:p>
            <a:pPr>
              <a:buFontTx/>
              <a:buNone/>
            </a:pPr>
            <a:r>
              <a:rPr lang="en-US" sz="2800" b="1">
                <a:cs typeface="Times New Roman" pitchFamily="18" charset="0"/>
              </a:rPr>
              <a:t>1. </a:t>
            </a:r>
            <a:r>
              <a:rPr lang="en-US" sz="2800" b="1">
                <a:cs typeface="Times New Roman" pitchFamily="18" charset="0"/>
                <a:hlinkClick r:id="rId2"/>
              </a:rPr>
              <a:t>Guadalupe Delta WMA</a:t>
            </a:r>
            <a:r>
              <a:rPr lang="en-US" sz="2800" b="1">
                <a:cs typeface="Times New Roman" pitchFamily="18" charset="0"/>
              </a:rPr>
              <a:t> </a:t>
            </a:r>
          </a:p>
          <a:p>
            <a:pPr>
              <a:buFontTx/>
              <a:buNone/>
            </a:pPr>
            <a:r>
              <a:rPr lang="en-US" sz="2800" b="1">
                <a:cs typeface="Times New Roman" pitchFamily="18" charset="0"/>
              </a:rPr>
              <a:t>2. </a:t>
            </a:r>
            <a:r>
              <a:rPr lang="en-US" sz="2800" b="1">
                <a:cs typeface="Times New Roman" pitchFamily="18" charset="0"/>
                <a:hlinkClick r:id="rId3"/>
              </a:rPr>
              <a:t>Mad Island WMA</a:t>
            </a:r>
            <a:r>
              <a:rPr lang="en-US" sz="2800" b="1">
                <a:cs typeface="Times New Roman" pitchFamily="18" charset="0"/>
              </a:rPr>
              <a:t> </a:t>
            </a:r>
          </a:p>
          <a:p>
            <a:pPr>
              <a:buFontTx/>
              <a:buNone/>
            </a:pPr>
            <a:r>
              <a:rPr lang="en-US" sz="2800" b="1">
                <a:cs typeface="Times New Roman" pitchFamily="18" charset="0"/>
              </a:rPr>
              <a:t>3. </a:t>
            </a:r>
            <a:r>
              <a:rPr lang="en-US" sz="2800" b="1">
                <a:cs typeface="Times New Roman" pitchFamily="18" charset="0"/>
                <a:hlinkClick r:id="rId4"/>
              </a:rPr>
              <a:t>Matagorda Island SP &amp; WMA</a:t>
            </a:r>
            <a:r>
              <a:rPr lang="en-US" sz="2800" b="1">
                <a:cs typeface="Times New Roman" pitchFamily="18" charset="0"/>
              </a:rPr>
              <a:t> </a:t>
            </a:r>
          </a:p>
          <a:p>
            <a:pPr>
              <a:buFontTx/>
              <a:buNone/>
            </a:pPr>
            <a:r>
              <a:rPr lang="en-US" sz="2800" b="1">
                <a:cs typeface="Times New Roman" pitchFamily="18" charset="0"/>
              </a:rPr>
              <a:t>4. </a:t>
            </a:r>
            <a:r>
              <a:rPr lang="en-US" sz="2800" b="1">
                <a:cs typeface="Times New Roman" pitchFamily="18" charset="0"/>
                <a:hlinkClick r:id="rId5"/>
              </a:rPr>
              <a:t>J.D. Murphree WMA</a:t>
            </a:r>
            <a:r>
              <a:rPr lang="en-US" sz="2800" b="1">
                <a:cs typeface="Times New Roman" pitchFamily="18" charset="0"/>
              </a:rPr>
              <a:t> </a:t>
            </a:r>
          </a:p>
          <a:p>
            <a:pPr>
              <a:buFontTx/>
              <a:buNone/>
            </a:pPr>
            <a:r>
              <a:rPr lang="en-US" sz="2800">
                <a:cs typeface="Times New Roman" pitchFamily="18" charset="0"/>
              </a:rPr>
              <a:t>5. </a:t>
            </a:r>
            <a:r>
              <a:rPr lang="en-US" sz="2800">
                <a:cs typeface="Times New Roman" pitchFamily="18" charset="0"/>
                <a:hlinkClick r:id="rId6"/>
              </a:rPr>
              <a:t>Peach Point WMA</a:t>
            </a:r>
            <a:r>
              <a:rPr lang="en-US" sz="2800"/>
              <a:t> </a:t>
            </a:r>
          </a:p>
        </p:txBody>
      </p:sp>
      <p:pic>
        <p:nvPicPr>
          <p:cNvPr id="393220" name="Picture 4" descr="4"/>
          <p:cNvPicPr>
            <a:picLocks noChangeAspect="1" noChangeArrowheads="1"/>
          </p:cNvPicPr>
          <p:nvPr/>
        </p:nvPicPr>
        <p:blipFill>
          <a:blip r:embed="rId7"/>
          <a:srcRect/>
          <a:stretch>
            <a:fillRect/>
          </a:stretch>
        </p:blipFill>
        <p:spPr bwMode="auto">
          <a:xfrm>
            <a:off x="381000" y="1219200"/>
            <a:ext cx="3071813" cy="4419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xfrm>
            <a:off x="533400" y="381000"/>
            <a:ext cx="7772400" cy="1143000"/>
          </a:xfrm>
        </p:spPr>
        <p:txBody>
          <a:bodyPr/>
          <a:lstStyle/>
          <a:p>
            <a:r>
              <a:rPr lang="en-US" dirty="0"/>
              <a:t>Region 5- South Texas Plains</a:t>
            </a:r>
          </a:p>
        </p:txBody>
      </p:sp>
      <p:sp>
        <p:nvSpPr>
          <p:cNvPr id="394243" name="Rectangle 3"/>
          <p:cNvSpPr>
            <a:spLocks noGrp="1" noChangeArrowheads="1"/>
          </p:cNvSpPr>
          <p:nvPr>
            <p:ph type="body" sz="half" idx="1"/>
          </p:nvPr>
        </p:nvSpPr>
        <p:spPr>
          <a:xfrm>
            <a:off x="609600" y="1600200"/>
            <a:ext cx="3382963" cy="4114800"/>
          </a:xfrm>
          <a:noFill/>
          <a:ln/>
        </p:spPr>
        <p:txBody>
          <a:bodyPr/>
          <a:lstStyle/>
          <a:p>
            <a:r>
              <a:rPr lang="en-US" dirty="0">
                <a:cs typeface="Times New Roman" pitchFamily="18" charset="0"/>
              </a:rPr>
              <a:t>Plains of thorny shrubs and trees and scattered patches of palms and subtropical woodlands in the Rio Grande Valley.</a:t>
            </a:r>
            <a:endParaRPr lang="en-US" dirty="0">
              <a:cs typeface="Arial" charset="0"/>
            </a:endParaRPr>
          </a:p>
        </p:txBody>
      </p:sp>
      <p:sp>
        <p:nvSpPr>
          <p:cNvPr id="394244" name="Rectangle 4"/>
          <p:cNvSpPr>
            <a:spLocks noGrp="1" noChangeArrowheads="1"/>
          </p:cNvSpPr>
          <p:nvPr>
            <p:ph type="body" sz="half" idx="2"/>
          </p:nvPr>
        </p:nvSpPr>
        <p:spPr>
          <a:xfrm>
            <a:off x="381000" y="4724400"/>
            <a:ext cx="6553200" cy="1981200"/>
          </a:xfrm>
        </p:spPr>
        <p:txBody>
          <a:bodyPr/>
          <a:lstStyle/>
          <a:p>
            <a:r>
              <a:rPr lang="en-US">
                <a:cs typeface="Times New Roman" pitchFamily="18" charset="0"/>
              </a:rPr>
              <a:t>The primary vegetation consists of thorny brush such as mesquite, acacia, and prickly pear mixed with areas of grassland</a:t>
            </a:r>
          </a:p>
        </p:txBody>
      </p:sp>
      <p:pic>
        <p:nvPicPr>
          <p:cNvPr id="394245" name="Picture 5" descr="south x"/>
          <p:cNvPicPr>
            <a:picLocks noChangeAspect="1" noChangeArrowheads="1"/>
          </p:cNvPicPr>
          <p:nvPr/>
        </p:nvPicPr>
        <p:blipFill>
          <a:blip r:embed="rId2"/>
          <a:srcRect/>
          <a:stretch>
            <a:fillRect/>
          </a:stretch>
        </p:blipFill>
        <p:spPr bwMode="auto">
          <a:xfrm>
            <a:off x="4191000" y="1524000"/>
            <a:ext cx="4572000" cy="3048000"/>
          </a:xfrm>
          <a:prstGeom prst="rect">
            <a:avLst/>
          </a:prstGeom>
          <a:noFill/>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lstStyle/>
          <a:p>
            <a:r>
              <a:rPr lang="en-US"/>
              <a:t>South Texas Plains</a:t>
            </a:r>
          </a:p>
        </p:txBody>
      </p:sp>
      <p:sp>
        <p:nvSpPr>
          <p:cNvPr id="395267" name="Rectangle 3"/>
          <p:cNvSpPr>
            <a:spLocks noGrp="1" noChangeArrowheads="1"/>
          </p:cNvSpPr>
          <p:nvPr>
            <p:ph type="body" idx="1"/>
          </p:nvPr>
        </p:nvSpPr>
        <p:spPr>
          <a:xfrm>
            <a:off x="3603625" y="1600200"/>
            <a:ext cx="5387975" cy="4525963"/>
          </a:xfrm>
        </p:spPr>
        <p:txBody>
          <a:bodyPr/>
          <a:lstStyle/>
          <a:p>
            <a:pPr marL="609600" indent="-609600">
              <a:buFontTx/>
              <a:buNone/>
            </a:pPr>
            <a:r>
              <a:rPr lang="en-US" sz="2800" dirty="0">
                <a:cs typeface="Times New Roman" pitchFamily="18" charset="0"/>
              </a:rPr>
              <a:t>1. </a:t>
            </a:r>
            <a:r>
              <a:rPr lang="en-US" sz="2800" dirty="0">
                <a:cs typeface="Times New Roman" pitchFamily="18" charset="0"/>
                <a:hlinkClick r:id="rId2"/>
              </a:rPr>
              <a:t>Chaparral WMA</a:t>
            </a:r>
            <a:r>
              <a:rPr lang="en-US" sz="2800" dirty="0">
                <a:cs typeface="Times New Roman" pitchFamily="18" charset="0"/>
              </a:rPr>
              <a:t> </a:t>
            </a:r>
          </a:p>
          <a:p>
            <a:pPr marL="609600" indent="-609600">
              <a:buFontTx/>
              <a:buNone/>
            </a:pPr>
            <a:r>
              <a:rPr lang="en-US" sz="2800" dirty="0">
                <a:cs typeface="Times New Roman" pitchFamily="18" charset="0"/>
              </a:rPr>
              <a:t>2. </a:t>
            </a:r>
            <a:r>
              <a:rPr lang="en-US" sz="2800" dirty="0">
                <a:cs typeface="Times New Roman" pitchFamily="18" charset="0"/>
                <a:hlinkClick r:id="rId3"/>
              </a:rPr>
              <a:t>James E. </a:t>
            </a:r>
            <a:r>
              <a:rPr lang="en-US" sz="2800" dirty="0" err="1">
                <a:cs typeface="Times New Roman" pitchFamily="18" charset="0"/>
                <a:hlinkClick r:id="rId3"/>
              </a:rPr>
              <a:t>Daughtrey</a:t>
            </a:r>
            <a:r>
              <a:rPr lang="en-US" sz="2800" dirty="0">
                <a:cs typeface="Times New Roman" pitchFamily="18" charset="0"/>
                <a:hlinkClick r:id="rId3"/>
              </a:rPr>
              <a:t> WMA</a:t>
            </a:r>
            <a:r>
              <a:rPr lang="en-US" sz="2800" dirty="0">
                <a:cs typeface="Times New Roman" pitchFamily="18" charset="0"/>
              </a:rPr>
              <a:t> </a:t>
            </a:r>
          </a:p>
          <a:p>
            <a:pPr marL="609600" indent="-609600">
              <a:buFontTx/>
              <a:buNone/>
            </a:pPr>
            <a:r>
              <a:rPr lang="en-US" sz="2800" dirty="0">
                <a:cs typeface="Times New Roman" pitchFamily="18" charset="0"/>
              </a:rPr>
              <a:t>3. Las </a:t>
            </a:r>
            <a:r>
              <a:rPr lang="en-US" sz="2800" dirty="0" err="1">
                <a:cs typeface="Times New Roman" pitchFamily="18" charset="0"/>
              </a:rPr>
              <a:t>Palomas</a:t>
            </a:r>
            <a:r>
              <a:rPr lang="en-US" sz="2800" dirty="0">
                <a:cs typeface="Times New Roman" pitchFamily="18" charset="0"/>
              </a:rPr>
              <a:t> WMA</a:t>
            </a:r>
          </a:p>
          <a:p>
            <a:pPr marL="609600" indent="-609600">
              <a:buFontTx/>
              <a:buNone/>
            </a:pPr>
            <a:r>
              <a:rPr lang="en-US" sz="2800" dirty="0">
                <a:cs typeface="Times New Roman" pitchFamily="18" charset="0"/>
              </a:rPr>
              <a:t>4. </a:t>
            </a:r>
            <a:r>
              <a:rPr lang="en-US" sz="2800" dirty="0">
                <a:cs typeface="Times New Roman" pitchFamily="18" charset="0"/>
                <a:hlinkClick r:id="rId4"/>
              </a:rPr>
              <a:t>Lower Rio Grande Valley Unit</a:t>
            </a:r>
            <a:r>
              <a:rPr lang="en-US" sz="2800" dirty="0">
                <a:cs typeface="Times New Roman" pitchFamily="18" charset="0"/>
              </a:rPr>
              <a:t> </a:t>
            </a:r>
          </a:p>
          <a:p>
            <a:pPr marL="609600" indent="-609600">
              <a:buFontTx/>
              <a:buNone/>
            </a:pPr>
            <a:r>
              <a:rPr lang="en-US" sz="2800" dirty="0">
                <a:cs typeface="Times New Roman" pitchFamily="18" charset="0"/>
              </a:rPr>
              <a:t>5. </a:t>
            </a:r>
            <a:r>
              <a:rPr lang="en-US" sz="2800" dirty="0">
                <a:cs typeface="Times New Roman" pitchFamily="18" charset="0"/>
                <a:hlinkClick r:id="rId5"/>
              </a:rPr>
              <a:t>Ocotillo</a:t>
            </a:r>
            <a:endParaRPr lang="en-US" sz="2800" dirty="0">
              <a:cs typeface="Times New Roman" pitchFamily="18" charset="0"/>
            </a:endParaRPr>
          </a:p>
        </p:txBody>
      </p:sp>
      <p:pic>
        <p:nvPicPr>
          <p:cNvPr id="395268" name="Picture 4" descr="5"/>
          <p:cNvPicPr>
            <a:picLocks noChangeAspect="1" noChangeArrowheads="1"/>
          </p:cNvPicPr>
          <p:nvPr/>
        </p:nvPicPr>
        <p:blipFill>
          <a:blip r:embed="rId6"/>
          <a:srcRect/>
          <a:stretch>
            <a:fillRect/>
          </a:stretch>
        </p:blipFill>
        <p:spPr bwMode="auto">
          <a:xfrm>
            <a:off x="304800" y="1447800"/>
            <a:ext cx="3268663" cy="4332288"/>
          </a:xfrm>
          <a:prstGeom prst="rect">
            <a:avLst/>
          </a:prstGeom>
          <a:noFill/>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r>
              <a:rPr lang="en-US"/>
              <a:t>Region 6- Texas Hill Country</a:t>
            </a:r>
          </a:p>
        </p:txBody>
      </p:sp>
      <p:sp>
        <p:nvSpPr>
          <p:cNvPr id="396291" name="Rectangle 3"/>
          <p:cNvSpPr>
            <a:spLocks noGrp="1" noChangeArrowheads="1"/>
          </p:cNvSpPr>
          <p:nvPr>
            <p:ph type="body" idx="1"/>
          </p:nvPr>
        </p:nvSpPr>
        <p:spPr>
          <a:noFill/>
          <a:ln/>
        </p:spPr>
        <p:txBody>
          <a:bodyPr/>
          <a:lstStyle/>
          <a:p>
            <a:pPr>
              <a:lnSpc>
                <a:spcPct val="90000"/>
              </a:lnSpc>
            </a:pPr>
            <a:r>
              <a:rPr lang="en-US"/>
              <a:t>Known as the Texas Hill Country. It is a land of many springs, stony hills, and steep canyons. The region is home to a whole host of rare plants and animals found nowhere else on earth. </a:t>
            </a:r>
            <a:br>
              <a:rPr lang="en-US"/>
            </a:br>
            <a:r>
              <a:rPr lang="en-US"/>
              <a:t>Today, the Edwards Plateau is characterized by grasslands and savannahs were more common in pre-settlement times than they are today. </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7314" name="Picture 2" descr="6"/>
          <p:cNvPicPr>
            <a:picLocks noChangeAspect="1" noChangeArrowheads="1"/>
          </p:cNvPicPr>
          <p:nvPr/>
        </p:nvPicPr>
        <p:blipFill>
          <a:blip r:embed="rId2"/>
          <a:srcRect/>
          <a:stretch>
            <a:fillRect/>
          </a:stretch>
        </p:blipFill>
        <p:spPr bwMode="auto">
          <a:xfrm>
            <a:off x="228600" y="990600"/>
            <a:ext cx="4103688" cy="3063875"/>
          </a:xfrm>
          <a:prstGeom prst="rect">
            <a:avLst/>
          </a:prstGeom>
          <a:noFill/>
        </p:spPr>
      </p:pic>
      <p:sp>
        <p:nvSpPr>
          <p:cNvPr id="397315" name="Rectangle 3"/>
          <p:cNvSpPr>
            <a:spLocks noGrp="1" noChangeArrowheads="1"/>
          </p:cNvSpPr>
          <p:nvPr>
            <p:ph type="title"/>
          </p:nvPr>
        </p:nvSpPr>
        <p:spPr>
          <a:xfrm>
            <a:off x="609600" y="228600"/>
            <a:ext cx="7772400" cy="1143000"/>
          </a:xfrm>
        </p:spPr>
        <p:txBody>
          <a:bodyPr/>
          <a:lstStyle/>
          <a:p>
            <a:r>
              <a:rPr lang="en-US" dirty="0"/>
              <a:t>Texas Hill Country</a:t>
            </a:r>
          </a:p>
        </p:txBody>
      </p:sp>
      <p:sp>
        <p:nvSpPr>
          <p:cNvPr id="397316" name="Rectangle 4"/>
          <p:cNvSpPr>
            <a:spLocks noGrp="1" noChangeArrowheads="1"/>
          </p:cNvSpPr>
          <p:nvPr>
            <p:ph type="body" idx="1"/>
          </p:nvPr>
        </p:nvSpPr>
        <p:spPr>
          <a:xfrm>
            <a:off x="4343400" y="1219200"/>
            <a:ext cx="4800600" cy="2181225"/>
          </a:xfrm>
        </p:spPr>
        <p:txBody>
          <a:bodyPr/>
          <a:lstStyle/>
          <a:p>
            <a:pPr>
              <a:lnSpc>
                <a:spcPct val="90000"/>
              </a:lnSpc>
              <a:buFontTx/>
              <a:buNone/>
            </a:pPr>
            <a:r>
              <a:rPr lang="en-US" sz="2800" b="1">
                <a:cs typeface="Times New Roman" pitchFamily="18" charset="0"/>
              </a:rPr>
              <a:t>1. </a:t>
            </a:r>
            <a:r>
              <a:rPr lang="en-US" sz="2800" b="1">
                <a:cs typeface="Times New Roman" pitchFamily="18" charset="0"/>
                <a:hlinkClick r:id="rId3"/>
              </a:rPr>
              <a:t>Kerr WMA</a:t>
            </a:r>
            <a:r>
              <a:rPr lang="en-US" sz="2800" b="1">
                <a:cs typeface="Times New Roman" pitchFamily="18" charset="0"/>
              </a:rPr>
              <a:t> </a:t>
            </a:r>
          </a:p>
          <a:p>
            <a:pPr>
              <a:lnSpc>
                <a:spcPct val="90000"/>
              </a:lnSpc>
              <a:buFontTx/>
              <a:buNone/>
            </a:pPr>
            <a:r>
              <a:rPr lang="en-US" sz="2800" b="1">
                <a:cs typeface="Times New Roman" pitchFamily="18" charset="0"/>
              </a:rPr>
              <a:t>2. </a:t>
            </a:r>
            <a:r>
              <a:rPr lang="en-US" sz="2800" b="1">
                <a:cs typeface="Times New Roman" pitchFamily="18" charset="0"/>
                <a:hlinkClick r:id="rId4"/>
              </a:rPr>
              <a:t>Walter Buck WMA</a:t>
            </a:r>
            <a:r>
              <a:rPr lang="en-US" sz="2800" b="1">
                <a:cs typeface="Times New Roman" pitchFamily="18" charset="0"/>
              </a:rPr>
              <a:t> </a:t>
            </a:r>
          </a:p>
          <a:p>
            <a:pPr>
              <a:lnSpc>
                <a:spcPct val="90000"/>
              </a:lnSpc>
              <a:buFontTx/>
              <a:buNone/>
            </a:pPr>
            <a:r>
              <a:rPr lang="en-US" sz="2800" b="1">
                <a:cs typeface="Times New Roman" pitchFamily="18" charset="0"/>
              </a:rPr>
              <a:t>3. </a:t>
            </a:r>
            <a:r>
              <a:rPr lang="en-US" sz="2800" b="1">
                <a:cs typeface="Times New Roman" pitchFamily="18" charset="0"/>
                <a:hlinkClick r:id="rId5"/>
              </a:rPr>
              <a:t>Mason Mountain WMA</a:t>
            </a:r>
            <a:r>
              <a:rPr lang="en-US" sz="2800" b="1">
                <a:cs typeface="Times New Roman" pitchFamily="18" charset="0"/>
              </a:rPr>
              <a:t> </a:t>
            </a:r>
          </a:p>
          <a:p>
            <a:pPr>
              <a:lnSpc>
                <a:spcPct val="90000"/>
              </a:lnSpc>
              <a:buFontTx/>
              <a:buNone/>
            </a:pPr>
            <a:r>
              <a:rPr lang="en-US" sz="2800">
                <a:cs typeface="Times New Roman" pitchFamily="18" charset="0"/>
              </a:rPr>
              <a:t>4. </a:t>
            </a:r>
            <a:r>
              <a:rPr lang="en-US" sz="2800">
                <a:cs typeface="Times New Roman" pitchFamily="18" charset="0"/>
                <a:hlinkClick r:id="rId6"/>
              </a:rPr>
              <a:t>Old Tunnel WMA</a:t>
            </a:r>
            <a:r>
              <a:rPr lang="en-US" sz="2800"/>
              <a:t> </a:t>
            </a:r>
          </a:p>
        </p:txBody>
      </p:sp>
      <p:pic>
        <p:nvPicPr>
          <p:cNvPr id="397317" name="Picture 5" descr="hill"/>
          <p:cNvPicPr>
            <a:picLocks noChangeAspect="1" noChangeArrowheads="1"/>
          </p:cNvPicPr>
          <p:nvPr/>
        </p:nvPicPr>
        <p:blipFill>
          <a:blip r:embed="rId7"/>
          <a:srcRect/>
          <a:stretch>
            <a:fillRect/>
          </a:stretch>
        </p:blipFill>
        <p:spPr bwMode="auto">
          <a:xfrm>
            <a:off x="3581400" y="3429000"/>
            <a:ext cx="3932238" cy="3117850"/>
          </a:xfrm>
          <a:prstGeom prst="rect">
            <a:avLst/>
          </a:prstGeom>
          <a:noFill/>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lstStyle/>
          <a:p>
            <a:r>
              <a:rPr lang="en-US"/>
              <a:t>Region 7- Big Bend Country</a:t>
            </a:r>
          </a:p>
        </p:txBody>
      </p:sp>
      <p:pic>
        <p:nvPicPr>
          <p:cNvPr id="398339" name="Picture 3" descr="big ben"/>
          <p:cNvPicPr>
            <a:picLocks noChangeAspect="1" noChangeArrowheads="1"/>
          </p:cNvPicPr>
          <p:nvPr/>
        </p:nvPicPr>
        <p:blipFill>
          <a:blip r:embed="rId2"/>
          <a:srcRect/>
          <a:stretch>
            <a:fillRect/>
          </a:stretch>
        </p:blipFill>
        <p:spPr bwMode="auto">
          <a:xfrm>
            <a:off x="4419600" y="1981200"/>
            <a:ext cx="4584700" cy="3673475"/>
          </a:xfrm>
          <a:prstGeom prst="rect">
            <a:avLst/>
          </a:prstGeom>
          <a:noFill/>
        </p:spPr>
      </p:pic>
      <p:sp>
        <p:nvSpPr>
          <p:cNvPr id="398340" name="Rectangle 4"/>
          <p:cNvSpPr>
            <a:spLocks noGrp="1" noChangeArrowheads="1"/>
          </p:cNvSpPr>
          <p:nvPr>
            <p:ph type="body" idx="1"/>
          </p:nvPr>
        </p:nvSpPr>
        <p:spPr>
          <a:xfrm>
            <a:off x="685800" y="1981200"/>
            <a:ext cx="3741738" cy="4114800"/>
          </a:xfrm>
          <a:noFill/>
          <a:ln/>
        </p:spPr>
        <p:txBody>
          <a:bodyPr>
            <a:normAutofit lnSpcReduction="10000"/>
          </a:bodyPr>
          <a:lstStyle/>
          <a:p>
            <a:pPr>
              <a:lnSpc>
                <a:spcPct val="80000"/>
              </a:lnSpc>
            </a:pPr>
            <a:r>
              <a:rPr lang="en-US" sz="2800"/>
              <a:t>Most complex of all the regions. It occupies the extreme western part of the state eastward generally to the Pecos River. </a:t>
            </a:r>
          </a:p>
          <a:p>
            <a:pPr>
              <a:lnSpc>
                <a:spcPct val="80000"/>
              </a:lnSpc>
            </a:pPr>
            <a:r>
              <a:rPr lang="en-US" sz="2800"/>
              <a:t>Diverse habitats and vegetation, from the desert valleys and plateaus to wooded mountain slopes. </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362" name="Picture 2" descr="7"/>
          <p:cNvPicPr>
            <a:picLocks noChangeAspect="1" noChangeArrowheads="1"/>
          </p:cNvPicPr>
          <p:nvPr/>
        </p:nvPicPr>
        <p:blipFill>
          <a:blip r:embed="rId2"/>
          <a:srcRect/>
          <a:stretch>
            <a:fillRect/>
          </a:stretch>
        </p:blipFill>
        <p:spPr bwMode="auto">
          <a:xfrm>
            <a:off x="152400" y="1219200"/>
            <a:ext cx="3657600" cy="2811463"/>
          </a:xfrm>
          <a:prstGeom prst="rect">
            <a:avLst/>
          </a:prstGeom>
          <a:noFill/>
        </p:spPr>
      </p:pic>
      <p:sp>
        <p:nvSpPr>
          <p:cNvPr id="399363" name="Rectangle 3"/>
          <p:cNvSpPr>
            <a:spLocks noGrp="1" noChangeArrowheads="1"/>
          </p:cNvSpPr>
          <p:nvPr>
            <p:ph type="title"/>
          </p:nvPr>
        </p:nvSpPr>
        <p:spPr>
          <a:xfrm>
            <a:off x="685800" y="304800"/>
            <a:ext cx="7772400" cy="1143000"/>
          </a:xfrm>
        </p:spPr>
        <p:txBody>
          <a:bodyPr/>
          <a:lstStyle/>
          <a:p>
            <a:r>
              <a:rPr lang="en-US" dirty="0"/>
              <a:t>Big Bend Country</a:t>
            </a:r>
          </a:p>
        </p:txBody>
      </p:sp>
      <p:sp>
        <p:nvSpPr>
          <p:cNvPr id="399364" name="Rectangle 4"/>
          <p:cNvSpPr>
            <a:spLocks noGrp="1" noChangeArrowheads="1"/>
          </p:cNvSpPr>
          <p:nvPr>
            <p:ph type="body" idx="1"/>
          </p:nvPr>
        </p:nvSpPr>
        <p:spPr>
          <a:xfrm>
            <a:off x="3962400" y="1447800"/>
            <a:ext cx="5486400" cy="2743200"/>
          </a:xfrm>
        </p:spPr>
        <p:txBody>
          <a:bodyPr/>
          <a:lstStyle/>
          <a:p>
            <a:pPr>
              <a:buFontTx/>
              <a:buNone/>
            </a:pPr>
            <a:r>
              <a:rPr lang="en-US">
                <a:cs typeface="Times New Roman" pitchFamily="18" charset="0"/>
              </a:rPr>
              <a:t>1. </a:t>
            </a:r>
            <a:r>
              <a:rPr lang="en-US">
                <a:cs typeface="Times New Roman" pitchFamily="18" charset="0"/>
                <a:hlinkClick r:id="rId3"/>
              </a:rPr>
              <a:t>Black Gap WMA</a:t>
            </a:r>
            <a:r>
              <a:rPr lang="en-US">
                <a:cs typeface="Times New Roman" pitchFamily="18" charset="0"/>
              </a:rPr>
              <a:t> </a:t>
            </a:r>
          </a:p>
          <a:p>
            <a:pPr>
              <a:buFontTx/>
              <a:buNone/>
            </a:pPr>
            <a:r>
              <a:rPr lang="en-US">
                <a:cs typeface="Times New Roman" pitchFamily="18" charset="0"/>
              </a:rPr>
              <a:t>2. </a:t>
            </a:r>
            <a:r>
              <a:rPr lang="en-US">
                <a:cs typeface="Times New Roman" pitchFamily="18" charset="0"/>
                <a:hlinkClick r:id="rId4"/>
              </a:rPr>
              <a:t>Elephant Mountain WMA</a:t>
            </a:r>
            <a:r>
              <a:rPr lang="en-US">
                <a:cs typeface="Times New Roman" pitchFamily="18" charset="0"/>
              </a:rPr>
              <a:t> </a:t>
            </a:r>
          </a:p>
          <a:p>
            <a:pPr>
              <a:buFontTx/>
              <a:buNone/>
            </a:pPr>
            <a:r>
              <a:rPr lang="en-US">
                <a:cs typeface="Times New Roman" pitchFamily="18" charset="0"/>
              </a:rPr>
              <a:t>3. Sierra Diablo WMA</a:t>
            </a:r>
            <a:endParaRPr lang="en-US"/>
          </a:p>
        </p:txBody>
      </p:sp>
      <p:sp>
        <p:nvSpPr>
          <p:cNvPr id="399365" name="Rectangle 5"/>
          <p:cNvSpPr>
            <a:spLocks noChangeArrowheads="1"/>
          </p:cNvSpPr>
          <p:nvPr/>
        </p:nvSpPr>
        <p:spPr bwMode="auto">
          <a:xfrm>
            <a:off x="609600" y="3886200"/>
            <a:ext cx="7489825" cy="2654300"/>
          </a:xfrm>
          <a:prstGeom prst="rect">
            <a:avLst/>
          </a:prstGeom>
          <a:noFill/>
          <a:ln w="9525">
            <a:noFill/>
            <a:miter lim="800000"/>
            <a:headEnd/>
            <a:tailEnd/>
          </a:ln>
          <a:effectLst/>
        </p:spPr>
        <p:txBody>
          <a:bodyPr>
            <a:spAutoFit/>
          </a:bodyPr>
          <a:lstStyle/>
          <a:p>
            <a:pPr algn="l" eaLnBrk="1" hangingPunct="1">
              <a:spcBef>
                <a:spcPct val="20000"/>
              </a:spcBef>
              <a:buFontTx/>
              <a:buChar char="•"/>
            </a:pPr>
            <a:r>
              <a:rPr lang="en-US" sz="2800" dirty="0">
                <a:latin typeface="Arial" charset="0"/>
              </a:rPr>
              <a:t>Elevations range from 2,500 feet to more than 8,749 feet at Guadalupe Peak. Mountain ranges vary greatly in the environments they offer for plant and animal life. Some are characterized by volcanic rocks, others by limestone. </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lstStyle/>
          <a:p>
            <a:r>
              <a:rPr lang="en-US"/>
              <a:t>FACTS TO THINK ABOUT</a:t>
            </a:r>
          </a:p>
        </p:txBody>
      </p:sp>
      <p:sp>
        <p:nvSpPr>
          <p:cNvPr id="374787" name="Rectangle 3"/>
          <p:cNvSpPr>
            <a:spLocks noGrp="1" noChangeArrowheads="1"/>
          </p:cNvSpPr>
          <p:nvPr>
            <p:ph type="body" idx="1"/>
          </p:nvPr>
        </p:nvSpPr>
        <p:spPr/>
        <p:txBody>
          <a:bodyPr/>
          <a:lstStyle/>
          <a:p>
            <a:r>
              <a:rPr lang="en-US" dirty="0"/>
              <a:t>One in three people in the world don’t have enough to eat.</a:t>
            </a:r>
          </a:p>
          <a:p>
            <a:r>
              <a:rPr lang="en-US" dirty="0"/>
              <a:t>12 million people die of starvation each year.</a:t>
            </a:r>
          </a:p>
          <a:p>
            <a:r>
              <a:rPr lang="en-US" dirty="0"/>
              <a:t>By the year 2030; The world’s population will be nearly 10 BILLION</a:t>
            </a:r>
            <a:r>
              <a:rPr lang="en-US" dirty="0" smtClean="0"/>
              <a:t>.</a:t>
            </a:r>
          </a:p>
          <a:p>
            <a:r>
              <a:rPr lang="en-US" dirty="0" smtClean="0"/>
              <a:t>SO	 WHAT DOES THAT MEAN FOR THE  ENVIRONMENT?</a:t>
            </a:r>
            <a:endParaRPr lang="en-US" dirty="0"/>
          </a:p>
        </p:txBody>
      </p:sp>
    </p:spTree>
    <p:extLst>
      <p:ext uri="{BB962C8B-B14F-4D97-AF65-F5344CB8AC3E}">
        <p14:creationId xmlns:p14="http://schemas.microsoft.com/office/powerpoint/2010/main" val="1343338746"/>
      </p:ext>
    </p:extLst>
  </p:cSld>
  <p:clrMapOvr>
    <a:masterClrMapping/>
  </p:clrMapOvr>
  <p:transition advTm="200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pic>
        <p:nvPicPr>
          <p:cNvPr id="61442" name="Picture 2" descr="c:\winnt\profiles\agr_dru\Local Settings\Temporary Internet Files\Content.IE5\638LZXMM\MC900326908[1].wmf"/>
          <p:cNvPicPr>
            <a:picLocks noGrp="1" noChangeAspect="1" noChangeArrowheads="1"/>
          </p:cNvPicPr>
          <p:nvPr>
            <p:ph idx="1"/>
          </p:nvPr>
        </p:nvPicPr>
        <p:blipFill>
          <a:blip r:embed="rId2"/>
          <a:srcRect/>
          <a:stretch>
            <a:fillRect/>
          </a:stretch>
        </p:blipFill>
        <p:spPr bwMode="auto">
          <a:xfrm>
            <a:off x="2362200" y="1500981"/>
            <a:ext cx="4571999" cy="457199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lstStyle/>
          <a:p>
            <a:r>
              <a:rPr lang="en-US"/>
              <a:t>Late 13th Century</a:t>
            </a:r>
          </a:p>
        </p:txBody>
      </p:sp>
      <p:sp>
        <p:nvSpPr>
          <p:cNvPr id="361475" name="Rectangle 3"/>
          <p:cNvSpPr>
            <a:spLocks noGrp="1" noChangeArrowheads="1"/>
          </p:cNvSpPr>
          <p:nvPr>
            <p:ph type="body" sz="half" idx="1"/>
          </p:nvPr>
        </p:nvSpPr>
        <p:spPr>
          <a:xfrm>
            <a:off x="685800" y="1981200"/>
            <a:ext cx="7696200" cy="4114800"/>
          </a:xfrm>
        </p:spPr>
        <p:txBody>
          <a:bodyPr/>
          <a:lstStyle/>
          <a:p>
            <a:r>
              <a:rPr lang="en-US" sz="2800" dirty="0"/>
              <a:t>The first clear record on a system of game management concerning conservation was found in the Mongol Empire.</a:t>
            </a:r>
          </a:p>
          <a:p>
            <a:r>
              <a:rPr lang="en-US" sz="2800" dirty="0"/>
              <a:t>Marco Polo described the game laws of Kublai Khan. </a:t>
            </a:r>
          </a:p>
          <a:p>
            <a:r>
              <a:rPr lang="en-US" sz="2800" dirty="0"/>
              <a:t>People were prohibited from killing hares, deer, large birds, and other animals between the months of March and October. To enable the animal populations to increase and multiply.</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r>
              <a:rPr lang="en-US"/>
              <a:t>Late 13th century contd..</a:t>
            </a:r>
          </a:p>
        </p:txBody>
      </p:sp>
      <p:sp>
        <p:nvSpPr>
          <p:cNvPr id="362499" name="Rectangle 3"/>
          <p:cNvSpPr>
            <a:spLocks noGrp="1" noChangeArrowheads="1"/>
          </p:cNvSpPr>
          <p:nvPr>
            <p:ph type="body" sz="half" idx="1"/>
          </p:nvPr>
        </p:nvSpPr>
        <p:spPr>
          <a:xfrm>
            <a:off x="685800" y="1981200"/>
            <a:ext cx="7772400" cy="4114800"/>
          </a:xfrm>
        </p:spPr>
        <p:txBody>
          <a:bodyPr/>
          <a:lstStyle/>
          <a:p>
            <a:r>
              <a:rPr lang="en-US" sz="2800" dirty="0"/>
              <a:t>In Europe, from 1200-1800 management  was established mostly to benefit the upper classes.</a:t>
            </a:r>
          </a:p>
          <a:p>
            <a:r>
              <a:rPr lang="en-US" sz="2800" dirty="0"/>
              <a:t> In 1536, Henry VIII established protection of all waterfowl during May-August. </a:t>
            </a:r>
          </a:p>
          <a:p>
            <a:r>
              <a:rPr lang="en-US" sz="2800" dirty="0"/>
              <a:t>During the 1600’s James I extended landowners protection of trespass to all hunting, for game protection. (poaching)</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p:txBody>
          <a:bodyPr/>
          <a:lstStyle/>
          <a:p>
            <a:r>
              <a:rPr lang="en-US"/>
              <a:t>History</a:t>
            </a:r>
          </a:p>
        </p:txBody>
      </p:sp>
      <p:sp>
        <p:nvSpPr>
          <p:cNvPr id="359427" name="Rectangle 3"/>
          <p:cNvSpPr>
            <a:spLocks noGrp="1" noChangeArrowheads="1"/>
          </p:cNvSpPr>
          <p:nvPr>
            <p:ph type="body" sz="half" idx="1"/>
          </p:nvPr>
        </p:nvSpPr>
        <p:spPr>
          <a:xfrm>
            <a:off x="685800" y="1981200"/>
            <a:ext cx="7696200" cy="4114800"/>
          </a:xfrm>
        </p:spPr>
        <p:txBody>
          <a:bodyPr/>
          <a:lstStyle/>
          <a:p>
            <a:r>
              <a:rPr lang="en-US" sz="2800"/>
              <a:t>Until about 1905 the main concern of the public was to preserve hunting, rather than improve the wildlife population.</a:t>
            </a:r>
          </a:p>
          <a:p>
            <a:r>
              <a:rPr lang="en-US" sz="2800"/>
              <a:t>People believed that restrictions on hunting would make the species last longer.</a:t>
            </a:r>
          </a:p>
          <a:p>
            <a:r>
              <a:rPr lang="en-US" sz="2800"/>
              <a:t>People didn’t realize that management could aid in the production and maintenance of the animal supply.</a:t>
            </a:r>
          </a:p>
        </p:txBody>
      </p:sp>
    </p:spTree>
    <p:extLst>
      <p:ext uri="{BB962C8B-B14F-4D97-AF65-F5344CB8AC3E}">
        <p14:creationId xmlns:p14="http://schemas.microsoft.com/office/powerpoint/2010/main" val="314313352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609600"/>
            <a:ext cx="9144000" cy="1143000"/>
          </a:xfrm>
        </p:spPr>
        <p:txBody>
          <a:bodyPr>
            <a:normAutofit fontScale="90000"/>
          </a:bodyPr>
          <a:lstStyle/>
          <a:p>
            <a:pPr algn="ctr" eaLnBrk="1" hangingPunct="1"/>
            <a:r>
              <a:rPr lang="en-US" sz="4000" b="1" smtClean="0"/>
              <a:t>Agencies Associated with Conservation and Management of Wildlife</a:t>
            </a:r>
          </a:p>
        </p:txBody>
      </p:sp>
      <p:sp>
        <p:nvSpPr>
          <p:cNvPr id="4099" name="Rectangle 3"/>
          <p:cNvSpPr>
            <a:spLocks noGrp="1" noChangeArrowheads="1"/>
          </p:cNvSpPr>
          <p:nvPr>
            <p:ph type="body" idx="1"/>
          </p:nvPr>
        </p:nvSpPr>
        <p:spPr>
          <a:xfrm>
            <a:off x="685800" y="2286000"/>
            <a:ext cx="7772400" cy="4343400"/>
          </a:xfrm>
        </p:spPr>
        <p:txBody>
          <a:bodyPr/>
          <a:lstStyle/>
          <a:p>
            <a:pPr eaLnBrk="1" hangingPunct="1">
              <a:lnSpc>
                <a:spcPct val="90000"/>
              </a:lnSpc>
            </a:pPr>
            <a:r>
              <a:rPr lang="en-US" smtClean="0"/>
              <a:t>Federal Agencies</a:t>
            </a:r>
          </a:p>
          <a:p>
            <a:pPr lvl="1" eaLnBrk="1" hangingPunct="1">
              <a:lnSpc>
                <a:spcPct val="90000"/>
              </a:lnSpc>
            </a:pPr>
            <a:r>
              <a:rPr lang="en-US" smtClean="0"/>
              <a:t>Bureau of Land Management</a:t>
            </a:r>
          </a:p>
          <a:p>
            <a:pPr lvl="1" eaLnBrk="1" hangingPunct="1">
              <a:lnSpc>
                <a:spcPct val="90000"/>
              </a:lnSpc>
            </a:pPr>
            <a:r>
              <a:rPr lang="en-US" smtClean="0"/>
              <a:t>Department of Agriculture (USDA)</a:t>
            </a:r>
          </a:p>
          <a:p>
            <a:pPr lvl="1" eaLnBrk="1" hangingPunct="1">
              <a:lnSpc>
                <a:spcPct val="90000"/>
              </a:lnSpc>
            </a:pPr>
            <a:r>
              <a:rPr lang="en-US" smtClean="0"/>
              <a:t>The Environmental Protection Agency (EPA)</a:t>
            </a:r>
          </a:p>
          <a:p>
            <a:pPr lvl="1" eaLnBrk="1" hangingPunct="1">
              <a:lnSpc>
                <a:spcPct val="90000"/>
              </a:lnSpc>
            </a:pPr>
            <a:r>
              <a:rPr lang="en-US" smtClean="0"/>
              <a:t>U.S. Fish and Wildlife Service</a:t>
            </a:r>
          </a:p>
          <a:p>
            <a:pPr lvl="1" eaLnBrk="1" hangingPunct="1">
              <a:lnSpc>
                <a:spcPct val="90000"/>
              </a:lnSpc>
            </a:pPr>
            <a:r>
              <a:rPr lang="en-US" smtClean="0"/>
              <a:t>U.S. Forest Service</a:t>
            </a:r>
          </a:p>
          <a:p>
            <a:pPr lvl="1" eaLnBrk="1" hangingPunct="1">
              <a:lnSpc>
                <a:spcPct val="90000"/>
              </a:lnSpc>
            </a:pPr>
            <a:r>
              <a:rPr lang="en-US" smtClean="0"/>
              <a:t>National Park Service</a:t>
            </a:r>
          </a:p>
          <a:p>
            <a:pPr lvl="1" eaLnBrk="1" hangingPunct="1">
              <a:lnSpc>
                <a:spcPct val="90000"/>
              </a:lnSpc>
            </a:pPr>
            <a:r>
              <a:rPr lang="en-US" smtClean="0"/>
              <a:t>Natural Resource Conservation Service (NRCS)</a:t>
            </a:r>
          </a:p>
        </p:txBody>
      </p:sp>
    </p:spTree>
    <p:extLst>
      <p:ext uri="{BB962C8B-B14F-4D97-AF65-F5344CB8AC3E}">
        <p14:creationId xmlns:p14="http://schemas.microsoft.com/office/powerpoint/2010/main" val="781113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2190</Words>
  <Application>Microsoft Office PowerPoint</Application>
  <PresentationFormat>On-screen Show (4:3)</PresentationFormat>
  <Paragraphs>292</Paragraphs>
  <Slides>59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Office Theme</vt:lpstr>
      <vt:lpstr>Clip</vt:lpstr>
      <vt:lpstr>History of Wildlife Management</vt:lpstr>
      <vt:lpstr>WILDLIFE MANAGEMENT…. What is it?</vt:lpstr>
      <vt:lpstr>Wildlife Management...</vt:lpstr>
      <vt:lpstr>Wildlife Controls</vt:lpstr>
      <vt:lpstr>B.C. and Historic</vt:lpstr>
      <vt:lpstr>Late 13th Century</vt:lpstr>
      <vt:lpstr>Late 13th century contd..</vt:lpstr>
      <vt:lpstr>History</vt:lpstr>
      <vt:lpstr>Agencies Associated with Conservation and Management of Wildlife</vt:lpstr>
      <vt:lpstr>Agencies Associated with Conservation and Management of Wildlife</vt:lpstr>
      <vt:lpstr>Agencies Associated with Conservation and Management of Wildlife</vt:lpstr>
      <vt:lpstr>Past Leaders of Wildlife Conservation</vt:lpstr>
      <vt:lpstr>Past Leaders of Wildlife Conservation</vt:lpstr>
      <vt:lpstr>Past Leaders of Wildlife Conservation</vt:lpstr>
      <vt:lpstr>Types of Legislation to Protect Wildlife</vt:lpstr>
      <vt:lpstr>Policies and Legislation for Conservation of Wildlife Resources in the United States</vt:lpstr>
      <vt:lpstr>Continued…</vt:lpstr>
      <vt:lpstr>Continued…</vt:lpstr>
      <vt:lpstr>Continued…</vt:lpstr>
      <vt:lpstr>Federal Legislation</vt:lpstr>
      <vt:lpstr>Era’s of Wildlife Management</vt:lpstr>
      <vt:lpstr>Era’s Contd..</vt:lpstr>
      <vt:lpstr>Era Of Abundance  (1600-1849)</vt:lpstr>
      <vt:lpstr>Era of Abundance [cont.]</vt:lpstr>
      <vt:lpstr>Era Of Exploitation  (1850-1899)</vt:lpstr>
      <vt:lpstr>Era of Exploitation [cont.]</vt:lpstr>
      <vt:lpstr>Era Of Protection  (190-1929)</vt:lpstr>
      <vt:lpstr>Teddy Roosevelt</vt:lpstr>
      <vt:lpstr>Era Of Game Management (1930-1965)</vt:lpstr>
      <vt:lpstr>Who was Aldo Leopold?</vt:lpstr>
      <vt:lpstr>Era Of Game Management [cont]</vt:lpstr>
      <vt:lpstr>Era Of Environmental Management (1966-present)</vt:lpstr>
      <vt:lpstr>Wildlife Management  Areas of Texas - An Overview -</vt:lpstr>
      <vt:lpstr>Overview………..</vt:lpstr>
      <vt:lpstr>PowerPoint Presentation</vt:lpstr>
      <vt:lpstr>What are Wildlife Mgmt Areas?</vt:lpstr>
      <vt:lpstr>The Wildlife Division of TPWD :</vt:lpstr>
      <vt:lpstr>The Wildlife Division {cont.}</vt:lpstr>
      <vt:lpstr>The Wildlife Division {cont.}</vt:lpstr>
      <vt:lpstr>What are WMAs?</vt:lpstr>
      <vt:lpstr>Primary goals of WMAs: (Cont.)</vt:lpstr>
      <vt:lpstr>Primary goals of WMAs: (Cont.)</vt:lpstr>
      <vt:lpstr>The Seven Regions</vt:lpstr>
      <vt:lpstr>Region 1- The Panhandle Plains</vt:lpstr>
      <vt:lpstr>The Panhandle Plains</vt:lpstr>
      <vt:lpstr>Region 2- Prairies and Lakes</vt:lpstr>
      <vt:lpstr>Prairies and Lakes</vt:lpstr>
      <vt:lpstr>Region 3- The Piney Woods</vt:lpstr>
      <vt:lpstr>The Piney Woods</vt:lpstr>
      <vt:lpstr>Region 4- The Gulf Coast</vt:lpstr>
      <vt:lpstr>The Gulf Coast</vt:lpstr>
      <vt:lpstr>Region 5- South Texas Plains</vt:lpstr>
      <vt:lpstr>South Texas Plains</vt:lpstr>
      <vt:lpstr>Region 6- Texas Hill Country</vt:lpstr>
      <vt:lpstr>Texas Hill Country</vt:lpstr>
      <vt:lpstr>Region 7- Big Bend Country</vt:lpstr>
      <vt:lpstr>Big Bend Country</vt:lpstr>
      <vt:lpstr>FACTS TO THINK ABOUT</vt:lpstr>
      <vt:lpstr>THE END</vt:lpstr>
    </vt:vector>
  </TitlesOfParts>
  <Company>Sam Houston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agr_dru</dc:creator>
  <cp:lastModifiedBy>Ullrich JR, Doug</cp:lastModifiedBy>
  <cp:revision>7</cp:revision>
  <cp:lastPrinted>2012-05-15T11:48:50Z</cp:lastPrinted>
  <dcterms:created xsi:type="dcterms:W3CDTF">2008-04-27T16:00:42Z</dcterms:created>
  <dcterms:modified xsi:type="dcterms:W3CDTF">2012-08-12T19:22:00Z</dcterms:modified>
</cp:coreProperties>
</file>