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681-9FFE-4311-A599-39596B78F2BA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9C80E34-FAE4-4A5F-98E1-B63B1FE8EE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681-9FFE-4311-A599-39596B78F2BA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0E34-FAE4-4A5F-98E1-B63B1FE8E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681-9FFE-4311-A599-39596B78F2BA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0E34-FAE4-4A5F-98E1-B63B1FE8E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681-9FFE-4311-A599-39596B78F2BA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0E34-FAE4-4A5F-98E1-B63B1FE8EE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681-9FFE-4311-A599-39596B78F2BA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C80E34-FAE4-4A5F-98E1-B63B1FE8E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681-9FFE-4311-A599-39596B78F2BA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0E34-FAE4-4A5F-98E1-B63B1FE8EE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681-9FFE-4311-A599-39596B78F2BA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0E34-FAE4-4A5F-98E1-B63B1FE8EE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681-9FFE-4311-A599-39596B78F2BA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0E34-FAE4-4A5F-98E1-B63B1FE8E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681-9FFE-4311-A599-39596B78F2BA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0E34-FAE4-4A5F-98E1-B63B1FE8E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681-9FFE-4311-A599-39596B78F2BA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0E34-FAE4-4A5F-98E1-B63B1FE8EE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681-9FFE-4311-A599-39596B78F2BA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C80E34-FAE4-4A5F-98E1-B63B1FE8EE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FA4681-9FFE-4311-A599-39596B78F2BA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9C80E34-FAE4-4A5F-98E1-B63B1FE8E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Equine Nutrition</a:t>
            </a:r>
            <a:endParaRPr lang="en-US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Energy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Energy 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What is the major source of chemical energy in cells?</a:t>
            </a:r>
          </a:p>
          <a:p>
            <a:pPr lvl="1"/>
            <a:r>
              <a:rPr lang="en-US" b="1" dirty="0" smtClean="0"/>
              <a:t>Adenosine </a:t>
            </a:r>
            <a:r>
              <a:rPr lang="en-US" b="1" dirty="0" err="1" smtClean="0"/>
              <a:t>Triphosphate</a:t>
            </a:r>
            <a:r>
              <a:rPr lang="en-US" b="1" dirty="0" smtClean="0"/>
              <a:t> (ATP)</a:t>
            </a:r>
          </a:p>
          <a:p>
            <a:pPr lvl="1"/>
            <a:r>
              <a:rPr lang="en-US" b="1" dirty="0" smtClean="0"/>
              <a:t>Generated from what?</a:t>
            </a:r>
          </a:p>
          <a:p>
            <a:pPr lvl="1"/>
            <a:r>
              <a:rPr lang="en-US" b="1" dirty="0" smtClean="0"/>
              <a:t>Catabolism of CHO’s, Fats, and Proteins</a:t>
            </a:r>
          </a:p>
          <a:p>
            <a:pPr lvl="1"/>
            <a:endParaRPr lang="en-US" sz="1000" b="1" dirty="0" smtClean="0"/>
          </a:p>
          <a:p>
            <a:r>
              <a:rPr lang="en-US" sz="2800" b="1" dirty="0" smtClean="0"/>
              <a:t>What is the primary form of CHO used for ATP production?</a:t>
            </a:r>
          </a:p>
          <a:p>
            <a:pPr lvl="1"/>
            <a:r>
              <a:rPr lang="en-US" b="1" dirty="0" smtClean="0"/>
              <a:t>Glucose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Energy 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Where does glucose come from?</a:t>
            </a:r>
          </a:p>
          <a:p>
            <a:pPr lvl="1"/>
            <a:r>
              <a:rPr lang="en-US" b="1" dirty="0" smtClean="0"/>
              <a:t>Circulation </a:t>
            </a:r>
          </a:p>
          <a:p>
            <a:pPr lvl="1"/>
            <a:r>
              <a:rPr lang="en-US" b="1" dirty="0" smtClean="0"/>
              <a:t>Stores (Glycogen)</a:t>
            </a:r>
          </a:p>
          <a:p>
            <a:pPr lvl="1"/>
            <a:endParaRPr lang="en-US" sz="1100" b="1" dirty="0" smtClean="0"/>
          </a:p>
          <a:p>
            <a:r>
              <a:rPr lang="en-US" sz="2800" b="1" dirty="0" smtClean="0"/>
              <a:t>What is the most abundant energy source in the body?</a:t>
            </a:r>
          </a:p>
          <a:p>
            <a:pPr lvl="1"/>
            <a:r>
              <a:rPr lang="en-US" b="1" dirty="0" smtClean="0"/>
              <a:t>Fat</a:t>
            </a:r>
          </a:p>
          <a:p>
            <a:pPr lvl="1"/>
            <a:r>
              <a:rPr lang="en-US" b="1" dirty="0" smtClean="0"/>
              <a:t>Obtained through stores or circulation</a:t>
            </a:r>
          </a:p>
          <a:p>
            <a:pPr lvl="1"/>
            <a:endParaRPr lang="en-US" sz="1100" b="1" dirty="0" smtClean="0"/>
          </a:p>
          <a:p>
            <a:r>
              <a:rPr lang="en-US" sz="2800" b="1" dirty="0" smtClean="0"/>
              <a:t>VFA Production </a:t>
            </a:r>
          </a:p>
          <a:p>
            <a:pPr lvl="1"/>
            <a:r>
              <a:rPr lang="en-US" b="1" dirty="0" smtClean="0"/>
              <a:t>May be metabolized to fatty acids or glucose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Energy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First Law of Thermodynamics?</a:t>
            </a:r>
          </a:p>
          <a:p>
            <a:pPr lvl="1"/>
            <a:r>
              <a:rPr lang="en-US" b="1" dirty="0" smtClean="0"/>
              <a:t>Energy can be neither created nor destroyed</a:t>
            </a:r>
          </a:p>
          <a:p>
            <a:pPr lvl="1"/>
            <a:endParaRPr lang="en-US" sz="1100" b="1" dirty="0" smtClean="0"/>
          </a:p>
          <a:p>
            <a:r>
              <a:rPr lang="en-US" b="1" dirty="0" smtClean="0"/>
              <a:t>How is energy expressed in U.S.?</a:t>
            </a:r>
          </a:p>
          <a:p>
            <a:pPr lvl="1"/>
            <a:r>
              <a:rPr lang="en-US" b="1" dirty="0" smtClean="0"/>
              <a:t>Calories</a:t>
            </a:r>
          </a:p>
          <a:p>
            <a:pPr lvl="2"/>
            <a:r>
              <a:rPr lang="en-US" b="1" dirty="0" smtClean="0"/>
              <a:t>Energy content of food</a:t>
            </a:r>
          </a:p>
          <a:p>
            <a:pPr lvl="2"/>
            <a:endParaRPr lang="en-US" sz="1100" b="1" dirty="0" smtClean="0"/>
          </a:p>
          <a:p>
            <a:r>
              <a:rPr lang="en-US" b="1" dirty="0" smtClean="0"/>
              <a:t>For Horses:</a:t>
            </a:r>
          </a:p>
          <a:p>
            <a:pPr lvl="1"/>
            <a:r>
              <a:rPr lang="en-US" b="1" dirty="0" smtClean="0"/>
              <a:t>Kilocalories or </a:t>
            </a:r>
            <a:r>
              <a:rPr lang="en-US" b="1" dirty="0" err="1" smtClean="0"/>
              <a:t>Megacalories</a:t>
            </a:r>
            <a:endParaRPr lang="en-US" b="1" dirty="0" smtClean="0"/>
          </a:p>
          <a:p>
            <a:pPr lvl="1"/>
            <a:r>
              <a:rPr lang="en-US" b="1" dirty="0" smtClean="0"/>
              <a:t>May also be expressed in Joules</a:t>
            </a:r>
          </a:p>
          <a:p>
            <a:pPr lvl="1"/>
            <a:r>
              <a:rPr lang="en-US" b="1" dirty="0" smtClean="0"/>
              <a:t>One </a:t>
            </a:r>
            <a:r>
              <a:rPr lang="en-US" b="1" dirty="0" err="1" smtClean="0"/>
              <a:t>megacalories</a:t>
            </a:r>
            <a:r>
              <a:rPr lang="en-US" b="1" dirty="0" smtClean="0"/>
              <a:t> is = 4.184 </a:t>
            </a:r>
            <a:r>
              <a:rPr lang="en-US" b="1" dirty="0" err="1" smtClean="0"/>
              <a:t>megajoules</a:t>
            </a:r>
            <a:r>
              <a:rPr lang="en-US" b="1" dirty="0" smtClean="0"/>
              <a:t> (MJ)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Gross Energy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does this represent?</a:t>
            </a:r>
          </a:p>
          <a:p>
            <a:pPr lvl="1"/>
            <a:r>
              <a:rPr lang="en-US" b="1" dirty="0" smtClean="0"/>
              <a:t>The amount of heat produced from the total combustion of that feed</a:t>
            </a:r>
          </a:p>
          <a:p>
            <a:pPr lvl="1"/>
            <a:r>
              <a:rPr lang="en-US" b="1" dirty="0" smtClean="0"/>
              <a:t>As measured in a bomb calorimeter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Will chemical composition affect a feeds gross energy?</a:t>
            </a:r>
          </a:p>
          <a:p>
            <a:pPr lvl="1"/>
            <a:r>
              <a:rPr lang="en-US" b="1" dirty="0" smtClean="0"/>
              <a:t>Lipids higher than CHO’s &amp; Proteins</a:t>
            </a:r>
          </a:p>
          <a:p>
            <a:pPr lvl="1"/>
            <a:r>
              <a:rPr lang="en-US" b="1" dirty="0" smtClean="0"/>
              <a:t>Starch similar to cellulose</a:t>
            </a:r>
          </a:p>
          <a:p>
            <a:pPr lvl="1"/>
            <a:r>
              <a:rPr lang="en-US" b="1" dirty="0" smtClean="0"/>
              <a:t>High mineral content, lower GE value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Apparent Digestible Energy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do you calculate?</a:t>
            </a:r>
          </a:p>
          <a:p>
            <a:pPr lvl="1"/>
            <a:r>
              <a:rPr lang="en-US" b="1" dirty="0" smtClean="0"/>
              <a:t>By subtracting GE in feces from GE consumed</a:t>
            </a:r>
          </a:p>
          <a:p>
            <a:pPr lvl="1"/>
            <a:endParaRPr lang="en-US" sz="1100" b="1" dirty="0" smtClean="0"/>
          </a:p>
          <a:p>
            <a:r>
              <a:rPr lang="en-US" b="1" dirty="0" smtClean="0"/>
              <a:t>Why apparent?</a:t>
            </a:r>
          </a:p>
          <a:p>
            <a:pPr lvl="1"/>
            <a:r>
              <a:rPr lang="en-US" b="1" dirty="0" smtClean="0"/>
              <a:t>Endogenous material</a:t>
            </a:r>
          </a:p>
          <a:p>
            <a:pPr lvl="1"/>
            <a:endParaRPr lang="en-US" sz="1100" b="1" dirty="0" smtClean="0"/>
          </a:p>
          <a:p>
            <a:r>
              <a:rPr lang="en-US" b="1" dirty="0" smtClean="0"/>
              <a:t>What two factors affect amount of DE in a feed?</a:t>
            </a:r>
          </a:p>
          <a:p>
            <a:pPr lvl="1"/>
            <a:r>
              <a:rPr lang="en-US" b="1" dirty="0" smtClean="0"/>
              <a:t>GE content of feed</a:t>
            </a:r>
          </a:p>
          <a:p>
            <a:pPr lvl="1"/>
            <a:r>
              <a:rPr lang="en-US" b="1" dirty="0" smtClean="0"/>
              <a:t>Digestibility of energy containing components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Apparent Digestible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the most accurate method of estimating DE in a feed?</a:t>
            </a:r>
          </a:p>
          <a:p>
            <a:pPr lvl="1"/>
            <a:r>
              <a:rPr lang="en-US" b="1" dirty="0" smtClean="0"/>
              <a:t>Feeding Trial</a:t>
            </a:r>
          </a:p>
          <a:p>
            <a:pPr lvl="1"/>
            <a:r>
              <a:rPr lang="en-US" b="1" dirty="0" smtClean="0"/>
              <a:t>Other species have also been used as estimates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Can </a:t>
            </a:r>
            <a:r>
              <a:rPr lang="en-US" b="1" dirty="0" smtClean="0"/>
              <a:t>DE </a:t>
            </a:r>
            <a:r>
              <a:rPr lang="en-US" b="1" dirty="0" smtClean="0"/>
              <a:t>content </a:t>
            </a:r>
            <a:r>
              <a:rPr lang="en-US" b="1" dirty="0" smtClean="0"/>
              <a:t>be </a:t>
            </a:r>
            <a:r>
              <a:rPr lang="en-US" b="1" dirty="0" smtClean="0"/>
              <a:t>different?</a:t>
            </a:r>
          </a:p>
          <a:p>
            <a:pPr lvl="1"/>
            <a:r>
              <a:rPr lang="en-US" b="1" dirty="0" smtClean="0"/>
              <a:t>Individual variation</a:t>
            </a:r>
          </a:p>
          <a:p>
            <a:pPr lvl="1"/>
            <a:r>
              <a:rPr lang="en-US" b="1" dirty="0" smtClean="0"/>
              <a:t>Exercise</a:t>
            </a:r>
          </a:p>
          <a:p>
            <a:pPr lvl="1"/>
            <a:r>
              <a:rPr lang="en-US" b="1" dirty="0" smtClean="0"/>
              <a:t>Diet Form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Apparent Digestible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One feed component may affect digestibility of another</a:t>
            </a:r>
          </a:p>
          <a:p>
            <a:endParaRPr lang="en-US" sz="1000" b="1" dirty="0" smtClean="0"/>
          </a:p>
          <a:p>
            <a:r>
              <a:rPr lang="en-US" b="1" dirty="0" smtClean="0"/>
              <a:t>Example: </a:t>
            </a:r>
          </a:p>
          <a:p>
            <a:pPr lvl="1"/>
            <a:r>
              <a:rPr lang="en-US" b="1" dirty="0" smtClean="0"/>
              <a:t>Addition of concentrate with straw may affect digestibility of straw</a:t>
            </a:r>
          </a:p>
          <a:p>
            <a:pPr lvl="1"/>
            <a:r>
              <a:rPr lang="en-US" b="1" dirty="0" smtClean="0"/>
              <a:t>Adding Fat has been seen to reduce fiber digestibility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Metabolizable</a:t>
            </a:r>
            <a:r>
              <a:rPr lang="en-US" b="1" dirty="0" smtClean="0"/>
              <a:t> Energy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Calculated?</a:t>
            </a:r>
          </a:p>
          <a:p>
            <a:pPr lvl="1"/>
            <a:r>
              <a:rPr lang="en-US" b="1" dirty="0" smtClean="0"/>
              <a:t>(Urinary loss + Gas loss) – DE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Urinary and Gas loss are </a:t>
            </a:r>
          </a:p>
          <a:p>
            <a:pPr lvl="1"/>
            <a:r>
              <a:rPr lang="en-US" b="1" dirty="0" smtClean="0"/>
              <a:t>Smaller than fecal loss in horses</a:t>
            </a:r>
          </a:p>
          <a:p>
            <a:pPr lvl="1"/>
            <a:endParaRPr lang="en-US" sz="1200" b="1" dirty="0" smtClean="0"/>
          </a:p>
          <a:p>
            <a:endParaRPr lang="en-US" sz="1100" b="1" dirty="0" smtClean="0"/>
          </a:p>
          <a:p>
            <a:r>
              <a:rPr lang="en-US" b="1" dirty="0" smtClean="0"/>
              <a:t>Efficiency of DE conversion to ME is influenced by </a:t>
            </a:r>
          </a:p>
          <a:p>
            <a:pPr lvl="1"/>
            <a:r>
              <a:rPr lang="en-US" b="1" dirty="0" smtClean="0"/>
              <a:t>Composition of diet</a:t>
            </a:r>
          </a:p>
          <a:p>
            <a:pPr lvl="1"/>
            <a:endParaRPr lang="en-US" sz="1100" b="1" dirty="0" smtClean="0"/>
          </a:p>
          <a:p>
            <a:endParaRPr lang="en-US" sz="1100" b="1" dirty="0" smtClean="0"/>
          </a:p>
          <a:p>
            <a:r>
              <a:rPr lang="en-US" b="1" dirty="0" smtClean="0"/>
              <a:t>Gaseous losses are higher when feeds are digested where?</a:t>
            </a:r>
          </a:p>
          <a:p>
            <a:pPr lvl="1"/>
            <a:r>
              <a:rPr lang="en-US" b="1" dirty="0" smtClean="0"/>
              <a:t>L.I.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Net Energy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Calculated?</a:t>
            </a:r>
          </a:p>
          <a:p>
            <a:pPr lvl="1"/>
            <a:r>
              <a:rPr lang="en-US" b="1" dirty="0" smtClean="0"/>
              <a:t>ME – Heat</a:t>
            </a:r>
          </a:p>
          <a:p>
            <a:pPr lvl="1"/>
            <a:r>
              <a:rPr lang="en-US" b="1" dirty="0" smtClean="0"/>
              <a:t>Also referred to as recovered energy</a:t>
            </a:r>
          </a:p>
          <a:p>
            <a:pPr lvl="2"/>
            <a:r>
              <a:rPr lang="en-US" b="1" dirty="0" smtClean="0"/>
              <a:t>Energy stored in tissues</a:t>
            </a:r>
          </a:p>
          <a:p>
            <a:pPr lvl="2"/>
            <a:r>
              <a:rPr lang="en-US" b="1" dirty="0" smtClean="0"/>
              <a:t>Lactation Energy</a:t>
            </a:r>
          </a:p>
          <a:p>
            <a:pPr lvl="2"/>
            <a:r>
              <a:rPr lang="en-US" b="1" dirty="0" err="1" smtClean="0"/>
              <a:t>Conceptus</a:t>
            </a:r>
            <a:r>
              <a:rPr lang="en-US" b="1" dirty="0" smtClean="0"/>
              <a:t> Energy </a:t>
            </a:r>
          </a:p>
          <a:p>
            <a:pPr lvl="2"/>
            <a:r>
              <a:rPr lang="en-US" b="1" dirty="0" smtClean="0"/>
              <a:t>Hair Energy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Energy Flow Diagram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1" y="1600201"/>
            <a:ext cx="8079059" cy="475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</TotalTime>
  <Words>367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Equine Nutrition</vt:lpstr>
      <vt:lpstr>Energy</vt:lpstr>
      <vt:lpstr>Gross Energy</vt:lpstr>
      <vt:lpstr>Apparent Digestible Energy</vt:lpstr>
      <vt:lpstr>Apparent Digestible Energy</vt:lpstr>
      <vt:lpstr>Apparent Digestible Energy</vt:lpstr>
      <vt:lpstr>Metabolizable Energy</vt:lpstr>
      <vt:lpstr>Net Energy</vt:lpstr>
      <vt:lpstr>Energy Flow Diagram</vt:lpstr>
      <vt:lpstr>Energy Sources</vt:lpstr>
      <vt:lpstr>Energy Sources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 Services</dc:creator>
  <cp:lastModifiedBy>Computer Services</cp:lastModifiedBy>
  <cp:revision>4</cp:revision>
  <dcterms:created xsi:type="dcterms:W3CDTF">2010-02-02T23:36:36Z</dcterms:created>
  <dcterms:modified xsi:type="dcterms:W3CDTF">2011-09-20T19:34:09Z</dcterms:modified>
</cp:coreProperties>
</file>