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80" r:id="rId10"/>
    <p:sldId id="278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BA9646-DB18-490F-9A71-646ED88753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1F075-A39C-496D-8799-D01EC6592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96427-876B-48CC-A51E-41F60AEF0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3DEC31-4921-411F-9F09-1B3F1AA49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CB5E8-3288-4506-8925-BE96D68CC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AB5A-FC31-4389-B868-7A092C8EB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02D4D-7E5A-44D9-BFA8-5E0FEEC41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A8D00-11CA-432F-BED2-B1FBED01F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B3633-7034-4B2D-AC53-E535FD03F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D378D-30E7-41BF-AB2B-BE6092EE4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DB8F-EB72-44BD-AB5D-43F8FCFCD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D248-9E0E-4C1D-BB7A-D1AF0E6AF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pic>
          <p:nvPicPr>
            <p:cNvPr id="17412" name="Picture 4" descr="slidemaster_med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FB57BC6-0117-4139-B648-F71254A506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7/74/CellRespiration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0/0b/Citric_acid_cycle_with_aconitate_2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US" b="1"/>
              <a:t>Equine Nutrition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b="1"/>
              <a:t>The Athlete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entollenaar.com/_MM_Book/Ch.34_files/image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2304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8704" y="-1147415"/>
            <a:ext cx="6906593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56460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Muscle Fiber Types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Three Basic Types:</a:t>
            </a:r>
          </a:p>
          <a:p>
            <a:pPr lvl="1"/>
            <a:r>
              <a:rPr lang="en-US" sz="2400" b="1"/>
              <a:t>Type I</a:t>
            </a:r>
          </a:p>
          <a:p>
            <a:pPr lvl="1"/>
            <a:r>
              <a:rPr lang="en-US" sz="2400" b="1"/>
              <a:t>Type IIA</a:t>
            </a:r>
          </a:p>
          <a:p>
            <a:pPr lvl="1"/>
            <a:r>
              <a:rPr lang="en-US" sz="2400" b="1"/>
              <a:t>Type IIB</a:t>
            </a:r>
          </a:p>
          <a:p>
            <a:pPr lvl="1"/>
            <a:endParaRPr lang="en-US" sz="2400" b="1"/>
          </a:p>
          <a:p>
            <a:r>
              <a:rPr lang="en-US" sz="2800" b="1"/>
              <a:t>These fiber types have different contractile and metabolic characteristics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Muscle Fiber Types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Type I Fibers are </a:t>
            </a:r>
          </a:p>
          <a:p>
            <a:pPr lvl="1"/>
            <a:r>
              <a:rPr lang="en-US" sz="2400" b="1"/>
              <a:t>Slow-contracting</a:t>
            </a:r>
          </a:p>
          <a:p>
            <a:endParaRPr lang="en-US" sz="2800" b="1"/>
          </a:p>
          <a:p>
            <a:r>
              <a:rPr lang="en-US" sz="2800" b="1"/>
              <a:t>Type IIA and IIB are </a:t>
            </a:r>
          </a:p>
          <a:p>
            <a:pPr lvl="1"/>
            <a:r>
              <a:rPr lang="en-US" sz="2400" b="1"/>
              <a:t>Fast contracting</a:t>
            </a:r>
          </a:p>
          <a:p>
            <a:endParaRPr lang="en-US" sz="2800" b="1"/>
          </a:p>
          <a:p>
            <a:r>
              <a:rPr lang="en-US" sz="2800" b="1"/>
              <a:t>Type I and IIA have</a:t>
            </a:r>
          </a:p>
          <a:p>
            <a:pPr lvl="1"/>
            <a:r>
              <a:rPr lang="en-US" sz="2400" b="1"/>
              <a:t>High oxidative capacity thus utilize fuels aerobically</a:t>
            </a:r>
          </a:p>
          <a:p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Muscle Fiber Types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Type IIB have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Low aerobic capacity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Depending more on anaerobic glycolysis for energy generation 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All are very high in glycogen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Only Type I and IIA have triglyceride storage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The % of each fiber type that a particular breed has in its muscle depends on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Type of performance that the breed is selected for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Muscle Fiber Types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800" b="1" dirty="0"/>
              <a:t>Heavy hunters have </a:t>
            </a:r>
            <a:r>
              <a:rPr lang="en-US" sz="2800" b="1" dirty="0" smtClean="0"/>
              <a:t>many? 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Type </a:t>
            </a:r>
            <a:r>
              <a:rPr lang="en-US" sz="2400" b="1" dirty="0"/>
              <a:t>I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TB’s &amp; QH few Type I and </a:t>
            </a:r>
            <a:r>
              <a:rPr lang="en-US" sz="2800" b="1" dirty="0" smtClean="0"/>
              <a:t>many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F</a:t>
            </a:r>
            <a:r>
              <a:rPr lang="en-US" sz="2400" b="1" dirty="0" smtClean="0"/>
              <a:t>aster </a:t>
            </a:r>
            <a:r>
              <a:rPr lang="en-US" sz="2400" b="1" dirty="0"/>
              <a:t>contracting IIA and IIB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TB’s had </a:t>
            </a:r>
            <a:r>
              <a:rPr lang="en-US" sz="2800" b="1" dirty="0" smtClean="0"/>
              <a:t>highest?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IIA 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TB’s also had higher Type I </a:t>
            </a:r>
            <a:r>
              <a:rPr lang="en-US" sz="2800" b="1" dirty="0" smtClean="0"/>
              <a:t>than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S</a:t>
            </a:r>
            <a:r>
              <a:rPr lang="en-US" sz="2400" b="1" dirty="0" smtClean="0"/>
              <a:t>printers </a:t>
            </a:r>
            <a:r>
              <a:rPr lang="en-US" sz="2400" b="1" dirty="0"/>
              <a:t>or middle distance horses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Substrate Utilization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The amount of ATP used by a muscle depends directly </a:t>
            </a:r>
            <a:r>
              <a:rPr lang="en-US" sz="2400" b="1" dirty="0" smtClean="0"/>
              <a:t>on</a:t>
            </a:r>
            <a:r>
              <a:rPr lang="en-US" sz="2400" b="1" dirty="0"/>
              <a:t>?</a:t>
            </a:r>
          </a:p>
          <a:p>
            <a:pPr lvl="1"/>
            <a:r>
              <a:rPr lang="en-US" sz="2000" b="1" dirty="0"/>
              <a:t>How fast it is contracting</a:t>
            </a:r>
          </a:p>
          <a:p>
            <a:endParaRPr lang="en-US" sz="1000" b="1" dirty="0"/>
          </a:p>
          <a:p>
            <a:r>
              <a:rPr lang="en-US" sz="2400" b="1" dirty="0"/>
              <a:t>Muscles contract slow while walking:</a:t>
            </a:r>
          </a:p>
          <a:p>
            <a:pPr lvl="1"/>
            <a:r>
              <a:rPr lang="en-US" sz="2000" b="1" dirty="0"/>
              <a:t>Type I fibers used</a:t>
            </a:r>
          </a:p>
          <a:p>
            <a:pPr lvl="1"/>
            <a:r>
              <a:rPr lang="en-US" sz="2000" b="1" dirty="0"/>
              <a:t>Aerobic; fat burned from stores</a:t>
            </a:r>
          </a:p>
          <a:p>
            <a:endParaRPr lang="en-US" sz="1000" b="1" dirty="0"/>
          </a:p>
          <a:p>
            <a:r>
              <a:rPr lang="en-US" sz="2400" b="1" dirty="0"/>
              <a:t>As speed increases: </a:t>
            </a:r>
          </a:p>
          <a:p>
            <a:pPr lvl="1"/>
            <a:r>
              <a:rPr lang="en-US" sz="2000" b="1" dirty="0"/>
              <a:t>Type I fibers are unable to produce enough energy </a:t>
            </a:r>
          </a:p>
          <a:p>
            <a:pPr lvl="1"/>
            <a:r>
              <a:rPr lang="en-US" sz="2000" b="1" dirty="0"/>
              <a:t>Type IIA fibers recruited; aerobic; glycogen &amp; fat burned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Substrate Utilization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As speed </a:t>
            </a:r>
            <a:r>
              <a:rPr lang="en-US" sz="2400" b="1" dirty="0" smtClean="0"/>
              <a:t>increases: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Fat becomes too slow for production of energy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Glycogen can be metabolized twice as fast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As speed reaches gallop: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Type IIB fibers are recruited; aerobic and anaerobic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What is </a:t>
            </a:r>
            <a:r>
              <a:rPr lang="en-US" sz="2400" b="1" dirty="0"/>
              <a:t>the fastest metabolic pathway to generate </a:t>
            </a:r>
            <a:r>
              <a:rPr lang="en-US" sz="2400" b="1" dirty="0" smtClean="0"/>
              <a:t>ATP?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Anaerobic </a:t>
            </a:r>
            <a:r>
              <a:rPr lang="en-US" sz="2000" b="1" dirty="0" err="1" smtClean="0"/>
              <a:t>glycolysis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Depended on heavily during racing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Substrate Utilization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Anaerobic glycolysis results in: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Lactic acid build up and fatigue soon develops as pH drops in muscle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Endurance horse typically travels at speeds maintaining aerobic exercise: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Fatigue from glycogen depletion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Racehorses depend more on: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Anaerobic exercise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Fatigue more from lactic acid accumulation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Respiratory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400800" cy="5257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The amount of air which the horse can inspire is a product of its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Respiratory rate (RR) times tidal volume          (air = 21% O)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RR during the gallop is linked to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Stride frequency, so a breath is taken with every step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RR can reach in excess of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150 breaths/min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Tidal volume as high as 12 liters/breath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Horse may expire over 2.5 times/sec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Equine Athlete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Horses are raised to be athletes</a:t>
            </a:r>
          </a:p>
          <a:p>
            <a:endParaRPr lang="en-US" sz="1000" b="1" dirty="0"/>
          </a:p>
          <a:p>
            <a:r>
              <a:rPr lang="en-US" sz="2400" b="1" dirty="0"/>
              <a:t>Racing, endurance, roping, </a:t>
            </a:r>
            <a:r>
              <a:rPr lang="en-US" sz="2400" b="1" dirty="0" smtClean="0"/>
              <a:t>etc</a:t>
            </a:r>
            <a:r>
              <a:rPr lang="en-US" sz="2400" b="1" dirty="0"/>
              <a:t>.</a:t>
            </a:r>
          </a:p>
          <a:p>
            <a:endParaRPr lang="en-US" sz="1000" b="1" dirty="0"/>
          </a:p>
          <a:p>
            <a:r>
              <a:rPr lang="en-US" sz="2400" b="1" dirty="0"/>
              <a:t>Basic driving force behind all of theses various types of work is:</a:t>
            </a:r>
          </a:p>
          <a:p>
            <a:pPr lvl="1"/>
            <a:r>
              <a:rPr lang="en-US" sz="2000" b="1" dirty="0"/>
              <a:t>Conversion of stored chemical energy into mechanical energy for muscular movement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Conformation &amp; Biomechanics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sz="2400" b="1" dirty="0"/>
              <a:t>A horse with faulty conformation may perform poorly for two reasons:</a:t>
            </a:r>
          </a:p>
          <a:p>
            <a:endParaRPr lang="en-US" sz="1000" b="1" dirty="0"/>
          </a:p>
          <a:p>
            <a:pPr lvl="1"/>
            <a:r>
              <a:rPr lang="en-US" sz="2400" b="1" dirty="0"/>
              <a:t>Unsound</a:t>
            </a:r>
          </a:p>
          <a:p>
            <a:pPr lvl="1"/>
            <a:endParaRPr lang="en-US" sz="1000" b="1" dirty="0"/>
          </a:p>
          <a:p>
            <a:pPr lvl="1"/>
            <a:r>
              <a:rPr lang="en-US" sz="2400" b="1" dirty="0"/>
              <a:t>Poor Movers</a:t>
            </a:r>
          </a:p>
          <a:p>
            <a:pPr lvl="2"/>
            <a:r>
              <a:rPr lang="en-US" sz="2000" b="1" dirty="0"/>
              <a:t>Expend extra energy when working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Cardiovascular System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Cardiac Output (CO):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The measure of how much blood the heart can pump per minute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Product of heart rate times stroke volume</a:t>
            </a:r>
          </a:p>
          <a:p>
            <a:pPr>
              <a:lnSpc>
                <a:spcPct val="90000"/>
              </a:lnSpc>
            </a:pPr>
            <a:endParaRPr lang="en-US" sz="1000" b="1"/>
          </a:p>
          <a:p>
            <a:pPr>
              <a:lnSpc>
                <a:spcPct val="90000"/>
              </a:lnSpc>
            </a:pPr>
            <a:r>
              <a:rPr lang="en-US" sz="2400" b="1"/>
              <a:t>Heart rate in the resting horse varies from: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25 to 45 beats/min; Avg 32 to 35</a:t>
            </a:r>
          </a:p>
          <a:p>
            <a:pPr>
              <a:lnSpc>
                <a:spcPct val="90000"/>
              </a:lnSpc>
            </a:pPr>
            <a:endParaRPr lang="en-US" sz="1000" b="1"/>
          </a:p>
          <a:p>
            <a:pPr>
              <a:lnSpc>
                <a:spcPct val="90000"/>
              </a:lnSpc>
            </a:pPr>
            <a:r>
              <a:rPr lang="en-US" sz="2400" b="1"/>
              <a:t>Maximal heart rates of: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220 to 250 beats/min</a:t>
            </a:r>
          </a:p>
          <a:p>
            <a:pPr>
              <a:lnSpc>
                <a:spcPct val="90000"/>
              </a:lnSpc>
            </a:pPr>
            <a:endParaRPr lang="en-US" sz="1000" b="1"/>
          </a:p>
          <a:p>
            <a:pPr>
              <a:lnSpc>
                <a:spcPct val="90000"/>
              </a:lnSpc>
            </a:pPr>
            <a:r>
              <a:rPr lang="en-US" sz="2400" b="1"/>
              <a:t>Stroke volume ~0.8-1.2 L/beat; max = ?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 250 L/min = 55 g drum/min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Supplying nutrients to the working muscle to produce energy is 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Certainly an important factor affecting performance</a:t>
            </a:r>
          </a:p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/>
              <a:t>How feeding affects the supply and utilization of energy by the muscle is 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Still not completely resolved</a:t>
            </a:r>
          </a:p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/>
              <a:t>There is no doubt that feeding does affect performance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But it remains to be determined what are the best sources of energy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0"/>
            <a:ext cx="5191125" cy="6919913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1600" y="1600200"/>
            <a:ext cx="5994400" cy="4495800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381000"/>
            <a:ext cx="4652963" cy="6202363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Equine Athlete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4008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1000" dirty="0"/>
          </a:p>
          <a:p>
            <a:r>
              <a:rPr lang="en-US" sz="2400" b="1" dirty="0"/>
              <a:t>A number of physiological systems work to </a:t>
            </a:r>
          </a:p>
          <a:p>
            <a:pPr lvl="1"/>
            <a:r>
              <a:rPr lang="en-US" sz="2000" b="1" dirty="0"/>
              <a:t>Provide fuels to the muscle and to remove waste that are produced from metabolism</a:t>
            </a:r>
          </a:p>
          <a:p>
            <a:endParaRPr lang="en-US" sz="2400" b="1" dirty="0"/>
          </a:p>
          <a:p>
            <a:r>
              <a:rPr lang="en-US" sz="2400" b="1" dirty="0"/>
              <a:t>All of these systems function together to </a:t>
            </a:r>
          </a:p>
          <a:p>
            <a:pPr lvl="1"/>
            <a:r>
              <a:rPr lang="en-US" sz="2000" b="1" dirty="0"/>
              <a:t>Produce efficient movement of the horse’s limbs and body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Equine Athlete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/>
              <a:t>These physiological systems can be divided into several categories:</a:t>
            </a:r>
          </a:p>
          <a:p>
            <a:endParaRPr lang="en-US" sz="1000" b="1"/>
          </a:p>
          <a:p>
            <a:pPr lvl="1"/>
            <a:r>
              <a:rPr lang="en-US" sz="2400" b="1"/>
              <a:t>Cardiovascular system</a:t>
            </a:r>
          </a:p>
          <a:p>
            <a:pPr lvl="1"/>
            <a:r>
              <a:rPr lang="en-US" sz="2400" b="1"/>
              <a:t>Respiratory system</a:t>
            </a:r>
          </a:p>
          <a:p>
            <a:pPr lvl="1"/>
            <a:r>
              <a:rPr lang="en-US" sz="2400" b="1"/>
              <a:t>Muscular system</a:t>
            </a:r>
          </a:p>
          <a:p>
            <a:pPr lvl="1"/>
            <a:r>
              <a:rPr lang="en-US" sz="2400" b="1"/>
              <a:t>Biomechanics and conformation</a:t>
            </a:r>
          </a:p>
          <a:p>
            <a:pPr lvl="1"/>
            <a:r>
              <a:rPr lang="en-US" sz="2400" b="1"/>
              <a:t>Hematology</a:t>
            </a:r>
          </a:p>
          <a:p>
            <a:pPr lvl="1"/>
            <a:r>
              <a:rPr lang="en-US" sz="2400" b="1"/>
              <a:t>Nutrition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Equine Athlete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Each of these systems can be viewed as links in a chain</a:t>
            </a:r>
          </a:p>
          <a:p>
            <a:endParaRPr lang="en-US" sz="2400" b="1" dirty="0"/>
          </a:p>
          <a:p>
            <a:r>
              <a:rPr lang="en-US" sz="2400" b="1" dirty="0"/>
              <a:t>If any link is weak, performance suffers</a:t>
            </a:r>
          </a:p>
          <a:p>
            <a:endParaRPr lang="en-US" sz="2400" b="1" dirty="0"/>
          </a:p>
          <a:p>
            <a:r>
              <a:rPr lang="en-US" sz="2400" b="1" dirty="0"/>
              <a:t>The study of exercise physiology entails </a:t>
            </a:r>
          </a:p>
          <a:p>
            <a:pPr lvl="1"/>
            <a:r>
              <a:rPr lang="en-US" sz="2000" b="1" dirty="0"/>
              <a:t>Methodically evaluating each physiological system to assess its role in limiting performance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Fueling Exercise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Work capacity depends on the rate at which energy is supplied to and used by muscles for contraction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What is </a:t>
            </a:r>
            <a:r>
              <a:rPr lang="en-US" sz="2200" b="1" dirty="0"/>
              <a:t>used to produce muscular </a:t>
            </a:r>
            <a:r>
              <a:rPr lang="en-US" sz="2200" b="1" dirty="0" smtClean="0"/>
              <a:t>activity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ATP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Most direct way to form ATP is by cleaving </a:t>
            </a:r>
            <a:r>
              <a:rPr lang="en-US" sz="2400" b="1" dirty="0" err="1"/>
              <a:t>creatine</a:t>
            </a:r>
            <a:r>
              <a:rPr lang="en-US" sz="2400" b="1" dirty="0"/>
              <a:t> phosphate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Muscle contains small amounts of ATP &amp; CP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Supplies are exhausted rapidly upon exercise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Fueling Exercise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Other pathways to re-synthesize ATP’s include: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 err="1" smtClean="0"/>
              <a:t>Glycolysis</a:t>
            </a:r>
            <a:endParaRPr lang="en-US" sz="2400" b="1" dirty="0" smtClean="0"/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Breaks down glucose or glycogen into lactic acid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Anaerobic </a:t>
            </a:r>
            <a:r>
              <a:rPr lang="en-US" sz="2000" b="1" dirty="0" smtClean="0"/>
              <a:t>reaction – </a:t>
            </a:r>
            <a:r>
              <a:rPr lang="en-US" sz="1800" b="1" dirty="0" smtClean="0"/>
              <a:t>outside mitochondria</a:t>
            </a:r>
            <a:endParaRPr lang="en-US" sz="1800" b="1" dirty="0" smtClean="0"/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Net ATP = 8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Krebs Cycle aka Citric Acid Cycle</a:t>
            </a:r>
            <a:endParaRPr lang="en-US" sz="24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Breakdown of CHO’s, Fats, and Proteins, into energy (ATP) with the involvement of Oxygen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Aerobic </a:t>
            </a:r>
            <a:r>
              <a:rPr lang="en-US" sz="2000" b="1" dirty="0" smtClean="0"/>
              <a:t>reaction – </a:t>
            </a:r>
            <a:r>
              <a:rPr lang="en-US" sz="1800" b="1" dirty="0" smtClean="0"/>
              <a:t>inside mitochondria</a:t>
            </a:r>
            <a:endParaRPr lang="en-US" sz="1800" b="1" dirty="0" smtClean="0"/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Net ATP = 38</a:t>
            </a:r>
            <a:endParaRPr lang="en-US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CellRespira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" y="0"/>
            <a:ext cx="9117106" cy="68580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791959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le:Citric acid cycle with aconitate 2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14"/>
            <a:ext cx="9144000" cy="668518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3348385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504</TotalTime>
  <Words>786</Words>
  <Application>Microsoft Office PowerPoint</Application>
  <PresentationFormat>On-screen Show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Proposal</vt:lpstr>
      <vt:lpstr>Equine Nutrition</vt:lpstr>
      <vt:lpstr>The Equine Athlete</vt:lpstr>
      <vt:lpstr>The Equine Athlete</vt:lpstr>
      <vt:lpstr>The Equine Athlete</vt:lpstr>
      <vt:lpstr>The Equine Athlete</vt:lpstr>
      <vt:lpstr>Fueling Exercise</vt:lpstr>
      <vt:lpstr>Fueling Exercise</vt:lpstr>
      <vt:lpstr>PowerPoint Presentation</vt:lpstr>
      <vt:lpstr>PowerPoint Presentation</vt:lpstr>
      <vt:lpstr>PowerPoint Presentation</vt:lpstr>
      <vt:lpstr>PowerPoint Presentation</vt:lpstr>
      <vt:lpstr>Muscle Fiber Types</vt:lpstr>
      <vt:lpstr>Muscle Fiber Types</vt:lpstr>
      <vt:lpstr>Muscle Fiber Types</vt:lpstr>
      <vt:lpstr>Muscle Fiber Types</vt:lpstr>
      <vt:lpstr>Substrate Utilization</vt:lpstr>
      <vt:lpstr>Substrate Utilization</vt:lpstr>
      <vt:lpstr>Substrate Utilization</vt:lpstr>
      <vt:lpstr>Respiratory System</vt:lpstr>
      <vt:lpstr>Conformation &amp; Biomechanics</vt:lpstr>
      <vt:lpstr>Cardiovascular System</vt:lpstr>
      <vt:lpstr>Nutrition</vt:lpstr>
      <vt:lpstr>PowerPoint Presentation</vt:lpstr>
      <vt:lpstr>PowerPoint Presentation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Nutrition</dc:title>
  <dc:creator>shsu</dc:creator>
  <cp:lastModifiedBy>Computer Services</cp:lastModifiedBy>
  <cp:revision>34</cp:revision>
  <dcterms:created xsi:type="dcterms:W3CDTF">2006-07-31T21:56:47Z</dcterms:created>
  <dcterms:modified xsi:type="dcterms:W3CDTF">2011-11-01T17:22:12Z</dcterms:modified>
</cp:coreProperties>
</file>