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3" r:id="rId3"/>
    <p:sldId id="334" r:id="rId4"/>
    <p:sldId id="336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08" r:id="rId14"/>
    <p:sldId id="320" r:id="rId15"/>
    <p:sldId id="346" r:id="rId16"/>
    <p:sldId id="347" r:id="rId17"/>
    <p:sldId id="348" r:id="rId18"/>
    <p:sldId id="349" r:id="rId19"/>
    <p:sldId id="323" r:id="rId20"/>
    <p:sldId id="350" r:id="rId21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8" autoAdjust="0"/>
    <p:restoredTop sz="93211" autoAdjust="0"/>
  </p:normalViewPr>
  <p:slideViewPr>
    <p:cSldViewPr>
      <p:cViewPr varScale="1">
        <p:scale>
          <a:sx n="121" d="100"/>
          <a:sy n="121" d="100"/>
        </p:scale>
        <p:origin x="-544" y="-10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376" y="-10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57053" cy="465615"/>
          </a:xfrm>
          <a:prstGeom prst="rect">
            <a:avLst/>
          </a:prstGeom>
        </p:spPr>
        <p:txBody>
          <a:bodyPr vert="horz" lIns="91741" tIns="45870" rIns="91741" bIns="458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886"/>
            <a:ext cx="3057053" cy="465615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5" y="8841886"/>
            <a:ext cx="3057053" cy="465615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r">
              <a:defRPr sz="1200"/>
            </a:lvl1pPr>
          </a:lstStyle>
          <a:p>
            <a:fld id="{B115C1AC-EB17-4295-AE5A-D42CFF479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075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1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r">
              <a:defRPr sz="1200"/>
            </a:lvl1pPr>
          </a:lstStyle>
          <a:p>
            <a:fld id="{9BF0B954-6EF6-4EBD-9D5F-50F3C56BFAC5}" type="datetime1">
              <a:rPr lang="en-US" smtClean="0"/>
              <a:t>9/25/15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6913"/>
            <a:ext cx="620553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3" tIns="46742" rIns="93483" bIns="467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lIns="93483" tIns="46742" rIns="93483" bIns="467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r">
              <a:defRPr sz="1200"/>
            </a:lvl1pPr>
          </a:lstStyle>
          <a:p>
            <a:fld id="{701329FB-3AAD-4643-BE12-380D71E4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54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696913"/>
            <a:ext cx="6205537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1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AB63-1E8B-46FB-AB52-EAA7ADC2F956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2FFD-9BEA-42B1-A5B8-EB8EB34912A6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3561-CFF5-4B96-ADFD-70DA1099A1F8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1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A240-219F-44DD-9D27-011332A88CD5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8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2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7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078087"/>
            <a:ext cx="6417735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6E1-A991-4B70-84F3-338967625134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113E-B509-4137-B1C8-A5445E827AD5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C941-0E2D-4154-AA02-7860E3FE74D3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8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CFBF-332F-4291-A1D9-68B9F4E3BBC2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4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333B-EF12-487A-BA3F-E3EA05F57440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67F4-980A-4358-9586-CEE80D62B6A6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1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3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7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1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8EF6-1D19-4FC4-9A2B-489E6659124A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7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4687624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5152B6-4FE9-41B3-B91D-B5761B55CB63}" type="datetime1">
              <a:rPr lang="en-US" smtClean="0">
                <a:solidFill>
                  <a:srgbClr val="323232"/>
                </a:solidFill>
              </a:rPr>
              <a:t>9/25/15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4687624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4687623"/>
            <a:ext cx="116182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7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305800" cy="1885950"/>
          </a:xfrm>
        </p:spPr>
        <p:txBody>
          <a:bodyPr anchor="ctr">
            <a:normAutofit fontScale="90000"/>
          </a:bodyPr>
          <a:lstStyle/>
          <a:p>
            <a: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Academic Affairs </a:t>
            </a:r>
            <a:b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Faculty/Staff General Meeting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2015</a:t>
            </a:r>
            <a:endParaRPr lang="en-US" sz="3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0050"/>
            <a:ext cx="7408862" cy="800100"/>
          </a:xfrm>
        </p:spPr>
      </p:pic>
      <p:sp>
        <p:nvSpPr>
          <p:cNvPr id="5" name="Rectangle 4"/>
          <p:cNvSpPr/>
          <p:nvPr/>
        </p:nvSpPr>
        <p:spPr>
          <a:xfrm>
            <a:off x="228600" y="222885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AASCU is a </a:t>
            </a:r>
            <a:r>
              <a:rPr lang="en-US" sz="2400" b="1" dirty="0"/>
              <a:t>Washington-based</a:t>
            </a:r>
            <a:r>
              <a:rPr lang="en-US" sz="2400" dirty="0"/>
              <a:t> higher education </a:t>
            </a:r>
            <a:r>
              <a:rPr lang="en-US" sz="2400" b="1" dirty="0"/>
              <a:t>association</a:t>
            </a:r>
            <a:r>
              <a:rPr lang="en-US" sz="2400" dirty="0"/>
              <a:t> of nearly </a:t>
            </a:r>
            <a:r>
              <a:rPr lang="en-US" sz="2400" b="1" dirty="0"/>
              <a:t>420 public </a:t>
            </a:r>
            <a:r>
              <a:rPr lang="en-US" sz="2400" dirty="0"/>
              <a:t>colleges, universities and systems whose members share a </a:t>
            </a:r>
            <a:r>
              <a:rPr lang="en-US" sz="2400" b="1" dirty="0"/>
              <a:t>learning- and teaching-centered culture</a:t>
            </a:r>
            <a:r>
              <a:rPr lang="en-US" sz="2400" dirty="0"/>
              <a:t>, a historic commitment to </a:t>
            </a:r>
            <a:r>
              <a:rPr lang="en-US" sz="2400" b="1" dirty="0"/>
              <a:t>underserved student populations</a:t>
            </a:r>
            <a:r>
              <a:rPr lang="en-US" sz="2400" dirty="0"/>
              <a:t> and a dedication to </a:t>
            </a:r>
            <a:r>
              <a:rPr lang="en-US" sz="2400" b="1" dirty="0"/>
              <a:t>research and creativity </a:t>
            </a:r>
            <a:r>
              <a:rPr lang="en-US" sz="2400" dirty="0"/>
              <a:t>that advances their regions’ economic progress and cultural development.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294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0050"/>
            <a:ext cx="7408862" cy="800100"/>
          </a:xfrm>
        </p:spPr>
      </p:pic>
      <p:sp>
        <p:nvSpPr>
          <p:cNvPr id="2" name="Rectangle 1"/>
          <p:cNvSpPr/>
          <p:nvPr/>
        </p:nvSpPr>
        <p:spPr>
          <a:xfrm>
            <a:off x="762000" y="2800350"/>
            <a:ext cx="334894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Access and Inclusion</a:t>
            </a:r>
            <a:br>
              <a:rPr lang="en-US" sz="2400" dirty="0"/>
            </a:br>
            <a:r>
              <a:rPr lang="en-US" sz="2400" dirty="0"/>
              <a:t> </a:t>
            </a:r>
          </a:p>
          <a:p>
            <a:r>
              <a:rPr lang="en-US" sz="2400" dirty="0"/>
              <a:t>Student-Focused</a:t>
            </a:r>
            <a:br>
              <a:rPr lang="en-US" sz="2400" dirty="0"/>
            </a:br>
            <a:r>
              <a:rPr lang="en-US" sz="2400" dirty="0"/>
              <a:t> </a:t>
            </a:r>
          </a:p>
          <a:p>
            <a:r>
              <a:rPr lang="en-US" sz="2400" dirty="0"/>
              <a:t>Innovation</a:t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800350"/>
            <a:ext cx="28368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Service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Leadership</a:t>
            </a:r>
            <a:br>
              <a:rPr lang="en-US" sz="2400" dirty="0"/>
            </a:br>
            <a:r>
              <a:rPr lang="en-US" sz="2400" dirty="0"/>
              <a:t> </a:t>
            </a:r>
          </a:p>
          <a:p>
            <a:r>
              <a:rPr lang="en-US" sz="2400" dirty="0"/>
              <a:t>Accountability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231" y="2057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Guiding Principles for AASCU Institutions: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7590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0050"/>
            <a:ext cx="7408862" cy="800100"/>
          </a:xfrm>
        </p:spPr>
      </p:pic>
      <p:sp>
        <p:nvSpPr>
          <p:cNvPr id="2" name="Rectangle 1"/>
          <p:cNvSpPr/>
          <p:nvPr/>
        </p:nvSpPr>
        <p:spPr>
          <a:xfrm>
            <a:off x="381000" y="1885950"/>
            <a:ext cx="8458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American Democracy Program</a:t>
            </a:r>
            <a:r>
              <a:rPr lang="en-US" sz="2000" b="1" dirty="0"/>
              <a:t> </a:t>
            </a:r>
            <a:r>
              <a:rPr lang="en-US" sz="2000" dirty="0" smtClean="0"/>
              <a:t>- focused </a:t>
            </a:r>
            <a:r>
              <a:rPr lang="en-US" sz="2000" dirty="0"/>
              <a:t>on </a:t>
            </a:r>
            <a:r>
              <a:rPr lang="en-US" sz="2000" dirty="0" smtClean="0"/>
              <a:t>preparing </a:t>
            </a:r>
            <a:r>
              <a:rPr lang="en-US" sz="2000" dirty="0"/>
              <a:t>the next generation of informed, engaged citizens for our democracy.</a:t>
            </a:r>
          </a:p>
          <a:p>
            <a:endParaRPr lang="en-US" sz="1000" dirty="0" smtClean="0"/>
          </a:p>
          <a:p>
            <a:r>
              <a:rPr lang="en-US" sz="2000" b="1" dirty="0" smtClean="0"/>
              <a:t>National Blended Course Consortium </a:t>
            </a:r>
            <a:r>
              <a:rPr lang="en-US" sz="2000" dirty="0" smtClean="0"/>
              <a:t>– focused on the development of an archive of digital courses available to all AASCU institutions that address broad, common learning objectives and can be adopted on a meta-disciplinary basis.</a:t>
            </a:r>
          </a:p>
          <a:p>
            <a:endParaRPr lang="en-US" sz="1000" dirty="0" smtClean="0"/>
          </a:p>
          <a:p>
            <a:r>
              <a:rPr lang="en-US" sz="2000" b="1" dirty="0"/>
              <a:t>Redesigning the 1</a:t>
            </a:r>
            <a:r>
              <a:rPr lang="en-US" sz="2000" b="1" baseline="30000" dirty="0"/>
              <a:t>st</a:t>
            </a:r>
            <a:r>
              <a:rPr lang="en-US" sz="2000" b="1" dirty="0"/>
              <a:t> Year </a:t>
            </a:r>
            <a:r>
              <a:rPr lang="en-US" sz="2000" dirty="0" smtClean="0"/>
              <a:t>– focused on the development of best practices to promote student success amidst changing demographics and changing societal norms.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231" y="150495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Major Initiatives Lead by AASCU: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119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Institutional Strategic Planning Process</a:t>
            </a:r>
            <a:br>
              <a:rPr lang="en-US" sz="3600" dirty="0" smtClean="0"/>
            </a:br>
            <a:r>
              <a:rPr lang="en-US" sz="1800" dirty="0" smtClean="0"/>
              <a:t>Communicate and Develop Inter-divisional Strengths</a:t>
            </a:r>
            <a:endParaRPr lang="en-US" sz="1800" dirty="0"/>
          </a:p>
        </p:txBody>
      </p:sp>
      <p:sp>
        <p:nvSpPr>
          <p:cNvPr id="6" name="Rounded Rectangle 5"/>
          <p:cNvSpPr/>
          <p:nvPr/>
        </p:nvSpPr>
        <p:spPr>
          <a:xfrm>
            <a:off x="564997" y="2504044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4997" y="3418444"/>
            <a:ext cx="1219200" cy="220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83003" y="2732644"/>
            <a:ext cx="140319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Institutional Goals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343400" y="3661331"/>
            <a:ext cx="1641088" cy="502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/>
              <a:t>Institutional Initiatives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1908731"/>
            <a:ext cx="1641088" cy="332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Division Goals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34200" y="2830664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Department Goals</a:t>
            </a:r>
            <a:endParaRPr lang="en-US" sz="1600" dirty="0"/>
          </a:p>
        </p:txBody>
      </p:sp>
      <p:cxnSp>
        <p:nvCxnSpPr>
          <p:cNvPr id="29" name="Elbow Connector 28"/>
          <p:cNvCxnSpPr>
            <a:stCxn id="6" idx="3"/>
            <a:endCxn id="8" idx="1"/>
          </p:cNvCxnSpPr>
          <p:nvPr/>
        </p:nvCxnSpPr>
        <p:spPr>
          <a:xfrm>
            <a:off x="1784198" y="2618344"/>
            <a:ext cx="698805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7" idx="3"/>
            <a:endCxn id="8" idx="1"/>
          </p:cNvCxnSpPr>
          <p:nvPr/>
        </p:nvCxnSpPr>
        <p:spPr>
          <a:xfrm flipV="1">
            <a:off x="1784197" y="3075544"/>
            <a:ext cx="698806" cy="45295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8" idx="3"/>
            <a:endCxn id="12" idx="1"/>
          </p:cNvCxnSpPr>
          <p:nvPr/>
        </p:nvCxnSpPr>
        <p:spPr>
          <a:xfrm flipV="1">
            <a:off x="3886198" y="2074779"/>
            <a:ext cx="457202" cy="100076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3"/>
            <a:endCxn id="11" idx="1"/>
          </p:cNvCxnSpPr>
          <p:nvPr/>
        </p:nvCxnSpPr>
        <p:spPr>
          <a:xfrm>
            <a:off x="3886198" y="3075544"/>
            <a:ext cx="457202" cy="83681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2" idx="3"/>
            <a:endCxn id="13" idx="1"/>
          </p:cNvCxnSpPr>
          <p:nvPr/>
        </p:nvCxnSpPr>
        <p:spPr>
          <a:xfrm>
            <a:off x="5984488" y="2074779"/>
            <a:ext cx="949712" cy="109878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1" idx="3"/>
            <a:endCxn id="13" idx="1"/>
          </p:cNvCxnSpPr>
          <p:nvPr/>
        </p:nvCxnSpPr>
        <p:spPr>
          <a:xfrm flipV="1">
            <a:off x="5984488" y="3173564"/>
            <a:ext cx="949712" cy="73879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4572000" y="2365931"/>
            <a:ext cx="1752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Academic Plan</a:t>
            </a:r>
          </a:p>
          <a:p>
            <a:r>
              <a:rPr lang="en-US" sz="1000" dirty="0" smtClean="0"/>
              <a:t>Retention Plan</a:t>
            </a:r>
          </a:p>
          <a:p>
            <a:r>
              <a:rPr lang="en-US" sz="1000" dirty="0" smtClean="0"/>
              <a:t>Budget Plan</a:t>
            </a:r>
          </a:p>
          <a:p>
            <a:r>
              <a:rPr lang="en-US" sz="1000" dirty="0" smtClean="0"/>
              <a:t>Marketing/Recruiting Plan</a:t>
            </a:r>
          </a:p>
          <a:p>
            <a:r>
              <a:rPr lang="en-US" sz="1000" dirty="0" smtClean="0"/>
              <a:t>Student Services Plan</a:t>
            </a:r>
          </a:p>
          <a:p>
            <a:r>
              <a:rPr lang="en-US" sz="1000" dirty="0" smtClean="0"/>
              <a:t>Advancement Plan</a:t>
            </a:r>
          </a:p>
          <a:p>
            <a:r>
              <a:rPr lang="en-US" sz="1000" dirty="0" smtClean="0"/>
              <a:t>Technology Plan</a:t>
            </a:r>
          </a:p>
        </p:txBody>
      </p:sp>
      <p:cxnSp>
        <p:nvCxnSpPr>
          <p:cNvPr id="74" name="Elbow Connector 73"/>
          <p:cNvCxnSpPr>
            <a:endCxn id="68" idx="1"/>
          </p:cNvCxnSpPr>
          <p:nvPr/>
        </p:nvCxnSpPr>
        <p:spPr>
          <a:xfrm rot="16200000" flipH="1">
            <a:off x="4154348" y="2519779"/>
            <a:ext cx="759106" cy="761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ight Arrow 96"/>
          <p:cNvSpPr/>
          <p:nvPr/>
        </p:nvSpPr>
        <p:spPr>
          <a:xfrm>
            <a:off x="8382000" y="2816646"/>
            <a:ext cx="685800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Arrow 97"/>
          <p:cNvSpPr/>
          <p:nvPr/>
        </p:nvSpPr>
        <p:spPr>
          <a:xfrm>
            <a:off x="184946" y="2894076"/>
            <a:ext cx="978408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4572000" y="4295775"/>
            <a:ext cx="2514600" cy="485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Inter-divisional and SEM Initiatives</a:t>
            </a:r>
          </a:p>
        </p:txBody>
      </p:sp>
      <p:cxnSp>
        <p:nvCxnSpPr>
          <p:cNvPr id="103" name="Elbow Connector 102"/>
          <p:cNvCxnSpPr>
            <a:endCxn id="101" idx="1"/>
          </p:cNvCxnSpPr>
          <p:nvPr/>
        </p:nvCxnSpPr>
        <p:spPr>
          <a:xfrm rot="16200000" flipH="1">
            <a:off x="4346264" y="4312924"/>
            <a:ext cx="375277" cy="761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9067801" y="2998383"/>
            <a:ext cx="5553" cy="2030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800600" y="5029200"/>
            <a:ext cx="426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79394" y="5015675"/>
            <a:ext cx="4697407" cy="19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9394" y="2998384"/>
            <a:ext cx="5553" cy="2011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Aligning our Current Initiatives</a:t>
            </a:r>
            <a:br>
              <a:rPr lang="en-US" sz="3600" dirty="0" smtClean="0"/>
            </a:br>
            <a:r>
              <a:rPr lang="en-US" sz="2400" dirty="0" smtClean="0"/>
              <a:t>Where do we stand?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352550"/>
            <a:ext cx="8610600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Nationally (AASCU)</a:t>
            </a:r>
          </a:p>
          <a:p>
            <a:pPr algn="ctr"/>
            <a:endParaRPr lang="en-US" sz="1050" b="1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1900" dirty="0" smtClean="0"/>
              <a:t>Center for Civic Engagement (ADP)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ACE Courses (ADP)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Foundations of Science course (NBCC)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EWCAT course (NBCC)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Student Success Initiative (FYE)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err="1" smtClean="0"/>
              <a:t>Bearkat</a:t>
            </a:r>
            <a:r>
              <a:rPr lang="en-US" sz="1900" dirty="0" smtClean="0"/>
              <a:t> Learning Communities (FYE)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UNIV 1301 (FYE)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ELITE Program (FYE)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McNair Program (FYE)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	</a:t>
            </a:r>
            <a:r>
              <a:rPr lang="en-US" sz="1900" dirty="0" smtClean="0"/>
              <a:t>DELTA and highly successful online programming (NBCC)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6751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Aligning our Current Initiatives</a:t>
            </a:r>
            <a:br>
              <a:rPr lang="en-US" sz="3600" dirty="0" smtClean="0"/>
            </a:br>
            <a:r>
              <a:rPr lang="en-US" sz="2400" dirty="0" smtClean="0"/>
              <a:t>Where do we stand?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704097"/>
            <a:ext cx="8610600" cy="4378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(THECB)</a:t>
            </a:r>
          </a:p>
          <a:p>
            <a:endParaRPr lang="en-US" sz="12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Completion</a:t>
            </a:r>
          </a:p>
          <a:p>
            <a:pPr marL="457200" indent="-457200">
              <a:buAutoNum type="arabicPeriod"/>
            </a:pPr>
            <a:endParaRPr lang="en-US" sz="1050" b="1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1" dirty="0" smtClean="0"/>
              <a:t>Provide access </a:t>
            </a:r>
            <a:r>
              <a:rPr lang="en-US" sz="2000" b="1" dirty="0"/>
              <a:t>to multiple postsecondary </a:t>
            </a:r>
            <a:r>
              <a:rPr lang="en-US" sz="2000" b="1" dirty="0" smtClean="0"/>
              <a:t>options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Leader in Articulation Agreement development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Leader in Reverse Transfer Agreement development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COE efforts with public school entities and agencies (Charter School)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Online degrees (BGS for completers)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lvl="2"/>
            <a:r>
              <a:rPr lang="en-US" sz="2000" b="1" dirty="0"/>
              <a:t>	</a:t>
            </a:r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7918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Aligning our Current Initiatives</a:t>
            </a:r>
            <a:br>
              <a:rPr lang="en-US" sz="3600" dirty="0" smtClean="0"/>
            </a:br>
            <a:r>
              <a:rPr lang="en-US" sz="2400" dirty="0" smtClean="0"/>
              <a:t>Where do we stand?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504950"/>
            <a:ext cx="86106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	</a:t>
            </a:r>
            <a:endParaRPr lang="en-US" sz="2000" b="1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Improve </a:t>
            </a:r>
            <a:r>
              <a:rPr lang="en-US" b="1" dirty="0"/>
              <a:t>academic preparation and academic </a:t>
            </a:r>
            <a:r>
              <a:rPr lang="en-US" b="1" dirty="0" smtClean="0"/>
              <a:t>support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Sam Center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Modification of Admission Standards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Supplemental Instruction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Student Success Initiative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Academic Success Centers (Reading, Writing, and Math tutoring)</a:t>
            </a:r>
          </a:p>
          <a:p>
            <a:pPr lvl="2">
              <a:buClr>
                <a:schemeClr val="accent1"/>
              </a:buClr>
            </a:pPr>
            <a:endParaRPr lang="en-US" sz="1000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Structure programs and support services to be responsive to the changing needs of the student </a:t>
            </a:r>
            <a:r>
              <a:rPr lang="en-US" b="1" dirty="0" smtClean="0"/>
              <a:t>population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ELITE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McNair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Pay It Forward</a:t>
            </a:r>
          </a:p>
          <a:p>
            <a:pPr lvl="2"/>
            <a:endParaRPr lang="en-US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/>
            <a:r>
              <a:rPr lang="en-US" sz="2000" b="1" dirty="0"/>
              <a:t>	</a:t>
            </a:r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4795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Aligning our Current Initiatives</a:t>
            </a:r>
            <a:br>
              <a:rPr lang="en-US" sz="3600" dirty="0" smtClean="0"/>
            </a:br>
            <a:r>
              <a:rPr lang="en-US" sz="2400" dirty="0" smtClean="0"/>
              <a:t>Where do we stand?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66700" y="1352550"/>
            <a:ext cx="8610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  <a:r>
              <a:rPr lang="en-US" sz="2400" b="1" dirty="0" smtClean="0"/>
              <a:t>. Marketable Skills</a:t>
            </a:r>
            <a:r>
              <a:rPr lang="en-US" sz="2000" b="1" dirty="0"/>
              <a:t>	</a:t>
            </a:r>
            <a:endParaRPr lang="en-US" sz="2000" b="1" dirty="0" smtClean="0"/>
          </a:p>
          <a:p>
            <a:endParaRPr lang="en-US" sz="1200" b="1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Identify marketable </a:t>
            </a:r>
            <a:r>
              <a:rPr lang="en-US" b="1" dirty="0" smtClean="0"/>
              <a:t>skills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A partial list was established by the THECB for core inclusion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TCCAO is working with THECB to establish a more exhaustive list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SHSU Alumni/Employer survey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President/Provost Roundtable discussion</a:t>
            </a:r>
            <a:r>
              <a:rPr lang="en-US" sz="1600" b="1" dirty="0" smtClean="0"/>
              <a:t>  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1000" b="1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Communicate marketable skills to students, families, and the workforce </a:t>
            </a:r>
            <a:endParaRPr lang="en-US" b="1" dirty="0" smtClean="0"/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Extraordinary effort to update baccalaureate core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Core assessment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Updating catalog software to allow for dynamic publication of programmatic information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Marketing/Recruiting initiative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5308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Aligning our Current Initiatives</a:t>
            </a:r>
            <a:br>
              <a:rPr lang="en-US" sz="3600" dirty="0" smtClean="0"/>
            </a:br>
            <a:r>
              <a:rPr lang="en-US" sz="2400" dirty="0" smtClean="0"/>
              <a:t>Where do we stand?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66700" y="1417856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Student Debt</a:t>
            </a:r>
          </a:p>
          <a:p>
            <a:endParaRPr lang="en-US" sz="1200" b="1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1" dirty="0" smtClean="0"/>
              <a:t>Make </a:t>
            </a:r>
            <a:r>
              <a:rPr lang="en-US" sz="2000" b="1" dirty="0"/>
              <a:t>higher education more affordable for students </a:t>
            </a:r>
            <a:endParaRPr lang="en-US" sz="2000" b="1" dirty="0" smtClean="0"/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Annually awarding $4.5 million in scholarships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Increasing number of TA/RA positions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Establishing self-funded work study program and locally funding programs like ELITE with BOT money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Most efficient institution in Texas (lowest funding, lowest TRB, below average administrative costs, average tuition and fees)</a:t>
            </a:r>
          </a:p>
          <a:p>
            <a:pPr lvl="2">
              <a:buClr>
                <a:schemeClr val="accent1"/>
              </a:buClr>
            </a:pPr>
            <a:endParaRPr lang="en-US" sz="1000" b="1" dirty="0" smtClean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Build the financial literacy of Texans</a:t>
            </a:r>
            <a:r>
              <a:rPr lang="en-US" sz="2000" b="1" dirty="0" smtClean="0"/>
              <a:t> 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Money Management Center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FYE/UNIV 1301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4577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209550"/>
            <a:ext cx="8229600" cy="939546"/>
          </a:xfrm>
        </p:spPr>
        <p:txBody>
          <a:bodyPr>
            <a:noAutofit/>
          </a:bodyPr>
          <a:lstStyle/>
          <a:p>
            <a:r>
              <a:rPr lang="en-US" sz="3200" dirty="0" smtClean="0"/>
              <a:t>Aligning Our Future Initiatives</a:t>
            </a:r>
            <a:br>
              <a:rPr lang="en-US" sz="3200" dirty="0" smtClean="0"/>
            </a:br>
            <a:r>
              <a:rPr lang="en-US" sz="2400" dirty="0" smtClean="0"/>
              <a:t>Where Do We Go?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1870829"/>
            <a:ext cx="891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 smtClean="0"/>
              <a:t>We must </a:t>
            </a:r>
            <a:r>
              <a:rPr lang="en-US" sz="1600" b="1" dirty="0" smtClean="0"/>
              <a:t>maintain our alignment </a:t>
            </a:r>
            <a:r>
              <a:rPr lang="en-US" sz="1600" dirty="0" smtClean="0"/>
              <a:t>with external parameters as we launch academic and organizational initiatives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Consider Texas workforce demands (STEM and Health Science)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Initiatives must be driven by our academic values and strengths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Protect the breadth and quality of our academic mission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 smtClean="0"/>
              <a:t>Continue to </a:t>
            </a:r>
            <a:r>
              <a:rPr lang="en-US" sz="1600" b="1" dirty="0" smtClean="0"/>
              <a:t>operate efficiently and effectively</a:t>
            </a:r>
            <a:endParaRPr lang="en-US" sz="1600" dirty="0" smtClean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Capital equipment funding (HEAF) increased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TRB’s were approved 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Special line item funding for new Health Sciences 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Formula funding increase is enrollment driven – growth is necessary if we want to launch new initiatives and invest in existing programs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 smtClean="0"/>
              <a:t>We must continue to reinvest in existing programs to meet completion goals and maintain our State and National reputation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229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9807" y="1885950"/>
            <a:ext cx="6346393" cy="15907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609600" y="3790950"/>
            <a:ext cx="79716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By 2030, at least 60 percent of Texans ages 25-34 will have a certificate or </a:t>
            </a:r>
            <a:r>
              <a:rPr lang="en-US" sz="3200" dirty="0" smtClean="0"/>
              <a:t>degree.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62415" y="154546"/>
            <a:ext cx="581917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Texas Higher Education Coordinating Board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Strategic Plan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2015 - 2030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8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" y="1820941"/>
            <a:ext cx="8915400" cy="3570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must </a:t>
            </a:r>
            <a:r>
              <a:rPr lang="en-US" sz="2400" b="1" dirty="0"/>
              <a:t>maintain the culture</a:t>
            </a:r>
            <a:r>
              <a:rPr lang="en-US" sz="2400" dirty="0"/>
              <a:t> that defines </a:t>
            </a:r>
            <a:endParaRPr lang="en-US" sz="2400" dirty="0" smtClean="0"/>
          </a:p>
          <a:p>
            <a:pPr algn="ctr"/>
            <a:r>
              <a:rPr lang="en-US" sz="2400" dirty="0" smtClean="0"/>
              <a:t>Sam </a:t>
            </a:r>
            <a:r>
              <a:rPr lang="en-US" sz="2400" dirty="0"/>
              <a:t>Houston </a:t>
            </a:r>
            <a:r>
              <a:rPr lang="en-US" sz="2400" dirty="0" smtClean="0"/>
              <a:t>State University</a:t>
            </a:r>
          </a:p>
          <a:p>
            <a:pPr algn="ctr"/>
            <a:endParaRPr lang="en-US" sz="1200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The success of our students, academically, and in the workforce will be the primary measure by which we will be judged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Continue to institutionalize the values and “skills” that define our culture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Make a deliberate effort to address the needs of students from a quickly changing demographic population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Continue to offer experiences beyond the classroom to allow students to develop 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Continue to grow development opportunities for faculty and staff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Respond to legislative mandates in a manner that protects our values and culture</a:t>
            </a:r>
          </a:p>
          <a:p>
            <a:pPr lvl="1"/>
            <a:endParaRPr lang="en-US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19100" y="209550"/>
            <a:ext cx="8229600" cy="939546"/>
          </a:xfrm>
        </p:spPr>
        <p:txBody>
          <a:bodyPr>
            <a:noAutofit/>
          </a:bodyPr>
          <a:lstStyle/>
          <a:p>
            <a:r>
              <a:rPr lang="en-US" sz="3200" dirty="0" smtClean="0"/>
              <a:t>Aligning Our Future Initiatives</a:t>
            </a:r>
            <a:br>
              <a:rPr lang="en-US" sz="3200" dirty="0" smtClean="0"/>
            </a:br>
            <a:r>
              <a:rPr lang="en-US" sz="2400" dirty="0" smtClean="0"/>
              <a:t>Where Do We Go?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177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76351"/>
            <a:ext cx="55626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1" y="400051"/>
            <a:ext cx="6248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THECB 60x30 Goals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6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4" y="3196828"/>
            <a:ext cx="7408333" cy="1965722"/>
          </a:xfrm>
          <a:noFill/>
        </p:spPr>
        <p:txBody>
          <a:bodyPr>
            <a:normAutofit fontScale="77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During </a:t>
            </a:r>
            <a:r>
              <a:rPr lang="en-US" dirty="0"/>
              <a:t>the 15 years of this plan, Texas will award </a:t>
            </a:r>
            <a:r>
              <a:rPr lang="en-US" b="1" dirty="0"/>
              <a:t>6.4 million </a:t>
            </a:r>
            <a:r>
              <a:rPr lang="en-US" dirty="0"/>
              <a:t>certificates or degrees</a:t>
            </a:r>
            <a:r>
              <a:rPr lang="en-US" dirty="0" smtClean="0"/>
              <a:t>.</a:t>
            </a:r>
          </a:p>
          <a:p>
            <a:pPr marL="301943" lvl="1" indent="0">
              <a:buNone/>
            </a:pPr>
            <a:endParaRPr lang="en-US" sz="11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Growth</a:t>
            </a:r>
            <a:r>
              <a:rPr lang="en-US" dirty="0"/>
              <a:t> in certificates and degrees among two- and four-year colleges will be </a:t>
            </a:r>
            <a:r>
              <a:rPr lang="en-US" b="1" dirty="0"/>
              <a:t>critical</a:t>
            </a:r>
            <a:r>
              <a:rPr lang="en-US" dirty="0"/>
              <a:t> for reaching the 60 percent in the 60x30 goal and educating a skilled workforce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Growth in credentials must be consistent across demographic categories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a typeface="+mn-ea"/>
                <a:cs typeface="+mn-cs"/>
              </a:rPr>
              <a:t>COMPLETION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8595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By 2030, at least </a:t>
            </a:r>
            <a:r>
              <a:rPr lang="en-US" sz="2400" b="1" dirty="0"/>
              <a:t>550,000</a:t>
            </a:r>
            <a:r>
              <a:rPr lang="en-US" sz="2400" dirty="0"/>
              <a:t> students in that year will complete a certificate, associate, bachelor’s, or master’s from an institution of higher education in Texas.</a:t>
            </a:r>
          </a:p>
        </p:txBody>
      </p:sp>
    </p:spTree>
    <p:extLst>
      <p:ext uri="{BB962C8B-B14F-4D97-AF65-F5344CB8AC3E}">
        <p14:creationId xmlns:p14="http://schemas.microsoft.com/office/powerpoint/2010/main" val="214173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1" y="1943101"/>
            <a:ext cx="8610599" cy="3108722"/>
          </a:xfrm>
          <a:noFill/>
        </p:spPr>
        <p:txBody>
          <a:bodyPr>
            <a:normAutofit fontScale="55000" lnSpcReduction="20000"/>
          </a:bodyPr>
          <a:lstStyle/>
          <a:p>
            <a:pPr marL="301943" lvl="1" indent="0">
              <a:buNone/>
            </a:pPr>
            <a:r>
              <a:rPr lang="en-US" sz="2400" b="1" dirty="0"/>
              <a:t>Support the completion pipeline by providing access to multiple postsecondary options</a:t>
            </a:r>
            <a:r>
              <a:rPr lang="en-US" sz="2400" b="1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/>
              <a:t>Collaborate with K-12 </a:t>
            </a:r>
            <a:r>
              <a:rPr lang="en-US" sz="2200" dirty="0"/>
              <a:t>in improving college and career readiness.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/>
              <a:t>Build credentials </a:t>
            </a:r>
            <a:r>
              <a:rPr lang="en-US" sz="2200" dirty="0"/>
              <a:t>at each level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Increase the participation of </a:t>
            </a:r>
            <a:r>
              <a:rPr lang="en-US" sz="2200" b="1" dirty="0"/>
              <a:t>economically disadvantaged </a:t>
            </a:r>
            <a:r>
              <a:rPr lang="en-US" sz="2200" dirty="0"/>
              <a:t>high school students in dual credit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700" b="1" dirty="0" smtClean="0"/>
          </a:p>
          <a:p>
            <a:pPr marL="301943" lvl="1" indent="0">
              <a:buNone/>
            </a:pPr>
            <a:r>
              <a:rPr lang="en-US" sz="2400" b="1" dirty="0"/>
              <a:t>Improve academic preparation and academic support for students to enter and complete higher education. </a:t>
            </a:r>
            <a:endParaRPr lang="en-US" sz="24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Support </a:t>
            </a:r>
            <a:r>
              <a:rPr lang="en-US" sz="2200" dirty="0"/>
              <a:t>students in their </a:t>
            </a:r>
            <a:r>
              <a:rPr lang="en-US" sz="2200" b="1" dirty="0"/>
              <a:t>academic preparation </a:t>
            </a:r>
            <a:r>
              <a:rPr lang="en-US" sz="2200" dirty="0"/>
              <a:t>for postsecondary education. </a:t>
            </a:r>
            <a:endParaRPr lang="en-US" sz="22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/>
              <a:t>Streamline credential pathways </a:t>
            </a:r>
            <a:r>
              <a:rPr lang="en-US" sz="2200" dirty="0"/>
              <a:t>through the P-16 continuum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Scale up and share practices that </a:t>
            </a:r>
            <a:r>
              <a:rPr lang="en-US" sz="2200" b="1" dirty="0"/>
              <a:t>support underprepared students </a:t>
            </a:r>
            <a:endParaRPr lang="en-US" sz="2200" dirty="0"/>
          </a:p>
          <a:p>
            <a:pPr marL="627063" lvl="2" indent="0">
              <a:buNone/>
            </a:pPr>
            <a:endParaRPr lang="en-US" sz="1700" b="1" dirty="0" smtClean="0"/>
          </a:p>
          <a:p>
            <a:pPr marL="301943" lvl="1" indent="0">
              <a:buNone/>
            </a:pPr>
            <a:r>
              <a:rPr lang="en-US" sz="2400" b="1" dirty="0"/>
              <a:t>Structure programs and support services to be responsive to the changing needs of the student population to help students persist through key transitions in higher education. </a:t>
            </a:r>
            <a:endParaRPr lang="en-US" sz="24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Use </a:t>
            </a:r>
            <a:r>
              <a:rPr lang="en-US" sz="2200" b="1" dirty="0"/>
              <a:t>innovative approaches for content delivery </a:t>
            </a: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Employ </a:t>
            </a:r>
            <a:r>
              <a:rPr lang="en-US" sz="2200" b="1" dirty="0"/>
              <a:t>High-Impact Practices </a:t>
            </a:r>
            <a:r>
              <a:rPr lang="en-US" sz="2200" dirty="0"/>
              <a:t>(</a:t>
            </a:r>
            <a:r>
              <a:rPr lang="en-US" sz="2200" dirty="0" smtClean="0"/>
              <a:t>HIPs) like </a:t>
            </a:r>
            <a:r>
              <a:rPr lang="en-US" sz="2200" dirty="0"/>
              <a:t>evidence-based teaching and learning practices shown to improve learning and persistence for college students from many backgrounds</a:t>
            </a:r>
            <a:r>
              <a:rPr lang="en-US" sz="22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Increase </a:t>
            </a:r>
            <a:r>
              <a:rPr lang="en-US" sz="2200" dirty="0"/>
              <a:t>use of </a:t>
            </a:r>
            <a:r>
              <a:rPr lang="en-US" sz="2200" b="1" dirty="0"/>
              <a:t>predictive analytics </a:t>
            </a:r>
            <a:r>
              <a:rPr lang="en-US" sz="2200" dirty="0"/>
              <a:t>to identify and assist students at risk of not completing. </a:t>
            </a:r>
          </a:p>
          <a:p>
            <a:pPr marL="627063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a typeface="+mn-ea"/>
                <a:cs typeface="+mn-cs"/>
              </a:rPr>
              <a:t>COMPLETION STRATEGIES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62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4" y="3257550"/>
            <a:ext cx="7408333" cy="1590677"/>
          </a:xfrm>
          <a:noFill/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Where marketable skills </a:t>
            </a:r>
            <a:r>
              <a:rPr lang="en-US" b="1" dirty="0"/>
              <a:t>exist</a:t>
            </a:r>
            <a:r>
              <a:rPr lang="en-US" dirty="0"/>
              <a:t> within programs, institutions need to </a:t>
            </a:r>
            <a:r>
              <a:rPr lang="en-US" b="1" dirty="0"/>
              <a:t>promote</a:t>
            </a:r>
            <a:r>
              <a:rPr lang="en-US" dirty="0"/>
              <a:t> </a:t>
            </a:r>
            <a:r>
              <a:rPr lang="en-US" dirty="0" smtClean="0"/>
              <a:t>them. </a:t>
            </a:r>
          </a:p>
          <a:p>
            <a:pPr marL="301943" lvl="1" indent="0">
              <a:buNone/>
            </a:pPr>
            <a:endParaRPr lang="en-US" sz="105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Where </a:t>
            </a:r>
            <a:r>
              <a:rPr lang="en-US" dirty="0"/>
              <a:t>skills </a:t>
            </a:r>
            <a:r>
              <a:rPr lang="en-US" b="1" dirty="0"/>
              <a:t>don’t exist</a:t>
            </a:r>
            <a:r>
              <a:rPr lang="en-US" dirty="0"/>
              <a:t>, institutions need to </a:t>
            </a:r>
            <a:r>
              <a:rPr lang="en-US" b="1" dirty="0"/>
              <a:t>incorporate</a:t>
            </a:r>
            <a:r>
              <a:rPr lang="en-US" dirty="0"/>
              <a:t> them.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a typeface="+mn-ea"/>
                <a:cs typeface="+mn-cs"/>
              </a:rPr>
              <a:t>MARKETABLE SKILLS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0025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By 2030, all graduates from Texas public institutions of higher education will have completed programs with </a:t>
            </a:r>
            <a:endParaRPr lang="en-US" sz="2400" dirty="0" smtClean="0"/>
          </a:p>
          <a:p>
            <a:pPr algn="ctr"/>
            <a:r>
              <a:rPr lang="en-US" sz="2400" b="1" dirty="0" smtClean="0"/>
              <a:t>identified </a:t>
            </a:r>
            <a:r>
              <a:rPr lang="en-US" sz="2400" b="1" dirty="0"/>
              <a:t>marketable skills.</a:t>
            </a:r>
          </a:p>
        </p:txBody>
      </p:sp>
    </p:spTree>
    <p:extLst>
      <p:ext uri="{BB962C8B-B14F-4D97-AF65-F5344CB8AC3E}">
        <p14:creationId xmlns:p14="http://schemas.microsoft.com/office/powerpoint/2010/main" val="128582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943101"/>
            <a:ext cx="8534399" cy="2994422"/>
          </a:xfrm>
          <a:noFill/>
        </p:spPr>
        <p:txBody>
          <a:bodyPr>
            <a:normAutofit fontScale="70000" lnSpcReduction="20000"/>
          </a:bodyPr>
          <a:lstStyle/>
          <a:p>
            <a:pPr marL="301943" lvl="1" indent="0">
              <a:buNone/>
            </a:pPr>
            <a:r>
              <a:rPr lang="en-US" sz="2600" b="1" dirty="0"/>
              <a:t>Identify marketable skills in every higher education program. </a:t>
            </a:r>
            <a:endParaRPr lang="en-US" sz="26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Convene a statewide group </a:t>
            </a:r>
            <a:r>
              <a:rPr lang="en-US" dirty="0"/>
              <a:t>to explore general characteristics of marketable skills by meta-majors. </a:t>
            </a:r>
            <a:r>
              <a:rPr lang="en-US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Establish </a:t>
            </a:r>
            <a:r>
              <a:rPr lang="en-US" b="1" dirty="0"/>
              <a:t>collaborations </a:t>
            </a:r>
            <a:r>
              <a:rPr lang="en-US" dirty="0"/>
              <a:t>between institutions and state, regional, and local employers to </a:t>
            </a:r>
            <a:r>
              <a:rPr lang="en-US" b="1" dirty="0"/>
              <a:t>define</a:t>
            </a:r>
            <a:r>
              <a:rPr lang="en-US" dirty="0"/>
              <a:t> desirable </a:t>
            </a:r>
            <a:r>
              <a:rPr lang="en-US" b="1" dirty="0"/>
              <a:t>skills</a:t>
            </a:r>
            <a:r>
              <a:rPr lang="en-US" dirty="0"/>
              <a:t>, and </a:t>
            </a:r>
            <a:r>
              <a:rPr lang="en-US" b="1" dirty="0"/>
              <a:t>identify</a:t>
            </a:r>
            <a:r>
              <a:rPr lang="en-US" dirty="0"/>
              <a:t> in-demand </a:t>
            </a:r>
            <a:r>
              <a:rPr lang="en-US" b="1" dirty="0"/>
              <a:t>programs</a:t>
            </a:r>
            <a:r>
              <a:rPr lang="en-US" dirty="0"/>
              <a:t> and courses that offer those skills.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Leverage existing efforts </a:t>
            </a:r>
            <a:r>
              <a:rPr lang="en-US" dirty="0"/>
              <a:t>(e.g., the Liberal Education and America’s Promise – LEAP – initiative) </a:t>
            </a:r>
            <a:r>
              <a:rPr lang="en-US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301943" lvl="1" indent="0">
              <a:buNone/>
            </a:pPr>
            <a:r>
              <a:rPr lang="en-US" sz="2400" b="1" dirty="0"/>
              <a:t>Communicate marketable skills to students, families, and the workforce. </a:t>
            </a:r>
            <a:endParaRPr lang="en-US" sz="24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Increase the quality and availability of </a:t>
            </a:r>
            <a:r>
              <a:rPr lang="en-US" b="1" dirty="0"/>
              <a:t>information</a:t>
            </a:r>
            <a:r>
              <a:rPr lang="en-US" dirty="0"/>
              <a:t> targeted to students about the </a:t>
            </a:r>
            <a:r>
              <a:rPr lang="en-US" b="1" dirty="0"/>
              <a:t>transition</a:t>
            </a:r>
            <a:r>
              <a:rPr lang="en-US" dirty="0"/>
              <a:t> from </a:t>
            </a:r>
            <a:r>
              <a:rPr lang="en-US" b="1" dirty="0"/>
              <a:t>higher education to the workforce </a:t>
            </a:r>
            <a:r>
              <a:rPr lang="en-US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Ensure marketable skills are integrated into curricula so that students can </a:t>
            </a:r>
            <a:r>
              <a:rPr lang="en-US" b="1" dirty="0"/>
              <a:t>demonstrate and communicate those skills </a:t>
            </a:r>
            <a:r>
              <a:rPr lang="en-US" dirty="0" smtClean="0"/>
              <a:t> </a:t>
            </a:r>
            <a:endParaRPr lang="en-US" dirty="0"/>
          </a:p>
          <a:p>
            <a:pPr marL="627063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627063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a typeface="+mn-ea"/>
                <a:cs typeface="+mn-cs"/>
              </a:rPr>
              <a:t>MARKETABLE SKILLS STRATEGIES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4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4" y="3028950"/>
            <a:ext cx="7408333" cy="2228850"/>
          </a:xfrm>
          <a:noFill/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Students – </a:t>
            </a:r>
            <a:r>
              <a:rPr lang="en-US" sz="2600" dirty="0"/>
              <a:t>Make an impact by maintaining the lowest possible debt levels and making good decisions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/>
              <a:t>Two- </a:t>
            </a:r>
            <a:r>
              <a:rPr lang="en-US" sz="2600" b="1" dirty="0"/>
              <a:t>and four-year colleges – </a:t>
            </a:r>
            <a:r>
              <a:rPr lang="en-US" sz="2600" dirty="0"/>
              <a:t>Affect affordability by striving to reduce expenses, while maintaining quality and ensuring that students know what they are buying and where their educational choices will lead them after college. </a:t>
            </a:r>
          </a:p>
          <a:p>
            <a:pPr marL="0" indent="0">
              <a:buNone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The state – </a:t>
            </a:r>
            <a:r>
              <a:rPr lang="en-US" sz="2600" dirty="0"/>
              <a:t>Can influence affordability by adequately funding higher education.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STUDENT DEBT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43101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By 2030, undergraduate student loan debt will not exceed </a:t>
            </a:r>
            <a:endParaRPr lang="en-US" sz="2500" dirty="0" smtClean="0"/>
          </a:p>
          <a:p>
            <a:pPr algn="ctr"/>
            <a:r>
              <a:rPr lang="en-US" sz="2500" b="1" dirty="0" smtClean="0"/>
              <a:t>60 </a:t>
            </a:r>
            <a:r>
              <a:rPr lang="en-US" sz="2500" b="1" dirty="0"/>
              <a:t>percent of first-year wages </a:t>
            </a:r>
            <a:r>
              <a:rPr lang="en-US" sz="2500" dirty="0"/>
              <a:t>for graduates of </a:t>
            </a:r>
            <a:endParaRPr lang="en-US" sz="2500" dirty="0" smtClean="0"/>
          </a:p>
          <a:p>
            <a:pPr algn="ctr"/>
            <a:r>
              <a:rPr lang="en-US" sz="2500" dirty="0" smtClean="0"/>
              <a:t>Texas </a:t>
            </a:r>
            <a:r>
              <a:rPr lang="en-US" sz="2500" dirty="0"/>
              <a:t>public institutions.</a:t>
            </a:r>
          </a:p>
        </p:txBody>
      </p:sp>
    </p:spTree>
    <p:extLst>
      <p:ext uri="{BB962C8B-B14F-4D97-AF65-F5344CB8AC3E}">
        <p14:creationId xmlns:p14="http://schemas.microsoft.com/office/powerpoint/2010/main" val="147723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943101"/>
            <a:ext cx="8534399" cy="2994422"/>
          </a:xfrm>
          <a:noFill/>
        </p:spPr>
        <p:txBody>
          <a:bodyPr>
            <a:normAutofit fontScale="62500" lnSpcReduction="20000"/>
          </a:bodyPr>
          <a:lstStyle/>
          <a:p>
            <a:pPr marL="301943" lvl="1" indent="0" algn="ctr">
              <a:buNone/>
            </a:pPr>
            <a:r>
              <a:rPr lang="en-US" sz="2700" b="1" dirty="0"/>
              <a:t>Finance higher education in a manner that provides the most effective balance among appropriations, tuition and fees, and financial aid. </a:t>
            </a:r>
            <a:endParaRPr lang="en-US" sz="2700" b="1" dirty="0" smtClean="0"/>
          </a:p>
          <a:p>
            <a:pPr marL="301943" lvl="1" indent="0">
              <a:buNone/>
            </a:pPr>
            <a:endParaRPr lang="en-US" sz="1800" b="1" dirty="0"/>
          </a:p>
          <a:p>
            <a:pPr marL="301943" lvl="1" indent="0">
              <a:buNone/>
            </a:pPr>
            <a:r>
              <a:rPr lang="en-US" sz="2300" b="1" dirty="0"/>
              <a:t>Make higher education more affordable for students. </a:t>
            </a:r>
            <a:endParaRPr lang="en-US" sz="23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300" b="1" dirty="0"/>
              <a:t>Fully fund grants </a:t>
            </a:r>
            <a:r>
              <a:rPr lang="en-US" sz="2300" dirty="0"/>
              <a:t>for eligible students.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300" b="1" dirty="0" smtClean="0"/>
              <a:t>Support </a:t>
            </a:r>
            <a:r>
              <a:rPr lang="en-US" sz="2300" b="1" dirty="0"/>
              <a:t>innovative approaches </a:t>
            </a:r>
            <a:r>
              <a:rPr lang="en-US" sz="2300" dirty="0"/>
              <a:t>for more affordable credentials.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300" dirty="0"/>
              <a:t>Reduce time to degree through </a:t>
            </a:r>
            <a:r>
              <a:rPr lang="en-US" sz="2300" b="1" dirty="0"/>
              <a:t>alternate degree pathways </a:t>
            </a:r>
            <a:r>
              <a:rPr lang="en-US" sz="2300" dirty="0"/>
              <a:t>to completion. </a:t>
            </a:r>
          </a:p>
          <a:p>
            <a:pPr marL="627063" lvl="2" indent="0">
              <a:buNone/>
            </a:pPr>
            <a:endParaRPr lang="en-US" sz="1500" b="1" dirty="0" smtClean="0"/>
          </a:p>
          <a:p>
            <a:pPr marL="301943" lvl="1" indent="0">
              <a:buNone/>
            </a:pPr>
            <a:r>
              <a:rPr lang="en-US" sz="2300" b="1" dirty="0"/>
              <a:t>Build the financial literacy of Texans to promote a better understanding of how and why to pay for higher education.</a:t>
            </a:r>
            <a:r>
              <a:rPr lang="en-US" sz="2300" b="1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300" dirty="0"/>
              <a:t>Implement personal </a:t>
            </a:r>
            <a:r>
              <a:rPr lang="en-US" sz="2300" b="1" dirty="0"/>
              <a:t>financial literacy </a:t>
            </a:r>
            <a:r>
              <a:rPr lang="en-US" sz="2300" dirty="0"/>
              <a:t>programs to support students going to college. </a:t>
            </a:r>
            <a:r>
              <a:rPr lang="en-US" sz="2300" b="1" dirty="0" smtClean="0"/>
              <a:t> </a:t>
            </a:r>
            <a:r>
              <a:rPr lang="en-US" sz="23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300" dirty="0"/>
              <a:t>Convene a statewide advisory group to determine ways to better </a:t>
            </a:r>
            <a:r>
              <a:rPr lang="en-US" sz="2300" b="1" dirty="0"/>
              <a:t>advise students and parents on financial aid </a:t>
            </a:r>
            <a:r>
              <a:rPr lang="en-US" sz="2300" dirty="0" smtClean="0"/>
              <a:t>options. </a:t>
            </a:r>
            <a:endParaRPr lang="en-US" sz="2300" dirty="0"/>
          </a:p>
          <a:p>
            <a:pPr marL="627063" lvl="2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627063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627063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a typeface="+mn-ea"/>
                <a:cs typeface="+mn-cs"/>
              </a:rPr>
              <a:t>STUDENT DEBT STRATEGIES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4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7835</TotalTime>
  <Words>1213</Words>
  <Application>Microsoft Macintosh PowerPoint</Application>
  <PresentationFormat>On-screen Show (16:9)</PresentationFormat>
  <Paragraphs>187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Division of Academic Affairs   Faculty/Staff General Meeting  Fall 2015</vt:lpstr>
      <vt:lpstr>PowerPoint Presentation</vt:lpstr>
      <vt:lpstr>PowerPoint Presentation</vt:lpstr>
      <vt:lpstr>COMPLETION</vt:lpstr>
      <vt:lpstr>COMPLETION STRATEGIES</vt:lpstr>
      <vt:lpstr>MARKETABLE SKILLS</vt:lpstr>
      <vt:lpstr>MARKETABLE SKILLS STRATEGIES</vt:lpstr>
      <vt:lpstr>STUDENT DEBT </vt:lpstr>
      <vt:lpstr>STUDENT DEBT STRATEGIES</vt:lpstr>
      <vt:lpstr>PowerPoint Presentation</vt:lpstr>
      <vt:lpstr>PowerPoint Presentation</vt:lpstr>
      <vt:lpstr>PowerPoint Presentation</vt:lpstr>
      <vt:lpstr>Institutional Strategic Planning Process Communicate and Develop Inter-divisional Strengths</vt:lpstr>
      <vt:lpstr>Aligning our Current Initiatives Where do we stand?</vt:lpstr>
      <vt:lpstr>Aligning our Current Initiatives Where do we stand?</vt:lpstr>
      <vt:lpstr>Aligning our Current Initiatives Where do we stand?</vt:lpstr>
      <vt:lpstr>Aligning our Current Initiatives Where do we stand?</vt:lpstr>
      <vt:lpstr>Aligning our Current Initiatives Where do we stand?</vt:lpstr>
      <vt:lpstr>Aligning Our Future Initiatives Where Do We Go?</vt:lpstr>
      <vt:lpstr>Aligning Our Future Initiatives Where Do We Go?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Thielemann, Heather</dc:creator>
  <cp:lastModifiedBy>SHSU Online</cp:lastModifiedBy>
  <cp:revision>221</cp:revision>
  <cp:lastPrinted>2015-09-16T13:24:44Z</cp:lastPrinted>
  <dcterms:created xsi:type="dcterms:W3CDTF">2012-09-20T13:47:27Z</dcterms:created>
  <dcterms:modified xsi:type="dcterms:W3CDTF">2015-09-25T15:21:38Z</dcterms:modified>
</cp:coreProperties>
</file>