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40149B-DDE1-4FAD-9679-48873E5213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B2D2477-9B81-4B92-B6FE-6D7B676BDB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0149B-DDE1-4FAD-9679-48873E5213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D2477-9B81-4B92-B6FE-6D7B676B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240149B-DDE1-4FAD-9679-48873E5213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2D2477-9B81-4B92-B6FE-6D7B676B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0149B-DDE1-4FAD-9679-48873E5213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D2477-9B81-4B92-B6FE-6D7B676B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40149B-DDE1-4FAD-9679-48873E5213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B2D2477-9B81-4B92-B6FE-6D7B676BDB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0149B-DDE1-4FAD-9679-48873E5213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D2477-9B81-4B92-B6FE-6D7B676B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0149B-DDE1-4FAD-9679-48873E5213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D2477-9B81-4B92-B6FE-6D7B676B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0149B-DDE1-4FAD-9679-48873E5213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D2477-9B81-4B92-B6FE-6D7B676B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40149B-DDE1-4FAD-9679-48873E5213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D2477-9B81-4B92-B6FE-6D7B676B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0149B-DDE1-4FAD-9679-48873E5213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D2477-9B81-4B92-B6FE-6D7B676B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0149B-DDE1-4FAD-9679-48873E5213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D2477-9B81-4B92-B6FE-6D7B676BDB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240149B-DDE1-4FAD-9679-48873E5213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B2D2477-9B81-4B92-B6FE-6D7B676BDB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Adipose Tissue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94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Intramuscular 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fat depot to develop</a:t>
            </a:r>
          </a:p>
          <a:p>
            <a:r>
              <a:rPr lang="en-US" dirty="0" smtClean="0"/>
              <a:t>Also called marbling</a:t>
            </a:r>
          </a:p>
          <a:p>
            <a:r>
              <a:rPr lang="en-US" dirty="0" smtClean="0"/>
              <a:t>Associated with the perimysium that surrounds muscle fiber bundles</a:t>
            </a:r>
          </a:p>
          <a:p>
            <a:r>
              <a:rPr lang="en-US" dirty="0" smtClean="0"/>
              <a:t>Related to the eating quality of meat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28575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23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Exists at birth and contains more/larger mitochondria than white fat</a:t>
            </a:r>
          </a:p>
          <a:p>
            <a:r>
              <a:rPr lang="en-US" dirty="0" smtClean="0"/>
              <a:t>Important for generation of heat in the neonate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6074230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772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Adipogenesis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vascularization of the connective tissue during early stages</a:t>
            </a:r>
          </a:p>
          <a:p>
            <a:r>
              <a:rPr lang="en-US" dirty="0" smtClean="0"/>
              <a:t>Lobules (groups of </a:t>
            </a:r>
            <a:r>
              <a:rPr lang="en-US" dirty="0" err="1" smtClean="0"/>
              <a:t>adipoblasts</a:t>
            </a:r>
            <a:r>
              <a:rPr lang="en-US" dirty="0" smtClean="0"/>
              <a:t>) form and are enclosed by a collagenous sheath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835" y="3433618"/>
            <a:ext cx="4281778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60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Adipocyte 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Adipocytes can store fatty acids, but not triglycerides</a:t>
            </a:r>
          </a:p>
          <a:p>
            <a:r>
              <a:rPr lang="en-US" dirty="0" smtClean="0"/>
              <a:t>The glycerol must be removed to free the fatty acids for storage</a:t>
            </a:r>
          </a:p>
          <a:p>
            <a:r>
              <a:rPr lang="en-US" dirty="0" smtClean="0"/>
              <a:t>Three fatty acids must be rejoined to a glycerol once inside the adipocyte.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35055"/>
            <a:ext cx="274703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36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Adipose tissue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 of fat deposition is a function of:</a:t>
            </a:r>
          </a:p>
          <a:p>
            <a:pPr lvl="1"/>
            <a:r>
              <a:rPr lang="en-US" dirty="0" smtClean="0"/>
              <a:t>Absorption of FAs from the blood</a:t>
            </a:r>
          </a:p>
          <a:p>
            <a:pPr lvl="1"/>
            <a:r>
              <a:rPr lang="en-US" dirty="0" smtClean="0"/>
              <a:t>FA synthesis and triglyceride formation</a:t>
            </a:r>
          </a:p>
          <a:p>
            <a:pPr lvl="1"/>
            <a:r>
              <a:rPr lang="en-US" dirty="0" smtClean="0"/>
              <a:t>Lipolysis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4381500" cy="315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30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Adipogenesis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</a:t>
            </a:r>
            <a:r>
              <a:rPr lang="en-US" dirty="0" err="1" smtClean="0"/>
              <a:t>preadipocytes</a:t>
            </a:r>
            <a:r>
              <a:rPr lang="en-US" dirty="0" smtClean="0"/>
              <a:t> begin to mature they will collect lipid droplets</a:t>
            </a:r>
          </a:p>
          <a:p>
            <a:pPr lvl="1"/>
            <a:r>
              <a:rPr lang="en-US" dirty="0" err="1" smtClean="0"/>
              <a:t>Multilocular</a:t>
            </a:r>
            <a:endParaRPr lang="en-US" dirty="0" smtClean="0"/>
          </a:p>
          <a:p>
            <a:pPr lvl="1"/>
            <a:r>
              <a:rPr lang="en-US" dirty="0" err="1" smtClean="0"/>
              <a:t>Unilocular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64992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064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Adipocyte Hyperplasia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adipocyte hyperplasia occurs prenatally</a:t>
            </a:r>
          </a:p>
          <a:p>
            <a:r>
              <a:rPr lang="en-US" dirty="0" smtClean="0"/>
              <a:t>However, additional cells can be recruited </a:t>
            </a:r>
            <a:r>
              <a:rPr lang="en-US" dirty="0" err="1" smtClean="0"/>
              <a:t>postnatally</a:t>
            </a:r>
            <a:endParaRPr lang="en-US" dirty="0" smtClean="0"/>
          </a:p>
          <a:p>
            <a:r>
              <a:rPr lang="en-US" dirty="0" smtClean="0"/>
              <a:t>Recruitment has binomial distribution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44100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909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Adipocyte Hypertrophy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Adipoblasts</a:t>
            </a:r>
            <a:r>
              <a:rPr lang="en-US" dirty="0" smtClean="0"/>
              <a:t> are &lt; 20 µm in diameter</a:t>
            </a:r>
          </a:p>
          <a:p>
            <a:r>
              <a:rPr lang="en-US" dirty="0" smtClean="0"/>
              <a:t>Mature adipocytes ~ 120 µm in diameter</a:t>
            </a:r>
          </a:p>
          <a:p>
            <a:r>
              <a:rPr lang="en-US" dirty="0" smtClean="0"/>
              <a:t>Lipid droplet can make up &gt;95% of the cytoplasmic volume.</a:t>
            </a:r>
          </a:p>
          <a:p>
            <a:pPr lvl="1"/>
            <a:r>
              <a:rPr lang="en-US" dirty="0" smtClean="0"/>
              <a:t>Nucleus is forced toward the outer membrane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22"/>
          <a:stretch/>
        </p:blipFill>
        <p:spPr bwMode="auto">
          <a:xfrm>
            <a:off x="533399" y="4267200"/>
            <a:ext cx="703993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658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Lipogenesis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Adipose tissue is the major site of </a:t>
            </a:r>
            <a:r>
              <a:rPr lang="en-US" dirty="0" err="1" smtClean="0"/>
              <a:t>lipogenesis</a:t>
            </a:r>
            <a:r>
              <a:rPr lang="en-US" dirty="0" smtClean="0"/>
              <a:t> in cattle, sheep, and pigs</a:t>
            </a:r>
          </a:p>
          <a:p>
            <a:r>
              <a:rPr lang="en-US" dirty="0" smtClean="0"/>
              <a:t>The liver is the major site of </a:t>
            </a:r>
            <a:r>
              <a:rPr lang="en-US" dirty="0" err="1" smtClean="0"/>
              <a:t>lipogenesis</a:t>
            </a:r>
            <a:r>
              <a:rPr lang="en-US" dirty="0" smtClean="0"/>
              <a:t> in avian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26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adipose composition and lipid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Species</a:t>
            </a:r>
          </a:p>
          <a:p>
            <a:r>
              <a:rPr lang="en-US" dirty="0" smtClean="0"/>
              <a:t>Genetic selection</a:t>
            </a:r>
          </a:p>
          <a:p>
            <a:r>
              <a:rPr lang="en-US" dirty="0" smtClean="0"/>
              <a:t>Sex</a:t>
            </a:r>
          </a:p>
          <a:p>
            <a:r>
              <a:rPr lang="en-US" dirty="0" smtClean="0"/>
              <a:t>Hormones</a:t>
            </a:r>
          </a:p>
          <a:p>
            <a:r>
              <a:rPr lang="en-US" dirty="0" smtClean="0"/>
              <a:t>Nutrition</a:t>
            </a:r>
          </a:p>
          <a:p>
            <a:r>
              <a:rPr lang="en-US" dirty="0" smtClean="0"/>
              <a:t>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9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the four locations fat is deposited</a:t>
            </a:r>
          </a:p>
          <a:p>
            <a:r>
              <a:rPr lang="en-US" dirty="0" smtClean="0"/>
              <a:t>Explain </a:t>
            </a:r>
            <a:r>
              <a:rPr lang="en-US" dirty="0" err="1" smtClean="0"/>
              <a:t>adipogenesis</a:t>
            </a:r>
            <a:endParaRPr lang="en-US" dirty="0" smtClean="0"/>
          </a:p>
          <a:p>
            <a:r>
              <a:rPr lang="en-US" dirty="0" smtClean="0"/>
              <a:t>Explain </a:t>
            </a:r>
            <a:r>
              <a:rPr lang="en-US" dirty="0" err="1" smtClean="0"/>
              <a:t>lipogenesis</a:t>
            </a:r>
            <a:endParaRPr lang="en-US" dirty="0" smtClean="0"/>
          </a:p>
          <a:p>
            <a:r>
              <a:rPr lang="en-US" dirty="0" smtClean="0"/>
              <a:t>Compare and contrast the different factors affecting lipid metabolism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18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Cellularity and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amount of lipid increases, as a percentage of the tissue weight, in older animals</a:t>
            </a:r>
          </a:p>
          <a:p>
            <a:r>
              <a:rPr lang="en-US" dirty="0" smtClean="0"/>
              <a:t>As we enter the fattening stage of the growth curve we slow growth of other tissues, leaving more energy to be stored as fats.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76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 depots develop at different times</a:t>
            </a:r>
          </a:p>
          <a:p>
            <a:pPr lvl="1"/>
            <a:r>
              <a:rPr lang="en-US" dirty="0" smtClean="0"/>
              <a:t>Some are larger than others based on which developed first</a:t>
            </a:r>
          </a:p>
          <a:p>
            <a:r>
              <a:rPr lang="en-US" dirty="0" smtClean="0"/>
              <a:t>Intramuscular adipocytes may account for 50% of the total NUMBER of adipocytes, but may represent only 10% of the total LIPID.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09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location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2308"/>
            <a:ext cx="7239000" cy="294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498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Monogastric</a:t>
            </a:r>
            <a:r>
              <a:rPr lang="en-US" dirty="0" smtClean="0"/>
              <a:t> vs. Ruminants</a:t>
            </a:r>
          </a:p>
          <a:p>
            <a:r>
              <a:rPr lang="en-US" dirty="0" smtClean="0"/>
              <a:t>Microbes cause hydrogenation of fatty acids that enter the rumen</a:t>
            </a:r>
          </a:p>
          <a:p>
            <a:pPr lvl="1"/>
            <a:r>
              <a:rPr lang="en-US" dirty="0" smtClean="0"/>
              <a:t>Converts unsaturated fatty acids to saturated fatty acids.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412623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289519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061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1950’s and 60’s genetic lines of pigs may have had 5 cm of back fat at market weight</a:t>
            </a:r>
          </a:p>
          <a:p>
            <a:r>
              <a:rPr lang="en-US" dirty="0" smtClean="0"/>
              <a:t>Now pigs may have a few mm at market weight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448078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567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Testosterone inhibits lipid deposition.</a:t>
            </a:r>
          </a:p>
          <a:p>
            <a:r>
              <a:rPr lang="en-US" dirty="0" smtClean="0"/>
              <a:t>Increased fatness seen in females is associated with a greater SIZE of adipocytes rather than a greater number.</a:t>
            </a:r>
          </a:p>
          <a:p>
            <a:pPr lvl="1"/>
            <a:r>
              <a:rPr lang="en-US" dirty="0" smtClean="0"/>
              <a:t>Due to estrogenic hormones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19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sex hormones, </a:t>
            </a:r>
            <a:r>
              <a:rPr lang="en-US" dirty="0" err="1" smtClean="0"/>
              <a:t>Leptin</a:t>
            </a:r>
            <a:r>
              <a:rPr lang="en-US" dirty="0" smtClean="0"/>
              <a:t> plays a major role in nutrient partitioning</a:t>
            </a:r>
          </a:p>
          <a:p>
            <a:r>
              <a:rPr lang="en-US" dirty="0" err="1" smtClean="0"/>
              <a:t>Leptin</a:t>
            </a:r>
            <a:r>
              <a:rPr lang="en-US" dirty="0" smtClean="0"/>
              <a:t> is associated with feed intake and appetite, and are seen in higher levels in obese animals.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311727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5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fat diets depress FA synthesis while low fat diets increase </a:t>
            </a:r>
            <a:r>
              <a:rPr lang="en-US" i="1" dirty="0" smtClean="0"/>
              <a:t>de novo </a:t>
            </a:r>
            <a:r>
              <a:rPr lang="en-US" dirty="0" smtClean="0"/>
              <a:t>synthesis rates.</a:t>
            </a:r>
          </a:p>
          <a:p>
            <a:r>
              <a:rPr lang="en-US" dirty="0" smtClean="0"/>
              <a:t>The presence of high amount of marbling generally indicates the animal was fed on a high plane of nutrition.</a:t>
            </a:r>
          </a:p>
          <a:p>
            <a:r>
              <a:rPr lang="en-US" dirty="0" smtClean="0"/>
              <a:t>Diets with amino acid deficiencies often result in increased </a:t>
            </a:r>
            <a:r>
              <a:rPr lang="en-US" dirty="0" err="1" smtClean="0"/>
              <a:t>lipogenesis</a:t>
            </a:r>
            <a:r>
              <a:rPr lang="en-US" dirty="0" smtClean="0"/>
              <a:t> due to the excess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90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Animals exposed to low temperature will mobilize adipose tissue to support heat production.</a:t>
            </a:r>
          </a:p>
          <a:p>
            <a:r>
              <a:rPr lang="en-US" dirty="0" smtClean="0"/>
              <a:t>At high temperatures feed intake is depressed so as to inhibit heat producing processes.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370389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02" y="4267200"/>
            <a:ext cx="358541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930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the four locations fat is deposited</a:t>
            </a:r>
          </a:p>
          <a:p>
            <a:r>
              <a:rPr lang="en-US" dirty="0"/>
              <a:t>Explain </a:t>
            </a:r>
            <a:r>
              <a:rPr lang="en-US" dirty="0" err="1"/>
              <a:t>adipogenesis</a:t>
            </a:r>
            <a:endParaRPr lang="en-US" dirty="0"/>
          </a:p>
          <a:p>
            <a:r>
              <a:rPr lang="en-US" dirty="0"/>
              <a:t>Explain </a:t>
            </a:r>
            <a:r>
              <a:rPr lang="en-US" dirty="0" err="1"/>
              <a:t>lipogenesis</a:t>
            </a:r>
            <a:endParaRPr lang="en-US" dirty="0"/>
          </a:p>
          <a:p>
            <a:r>
              <a:rPr lang="en-US" dirty="0"/>
              <a:t>Compare and contrast the different factors affecting lipid metabolism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Anatomical Location of Adipose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 depots – locations where fat is deposited</a:t>
            </a:r>
          </a:p>
          <a:p>
            <a:pPr lvl="1"/>
            <a:r>
              <a:rPr lang="en-US" dirty="0" smtClean="0"/>
              <a:t>Visceral</a:t>
            </a:r>
          </a:p>
          <a:p>
            <a:pPr lvl="1"/>
            <a:r>
              <a:rPr lang="en-US" dirty="0" smtClean="0"/>
              <a:t>Subcutaneous</a:t>
            </a:r>
          </a:p>
          <a:p>
            <a:pPr lvl="1"/>
            <a:r>
              <a:rPr lang="en-US" dirty="0" err="1" smtClean="0"/>
              <a:t>Intermuscular</a:t>
            </a:r>
            <a:endParaRPr lang="en-US" dirty="0" smtClean="0"/>
          </a:p>
          <a:p>
            <a:pPr lvl="1"/>
            <a:r>
              <a:rPr lang="en-US" dirty="0" smtClean="0"/>
              <a:t>Intramuscular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0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Visceral 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within the body cavity</a:t>
            </a:r>
          </a:p>
          <a:p>
            <a:pPr lvl="1"/>
            <a:r>
              <a:rPr lang="en-US" dirty="0" smtClean="0"/>
              <a:t>Surrounds locations that require protection and insulation</a:t>
            </a:r>
          </a:p>
          <a:p>
            <a:r>
              <a:rPr lang="en-US" dirty="0" smtClean="0"/>
              <a:t>One of the first depots to develop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3700" r="25035" b="3861"/>
          <a:stretch/>
        </p:blipFill>
        <p:spPr bwMode="auto">
          <a:xfrm>
            <a:off x="4932218" y="3687618"/>
            <a:ext cx="2854036" cy="282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20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Visceral 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Mesenteric Fat</a:t>
            </a:r>
          </a:p>
          <a:p>
            <a:pPr lvl="1"/>
            <a:r>
              <a:rPr lang="en-US" dirty="0" smtClean="0"/>
              <a:t>Located around the intestines</a:t>
            </a:r>
          </a:p>
          <a:p>
            <a:r>
              <a:rPr lang="en-US" dirty="0" smtClean="0"/>
              <a:t>Caul Fat</a:t>
            </a:r>
          </a:p>
          <a:p>
            <a:pPr lvl="1"/>
            <a:r>
              <a:rPr lang="en-US" dirty="0" smtClean="0"/>
              <a:t>Thin sheet of adipose tissue contained in a large fold of connective tissue over the stomach and adjacent organs</a:t>
            </a:r>
          </a:p>
          <a:p>
            <a:r>
              <a:rPr lang="en-US" dirty="0" err="1" smtClean="0"/>
              <a:t>Perirenal</a:t>
            </a:r>
            <a:r>
              <a:rPr lang="en-US" dirty="0" smtClean="0"/>
              <a:t> Fat</a:t>
            </a:r>
          </a:p>
          <a:p>
            <a:pPr lvl="1"/>
            <a:r>
              <a:rPr lang="en-US" dirty="0" smtClean="0"/>
              <a:t>Protective fat around the kidneys</a:t>
            </a:r>
          </a:p>
          <a:p>
            <a:pPr lvl="1"/>
            <a:r>
              <a:rPr lang="en-US" dirty="0" smtClean="0"/>
              <a:t>Also called kidney fat</a:t>
            </a:r>
          </a:p>
        </p:txBody>
      </p:sp>
    </p:spTree>
    <p:extLst>
      <p:ext uri="{BB962C8B-B14F-4D97-AF65-F5344CB8AC3E}">
        <p14:creationId xmlns:p14="http://schemas.microsoft.com/office/powerpoint/2010/main" val="119647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Visceral 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Leaf Fat</a:t>
            </a:r>
          </a:p>
          <a:p>
            <a:pPr lvl="1"/>
            <a:r>
              <a:rPr lang="en-US" dirty="0" smtClean="0"/>
              <a:t>Located between the lining of the thoracic cavity and the ribs in mammalian meat animals</a:t>
            </a:r>
          </a:p>
          <a:p>
            <a:pPr marL="292608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8"/>
          <a:stretch/>
        </p:blipFill>
        <p:spPr bwMode="auto">
          <a:xfrm>
            <a:off x="2286000" y="3124200"/>
            <a:ext cx="3509631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518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Subcutaneous 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just under the skin or hide</a:t>
            </a:r>
          </a:p>
          <a:p>
            <a:r>
              <a:rPr lang="en-US" dirty="0" smtClean="0"/>
              <a:t>Also referred to as back fat</a:t>
            </a:r>
          </a:p>
          <a:p>
            <a:r>
              <a:rPr lang="en-US" dirty="0" smtClean="0"/>
              <a:t>Largest depot of fat in pork carcasses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5486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68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Subcutaneous 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Outer Layer- First to develop</a:t>
            </a:r>
          </a:p>
          <a:p>
            <a:pPr lvl="1"/>
            <a:r>
              <a:rPr lang="en-US" dirty="0" smtClean="0"/>
              <a:t>Acts as insulation for the animal</a:t>
            </a:r>
          </a:p>
          <a:p>
            <a:r>
              <a:rPr lang="en-US" dirty="0" smtClean="0"/>
              <a:t>Middle Layer- Second to develop</a:t>
            </a:r>
          </a:p>
          <a:p>
            <a:pPr lvl="1"/>
            <a:r>
              <a:rPr lang="en-US" dirty="0" smtClean="0"/>
              <a:t>Normally thickest </a:t>
            </a:r>
            <a:r>
              <a:rPr lang="en-US" dirty="0" err="1" smtClean="0"/>
              <a:t>postnatally</a:t>
            </a:r>
            <a:endParaRPr lang="en-US" dirty="0" smtClean="0"/>
          </a:p>
          <a:p>
            <a:pPr lvl="1"/>
            <a:r>
              <a:rPr lang="en-US" dirty="0" smtClean="0"/>
              <a:t>Most metabolically active</a:t>
            </a:r>
          </a:p>
          <a:p>
            <a:r>
              <a:rPr lang="en-US" dirty="0" smtClean="0"/>
              <a:t>Inner Layer- Last layer to develop</a:t>
            </a:r>
          </a:p>
          <a:p>
            <a:pPr lvl="1"/>
            <a:r>
              <a:rPr lang="en-US" dirty="0" smtClean="0"/>
              <a:t>Small and thin</a:t>
            </a:r>
          </a:p>
          <a:p>
            <a:pPr lvl="1"/>
            <a:r>
              <a:rPr lang="en-US" dirty="0" smtClean="0"/>
              <a:t>Can be difficult to detect in lean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0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Intermuscular</a:t>
            </a:r>
            <a:r>
              <a:rPr lang="en-US" dirty="0" smtClean="0"/>
              <a:t> 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around and in between individual muscles or groups of muscles</a:t>
            </a:r>
          </a:p>
          <a:p>
            <a:r>
              <a:rPr lang="en-US" dirty="0" smtClean="0"/>
              <a:t>Also called “seam fat”</a:t>
            </a:r>
          </a:p>
          <a:p>
            <a:r>
              <a:rPr lang="en-US" dirty="0" smtClean="0"/>
              <a:t>Associated with the </a:t>
            </a:r>
            <a:r>
              <a:rPr lang="en-US" dirty="0" err="1" smtClean="0"/>
              <a:t>epimysium</a:t>
            </a:r>
            <a:r>
              <a:rPr lang="en-US" dirty="0" smtClean="0"/>
              <a:t> of muscles</a:t>
            </a:r>
          </a:p>
          <a:p>
            <a:r>
              <a:rPr lang="en-US" dirty="0" smtClean="0"/>
              <a:t>Development of subcutaneous and </a:t>
            </a:r>
            <a:r>
              <a:rPr lang="en-US" dirty="0" err="1" smtClean="0"/>
              <a:t>intermuscular</a:t>
            </a:r>
            <a:r>
              <a:rPr lang="en-US" dirty="0" smtClean="0"/>
              <a:t> depots may be interchangeable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2467932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62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192</TotalTime>
  <Words>771</Words>
  <Application>Microsoft Office PowerPoint</Application>
  <PresentationFormat>On-screen Show (4:3)</PresentationFormat>
  <Paragraphs>124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Opulent</vt:lpstr>
      <vt:lpstr>Adipose Tissue</vt:lpstr>
      <vt:lpstr>objectives</vt:lpstr>
      <vt:lpstr>Anatomical Location of Adipose</vt:lpstr>
      <vt:lpstr>Visceral Fat</vt:lpstr>
      <vt:lpstr>Visceral Fat</vt:lpstr>
      <vt:lpstr>Visceral Fat</vt:lpstr>
      <vt:lpstr>Subcutaneous fat</vt:lpstr>
      <vt:lpstr>Subcutaneous fat</vt:lpstr>
      <vt:lpstr>Intermuscular Fat</vt:lpstr>
      <vt:lpstr>Intramuscular fat</vt:lpstr>
      <vt:lpstr>Brown Fat</vt:lpstr>
      <vt:lpstr>Adipogenesis</vt:lpstr>
      <vt:lpstr>Adipocyte lipids</vt:lpstr>
      <vt:lpstr>Adipose tissue metabolism</vt:lpstr>
      <vt:lpstr>Adipogenesis</vt:lpstr>
      <vt:lpstr>Adipocyte Hyperplasia</vt:lpstr>
      <vt:lpstr>Adipocyte Hypertrophy</vt:lpstr>
      <vt:lpstr>Lipogenesis</vt:lpstr>
      <vt:lpstr>Factors affecting adipose composition and lipid metabolism</vt:lpstr>
      <vt:lpstr>Cellularity and Age</vt:lpstr>
      <vt:lpstr>Anatomical location</vt:lpstr>
      <vt:lpstr>Anatomical location</vt:lpstr>
      <vt:lpstr>Species</vt:lpstr>
      <vt:lpstr>Genetics</vt:lpstr>
      <vt:lpstr>sex</vt:lpstr>
      <vt:lpstr>hormones</vt:lpstr>
      <vt:lpstr>Nutrition</vt:lpstr>
      <vt:lpstr>Environmental Temperature</vt:lpstr>
      <vt:lpstr>Objectives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Adipose Tissue</dc:title>
  <dc:creator>Hawley, Jessica</dc:creator>
  <cp:lastModifiedBy>Hawley, Jessica</cp:lastModifiedBy>
  <cp:revision>3</cp:revision>
  <dcterms:created xsi:type="dcterms:W3CDTF">2013-03-20T21:07:29Z</dcterms:created>
  <dcterms:modified xsi:type="dcterms:W3CDTF">2013-03-25T19:52:31Z</dcterms:modified>
</cp:coreProperties>
</file>