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9"/>
  </p:notesMasterIdLst>
  <p:handoutMasterIdLst>
    <p:handoutMasterId r:id="rId30"/>
  </p:handoutMasterIdLst>
  <p:sldIdLst>
    <p:sldId id="256" r:id="rId2"/>
    <p:sldId id="291" r:id="rId3"/>
    <p:sldId id="292" r:id="rId4"/>
    <p:sldId id="268" r:id="rId5"/>
    <p:sldId id="270" r:id="rId6"/>
    <p:sldId id="281" r:id="rId7"/>
    <p:sldId id="263" r:id="rId8"/>
    <p:sldId id="265" r:id="rId9"/>
    <p:sldId id="264" r:id="rId10"/>
    <p:sldId id="287" r:id="rId11"/>
    <p:sldId id="280" r:id="rId12"/>
    <p:sldId id="259" r:id="rId13"/>
    <p:sldId id="260" r:id="rId14"/>
    <p:sldId id="261" r:id="rId15"/>
    <p:sldId id="290" r:id="rId16"/>
    <p:sldId id="274" r:id="rId17"/>
    <p:sldId id="285" r:id="rId18"/>
    <p:sldId id="284" r:id="rId19"/>
    <p:sldId id="277" r:id="rId20"/>
    <p:sldId id="286" r:id="rId21"/>
    <p:sldId id="275" r:id="rId22"/>
    <p:sldId id="279" r:id="rId23"/>
    <p:sldId id="288" r:id="rId24"/>
    <p:sldId id="289" r:id="rId25"/>
    <p:sldId id="278" r:id="rId26"/>
    <p:sldId id="273" r:id="rId27"/>
    <p:sldId id="266"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pitchFamily="-112" charset="0"/>
        <a:ea typeface="ＭＳ Ｐゴシック" pitchFamily="-112" charset="-128"/>
        <a:cs typeface="+mn-cs"/>
      </a:defRPr>
    </a:lvl1pPr>
    <a:lvl2pPr marL="457200" algn="l" rtl="0" fontAlgn="base">
      <a:spcBef>
        <a:spcPct val="0"/>
      </a:spcBef>
      <a:spcAft>
        <a:spcPct val="0"/>
      </a:spcAft>
      <a:defRPr sz="2400" kern="1200">
        <a:solidFill>
          <a:schemeClr val="tx1"/>
        </a:solidFill>
        <a:latin typeface="Tahoma" pitchFamily="-112" charset="0"/>
        <a:ea typeface="ＭＳ Ｐゴシック" pitchFamily="-112" charset="-128"/>
        <a:cs typeface="+mn-cs"/>
      </a:defRPr>
    </a:lvl2pPr>
    <a:lvl3pPr marL="914400" algn="l" rtl="0" fontAlgn="base">
      <a:spcBef>
        <a:spcPct val="0"/>
      </a:spcBef>
      <a:spcAft>
        <a:spcPct val="0"/>
      </a:spcAft>
      <a:defRPr sz="2400" kern="1200">
        <a:solidFill>
          <a:schemeClr val="tx1"/>
        </a:solidFill>
        <a:latin typeface="Tahoma" pitchFamily="-112" charset="0"/>
        <a:ea typeface="ＭＳ Ｐゴシック" pitchFamily="-112" charset="-128"/>
        <a:cs typeface="+mn-cs"/>
      </a:defRPr>
    </a:lvl3pPr>
    <a:lvl4pPr marL="1371600" algn="l" rtl="0" fontAlgn="base">
      <a:spcBef>
        <a:spcPct val="0"/>
      </a:spcBef>
      <a:spcAft>
        <a:spcPct val="0"/>
      </a:spcAft>
      <a:defRPr sz="2400" kern="1200">
        <a:solidFill>
          <a:schemeClr val="tx1"/>
        </a:solidFill>
        <a:latin typeface="Tahoma" pitchFamily="-112" charset="0"/>
        <a:ea typeface="ＭＳ Ｐゴシック" pitchFamily="-112" charset="-128"/>
        <a:cs typeface="+mn-cs"/>
      </a:defRPr>
    </a:lvl4pPr>
    <a:lvl5pPr marL="1828800" algn="l" rtl="0" fontAlgn="base">
      <a:spcBef>
        <a:spcPct val="0"/>
      </a:spcBef>
      <a:spcAft>
        <a:spcPct val="0"/>
      </a:spcAft>
      <a:defRPr sz="2400" kern="1200">
        <a:solidFill>
          <a:schemeClr val="tx1"/>
        </a:solidFill>
        <a:latin typeface="Tahoma" pitchFamily="-112" charset="0"/>
        <a:ea typeface="ＭＳ Ｐゴシック" pitchFamily="-112" charset="-128"/>
        <a:cs typeface="+mn-cs"/>
      </a:defRPr>
    </a:lvl5pPr>
    <a:lvl6pPr marL="2286000" algn="l" defTabSz="914400" rtl="0" eaLnBrk="1" latinLnBrk="0" hangingPunct="1">
      <a:defRPr sz="2400" kern="1200">
        <a:solidFill>
          <a:schemeClr val="tx1"/>
        </a:solidFill>
        <a:latin typeface="Tahoma" pitchFamily="-112" charset="0"/>
        <a:ea typeface="ＭＳ Ｐゴシック" pitchFamily="-112" charset="-128"/>
        <a:cs typeface="+mn-cs"/>
      </a:defRPr>
    </a:lvl6pPr>
    <a:lvl7pPr marL="2743200" algn="l" defTabSz="914400" rtl="0" eaLnBrk="1" latinLnBrk="0" hangingPunct="1">
      <a:defRPr sz="2400" kern="1200">
        <a:solidFill>
          <a:schemeClr val="tx1"/>
        </a:solidFill>
        <a:latin typeface="Tahoma" pitchFamily="-112" charset="0"/>
        <a:ea typeface="ＭＳ Ｐゴシック" pitchFamily="-112" charset="-128"/>
        <a:cs typeface="+mn-cs"/>
      </a:defRPr>
    </a:lvl7pPr>
    <a:lvl8pPr marL="3200400" algn="l" defTabSz="914400" rtl="0" eaLnBrk="1" latinLnBrk="0" hangingPunct="1">
      <a:defRPr sz="2400" kern="1200">
        <a:solidFill>
          <a:schemeClr val="tx1"/>
        </a:solidFill>
        <a:latin typeface="Tahoma" pitchFamily="-112" charset="0"/>
        <a:ea typeface="ＭＳ Ｐゴシック" pitchFamily="-112" charset="-128"/>
        <a:cs typeface="+mn-cs"/>
      </a:defRPr>
    </a:lvl8pPr>
    <a:lvl9pPr marL="3657600" algn="l" defTabSz="914400" rtl="0" eaLnBrk="1" latinLnBrk="0" hangingPunct="1">
      <a:defRPr sz="2400" kern="1200">
        <a:solidFill>
          <a:schemeClr val="tx1"/>
        </a:solidFill>
        <a:latin typeface="Tahoma" pitchFamily="-112"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988"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F26B5-58C8-4C32-830D-5F419BC834B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A969C1F-82FC-4B30-8E28-A86DD0A31F92}">
      <dgm:prSet phldrT="[Text]"/>
      <dgm:spPr/>
      <dgm:t>
        <a:bodyPr/>
        <a:lstStyle/>
        <a:p>
          <a:r>
            <a:rPr lang="en-US" dirty="0" smtClean="0"/>
            <a:t>Problem</a:t>
          </a:r>
          <a:endParaRPr lang="en-US" dirty="0"/>
        </a:p>
      </dgm:t>
    </dgm:pt>
    <dgm:pt modelId="{4330AC74-B28C-4D47-9DFB-A7D1BDBBDAAF}" type="parTrans" cxnId="{DCC29E34-5BDF-4F10-AA63-C421729318B3}">
      <dgm:prSet/>
      <dgm:spPr/>
      <dgm:t>
        <a:bodyPr/>
        <a:lstStyle/>
        <a:p>
          <a:endParaRPr lang="en-US"/>
        </a:p>
      </dgm:t>
    </dgm:pt>
    <dgm:pt modelId="{715116F1-AFD4-42D6-8D3E-F46F1D4D4D4A}" type="sibTrans" cxnId="{DCC29E34-5BDF-4F10-AA63-C421729318B3}">
      <dgm:prSet/>
      <dgm:spPr/>
      <dgm:t>
        <a:bodyPr/>
        <a:lstStyle/>
        <a:p>
          <a:endParaRPr lang="en-US"/>
        </a:p>
      </dgm:t>
    </dgm:pt>
    <dgm:pt modelId="{6238F2E8-0C9A-475A-9AE1-7F8093210850}">
      <dgm:prSet phldrT="[Text]"/>
      <dgm:spPr/>
      <dgm:t>
        <a:bodyPr/>
        <a:lstStyle/>
        <a:p>
          <a:r>
            <a:rPr lang="en-US" dirty="0" smtClean="0"/>
            <a:t>Introduction</a:t>
          </a:r>
          <a:endParaRPr lang="en-US" dirty="0"/>
        </a:p>
      </dgm:t>
    </dgm:pt>
    <dgm:pt modelId="{3E2A8F86-DC91-49EC-91A7-662F5C606EA6}" type="parTrans" cxnId="{7075EE5A-A687-42AD-A633-F2F35ED55638}">
      <dgm:prSet/>
      <dgm:spPr/>
      <dgm:t>
        <a:bodyPr/>
        <a:lstStyle/>
        <a:p>
          <a:endParaRPr lang="en-US"/>
        </a:p>
      </dgm:t>
    </dgm:pt>
    <dgm:pt modelId="{61685105-6C78-4EE8-A303-9C3C74638432}" type="sibTrans" cxnId="{7075EE5A-A687-42AD-A633-F2F35ED55638}">
      <dgm:prSet/>
      <dgm:spPr/>
      <dgm:t>
        <a:bodyPr/>
        <a:lstStyle/>
        <a:p>
          <a:endParaRPr lang="en-US"/>
        </a:p>
      </dgm:t>
    </dgm:pt>
    <dgm:pt modelId="{A4C220F5-41CB-4F97-B813-BA064A25C02E}">
      <dgm:prSet phldrT="[Text]"/>
      <dgm:spPr/>
      <dgm:t>
        <a:bodyPr/>
        <a:lstStyle/>
        <a:p>
          <a:r>
            <a:rPr lang="en-US" dirty="0" smtClean="0"/>
            <a:t>Learning Objectives</a:t>
          </a:r>
          <a:endParaRPr lang="en-US" dirty="0"/>
        </a:p>
      </dgm:t>
    </dgm:pt>
    <dgm:pt modelId="{66117197-C2AC-4ABD-81DB-8DAC73BEEC11}" type="parTrans" cxnId="{93CF518E-65CB-42D2-9731-41E871DC8D05}">
      <dgm:prSet/>
      <dgm:spPr/>
      <dgm:t>
        <a:bodyPr/>
        <a:lstStyle/>
        <a:p>
          <a:endParaRPr lang="en-US"/>
        </a:p>
      </dgm:t>
    </dgm:pt>
    <dgm:pt modelId="{DF95054C-CFD1-4EDF-B460-1764599DB2CE}" type="sibTrans" cxnId="{93CF518E-65CB-42D2-9731-41E871DC8D05}">
      <dgm:prSet/>
      <dgm:spPr/>
      <dgm:t>
        <a:bodyPr/>
        <a:lstStyle/>
        <a:p>
          <a:endParaRPr lang="en-US"/>
        </a:p>
      </dgm:t>
    </dgm:pt>
    <dgm:pt modelId="{6A19319E-E46A-4656-82F7-8DE0326FCA5C}">
      <dgm:prSet phldrT="[Text]"/>
      <dgm:spPr/>
      <dgm:t>
        <a:bodyPr/>
        <a:lstStyle/>
        <a:p>
          <a:r>
            <a:rPr lang="en-US" dirty="0" smtClean="0"/>
            <a:t>Guiding Questions</a:t>
          </a:r>
          <a:endParaRPr lang="en-US" dirty="0"/>
        </a:p>
      </dgm:t>
    </dgm:pt>
    <dgm:pt modelId="{7E97FDA7-1009-4CF3-B530-95A7959F494D}" type="parTrans" cxnId="{819DAD0E-EBD8-431F-A785-3B1D32B949D6}">
      <dgm:prSet/>
      <dgm:spPr/>
      <dgm:t>
        <a:bodyPr/>
        <a:lstStyle/>
        <a:p>
          <a:endParaRPr lang="en-US"/>
        </a:p>
      </dgm:t>
    </dgm:pt>
    <dgm:pt modelId="{578F39C7-2F29-40DA-B3ED-6ACBD6218855}" type="sibTrans" cxnId="{819DAD0E-EBD8-431F-A785-3B1D32B949D6}">
      <dgm:prSet/>
      <dgm:spPr/>
      <dgm:t>
        <a:bodyPr/>
        <a:lstStyle/>
        <a:p>
          <a:endParaRPr lang="en-US"/>
        </a:p>
      </dgm:t>
    </dgm:pt>
    <dgm:pt modelId="{7B76C8CE-315D-4A5F-971B-A39CA209D664}">
      <dgm:prSet phldrT="[Text]"/>
      <dgm:spPr/>
      <dgm:t>
        <a:bodyPr/>
        <a:lstStyle/>
        <a:p>
          <a:r>
            <a:rPr lang="en-US" dirty="0" smtClean="0"/>
            <a:t>Resources</a:t>
          </a:r>
          <a:endParaRPr lang="en-US" dirty="0"/>
        </a:p>
      </dgm:t>
    </dgm:pt>
    <dgm:pt modelId="{3E8164CD-7D38-440B-9077-A05CE224BCBD}" type="parTrans" cxnId="{AC8208C3-49FA-406B-A4FE-4A13C7F9FA39}">
      <dgm:prSet/>
      <dgm:spPr/>
      <dgm:t>
        <a:bodyPr/>
        <a:lstStyle/>
        <a:p>
          <a:endParaRPr lang="en-US"/>
        </a:p>
      </dgm:t>
    </dgm:pt>
    <dgm:pt modelId="{91839F5B-2C59-4A1B-BD8F-9D60D12F0BAA}" type="sibTrans" cxnId="{AC8208C3-49FA-406B-A4FE-4A13C7F9FA39}">
      <dgm:prSet/>
      <dgm:spPr/>
      <dgm:t>
        <a:bodyPr/>
        <a:lstStyle/>
        <a:p>
          <a:endParaRPr lang="en-US"/>
        </a:p>
      </dgm:t>
    </dgm:pt>
    <dgm:pt modelId="{20EBEB05-2A94-4C4E-9A9A-22CA2FBD4F67}">
      <dgm:prSet phldrT="[Text]"/>
      <dgm:spPr/>
      <dgm:t>
        <a:bodyPr/>
        <a:lstStyle/>
        <a:p>
          <a:r>
            <a:rPr lang="en-US" dirty="0" smtClean="0"/>
            <a:t>Product</a:t>
          </a:r>
          <a:endParaRPr lang="en-US" dirty="0"/>
        </a:p>
      </dgm:t>
    </dgm:pt>
    <dgm:pt modelId="{34F3613C-C749-4BB5-BDD5-683C42CC0158}" type="parTrans" cxnId="{53A13DC7-E5D7-436C-B2EA-909B7E465342}">
      <dgm:prSet/>
      <dgm:spPr/>
      <dgm:t>
        <a:bodyPr/>
        <a:lstStyle/>
        <a:p>
          <a:endParaRPr lang="en-US"/>
        </a:p>
      </dgm:t>
    </dgm:pt>
    <dgm:pt modelId="{1F027749-70EC-4C6E-A1F5-0FC271CEF396}" type="sibTrans" cxnId="{53A13DC7-E5D7-436C-B2EA-909B7E465342}">
      <dgm:prSet/>
      <dgm:spPr/>
      <dgm:t>
        <a:bodyPr/>
        <a:lstStyle/>
        <a:p>
          <a:endParaRPr lang="en-US"/>
        </a:p>
      </dgm:t>
    </dgm:pt>
    <dgm:pt modelId="{6C21FC21-013C-4B32-BC15-BF5D49B7B412}">
      <dgm:prSet phldrT="[Text]"/>
      <dgm:spPr/>
      <dgm:t>
        <a:bodyPr/>
        <a:lstStyle/>
        <a:p>
          <a:r>
            <a:rPr lang="en-US" dirty="0" smtClean="0"/>
            <a:t>Time</a:t>
          </a:r>
          <a:endParaRPr lang="en-US" dirty="0"/>
        </a:p>
      </dgm:t>
    </dgm:pt>
    <dgm:pt modelId="{DB6D457B-B9DD-4C0A-A7C9-9B1DE518E78A}" type="parTrans" cxnId="{2571A58E-C161-4333-8DC1-B8A3CB08FB22}">
      <dgm:prSet/>
      <dgm:spPr/>
      <dgm:t>
        <a:bodyPr/>
        <a:lstStyle/>
        <a:p>
          <a:endParaRPr lang="en-US"/>
        </a:p>
      </dgm:t>
    </dgm:pt>
    <dgm:pt modelId="{33942982-5D1F-4C13-B8A5-6CB14D9F902A}" type="sibTrans" cxnId="{2571A58E-C161-4333-8DC1-B8A3CB08FB22}">
      <dgm:prSet/>
      <dgm:spPr/>
      <dgm:t>
        <a:bodyPr/>
        <a:lstStyle/>
        <a:p>
          <a:endParaRPr lang="en-US"/>
        </a:p>
      </dgm:t>
    </dgm:pt>
    <dgm:pt modelId="{735703A5-F7F2-44CD-88B5-C068BB607C63}">
      <dgm:prSet phldrT="[Text]"/>
      <dgm:spPr/>
      <dgm:t>
        <a:bodyPr/>
        <a:lstStyle/>
        <a:p>
          <a:r>
            <a:rPr lang="en-US" dirty="0" smtClean="0"/>
            <a:t>Assessments</a:t>
          </a:r>
          <a:endParaRPr lang="en-US" dirty="0"/>
        </a:p>
      </dgm:t>
    </dgm:pt>
    <dgm:pt modelId="{A43C994E-17CB-4004-BA3C-35897A466F60}" type="parTrans" cxnId="{BF624796-A44D-4E0D-8F31-BD31CEE6B91D}">
      <dgm:prSet/>
      <dgm:spPr/>
      <dgm:t>
        <a:bodyPr/>
        <a:lstStyle/>
        <a:p>
          <a:endParaRPr lang="en-US"/>
        </a:p>
      </dgm:t>
    </dgm:pt>
    <dgm:pt modelId="{8C8273C8-15F6-400B-844A-F5A15F2DF623}" type="sibTrans" cxnId="{BF624796-A44D-4E0D-8F31-BD31CEE6B91D}">
      <dgm:prSet/>
      <dgm:spPr/>
      <dgm:t>
        <a:bodyPr/>
        <a:lstStyle/>
        <a:p>
          <a:endParaRPr lang="en-US"/>
        </a:p>
      </dgm:t>
    </dgm:pt>
    <dgm:pt modelId="{463CDFEA-18E6-4303-A3B2-AC33013FB17C}" type="pres">
      <dgm:prSet presAssocID="{DD8F26B5-58C8-4C32-830D-5F419BC834BD}" presName="composite" presStyleCnt="0">
        <dgm:presLayoutVars>
          <dgm:chMax val="1"/>
          <dgm:dir/>
          <dgm:resizeHandles val="exact"/>
        </dgm:presLayoutVars>
      </dgm:prSet>
      <dgm:spPr/>
      <dgm:t>
        <a:bodyPr/>
        <a:lstStyle/>
        <a:p>
          <a:endParaRPr lang="en-US"/>
        </a:p>
      </dgm:t>
    </dgm:pt>
    <dgm:pt modelId="{EA90EE9C-A6F2-4C1E-8261-4D6EC90C7460}" type="pres">
      <dgm:prSet presAssocID="{DD8F26B5-58C8-4C32-830D-5F419BC834BD}" presName="radial" presStyleCnt="0">
        <dgm:presLayoutVars>
          <dgm:animLvl val="ctr"/>
        </dgm:presLayoutVars>
      </dgm:prSet>
      <dgm:spPr/>
    </dgm:pt>
    <dgm:pt modelId="{7B87E086-B521-4906-9912-443E8376214C}" type="pres">
      <dgm:prSet presAssocID="{EA969C1F-82FC-4B30-8E28-A86DD0A31F92}" presName="centerShape" presStyleLbl="vennNode1" presStyleIdx="0" presStyleCnt="8"/>
      <dgm:spPr/>
      <dgm:t>
        <a:bodyPr/>
        <a:lstStyle/>
        <a:p>
          <a:endParaRPr lang="en-US"/>
        </a:p>
      </dgm:t>
    </dgm:pt>
    <dgm:pt modelId="{B5FAEC18-52AA-4140-9B58-A4E998786BF9}" type="pres">
      <dgm:prSet presAssocID="{6238F2E8-0C9A-475A-9AE1-7F8093210850}" presName="node" presStyleLbl="vennNode1" presStyleIdx="1" presStyleCnt="8">
        <dgm:presLayoutVars>
          <dgm:bulletEnabled val="1"/>
        </dgm:presLayoutVars>
      </dgm:prSet>
      <dgm:spPr/>
      <dgm:t>
        <a:bodyPr/>
        <a:lstStyle/>
        <a:p>
          <a:endParaRPr lang="en-US"/>
        </a:p>
      </dgm:t>
    </dgm:pt>
    <dgm:pt modelId="{8248263A-D606-4C36-9025-CE32029B349B}" type="pres">
      <dgm:prSet presAssocID="{A4C220F5-41CB-4F97-B813-BA064A25C02E}" presName="node" presStyleLbl="vennNode1" presStyleIdx="2" presStyleCnt="8">
        <dgm:presLayoutVars>
          <dgm:bulletEnabled val="1"/>
        </dgm:presLayoutVars>
      </dgm:prSet>
      <dgm:spPr/>
      <dgm:t>
        <a:bodyPr/>
        <a:lstStyle/>
        <a:p>
          <a:endParaRPr lang="en-US"/>
        </a:p>
      </dgm:t>
    </dgm:pt>
    <dgm:pt modelId="{E9564110-B055-4210-AF46-1347A417D5E2}" type="pres">
      <dgm:prSet presAssocID="{6A19319E-E46A-4656-82F7-8DE0326FCA5C}" presName="node" presStyleLbl="vennNode1" presStyleIdx="3" presStyleCnt="8">
        <dgm:presLayoutVars>
          <dgm:bulletEnabled val="1"/>
        </dgm:presLayoutVars>
      </dgm:prSet>
      <dgm:spPr/>
      <dgm:t>
        <a:bodyPr/>
        <a:lstStyle/>
        <a:p>
          <a:endParaRPr lang="en-US"/>
        </a:p>
      </dgm:t>
    </dgm:pt>
    <dgm:pt modelId="{5ED034A8-E074-4A65-8F43-FD3793605725}" type="pres">
      <dgm:prSet presAssocID="{7B76C8CE-315D-4A5F-971B-A39CA209D664}" presName="node" presStyleLbl="vennNode1" presStyleIdx="4" presStyleCnt="8">
        <dgm:presLayoutVars>
          <dgm:bulletEnabled val="1"/>
        </dgm:presLayoutVars>
      </dgm:prSet>
      <dgm:spPr/>
      <dgm:t>
        <a:bodyPr/>
        <a:lstStyle/>
        <a:p>
          <a:endParaRPr lang="en-US"/>
        </a:p>
      </dgm:t>
    </dgm:pt>
    <dgm:pt modelId="{FEC10CB0-814B-4AA0-83F7-202981912E10}" type="pres">
      <dgm:prSet presAssocID="{20EBEB05-2A94-4C4E-9A9A-22CA2FBD4F67}" presName="node" presStyleLbl="vennNode1" presStyleIdx="5" presStyleCnt="8">
        <dgm:presLayoutVars>
          <dgm:bulletEnabled val="1"/>
        </dgm:presLayoutVars>
      </dgm:prSet>
      <dgm:spPr/>
      <dgm:t>
        <a:bodyPr/>
        <a:lstStyle/>
        <a:p>
          <a:endParaRPr lang="en-US"/>
        </a:p>
      </dgm:t>
    </dgm:pt>
    <dgm:pt modelId="{AF44F41B-BA09-4CC5-B116-D1A02B0A8DC4}" type="pres">
      <dgm:prSet presAssocID="{6C21FC21-013C-4B32-BC15-BF5D49B7B412}" presName="node" presStyleLbl="vennNode1" presStyleIdx="6" presStyleCnt="8">
        <dgm:presLayoutVars>
          <dgm:bulletEnabled val="1"/>
        </dgm:presLayoutVars>
      </dgm:prSet>
      <dgm:spPr/>
      <dgm:t>
        <a:bodyPr/>
        <a:lstStyle/>
        <a:p>
          <a:endParaRPr lang="en-US"/>
        </a:p>
      </dgm:t>
    </dgm:pt>
    <dgm:pt modelId="{DC66B2EF-6E86-40D7-AF9F-0EB444E0AEA2}" type="pres">
      <dgm:prSet presAssocID="{735703A5-F7F2-44CD-88B5-C068BB607C63}" presName="node" presStyleLbl="vennNode1" presStyleIdx="7" presStyleCnt="8">
        <dgm:presLayoutVars>
          <dgm:bulletEnabled val="1"/>
        </dgm:presLayoutVars>
      </dgm:prSet>
      <dgm:spPr/>
      <dgm:t>
        <a:bodyPr/>
        <a:lstStyle/>
        <a:p>
          <a:endParaRPr lang="en-US"/>
        </a:p>
      </dgm:t>
    </dgm:pt>
  </dgm:ptLst>
  <dgm:cxnLst>
    <dgm:cxn modelId="{A173560B-CC8C-4D67-8348-1BF6987BB4EF}" type="presOf" srcId="{735703A5-F7F2-44CD-88B5-C068BB607C63}" destId="{DC66B2EF-6E86-40D7-AF9F-0EB444E0AEA2}" srcOrd="0" destOrd="0" presId="urn:microsoft.com/office/officeart/2005/8/layout/radial3"/>
    <dgm:cxn modelId="{7E6DFF89-2888-4E3A-BC00-F4EC11F34E0D}" type="presOf" srcId="{6238F2E8-0C9A-475A-9AE1-7F8093210850}" destId="{B5FAEC18-52AA-4140-9B58-A4E998786BF9}" srcOrd="0" destOrd="0" presId="urn:microsoft.com/office/officeart/2005/8/layout/radial3"/>
    <dgm:cxn modelId="{7075EE5A-A687-42AD-A633-F2F35ED55638}" srcId="{EA969C1F-82FC-4B30-8E28-A86DD0A31F92}" destId="{6238F2E8-0C9A-475A-9AE1-7F8093210850}" srcOrd="0" destOrd="0" parTransId="{3E2A8F86-DC91-49EC-91A7-662F5C606EA6}" sibTransId="{61685105-6C78-4EE8-A303-9C3C74638432}"/>
    <dgm:cxn modelId="{9EF57764-C61C-4E13-BBE1-F79D61459FB7}" type="presOf" srcId="{20EBEB05-2A94-4C4E-9A9A-22CA2FBD4F67}" destId="{FEC10CB0-814B-4AA0-83F7-202981912E10}" srcOrd="0" destOrd="0" presId="urn:microsoft.com/office/officeart/2005/8/layout/radial3"/>
    <dgm:cxn modelId="{F7F9A61F-B037-49EE-A13C-D213A25A20FE}" type="presOf" srcId="{6C21FC21-013C-4B32-BC15-BF5D49B7B412}" destId="{AF44F41B-BA09-4CC5-B116-D1A02B0A8DC4}" srcOrd="0" destOrd="0" presId="urn:microsoft.com/office/officeart/2005/8/layout/radial3"/>
    <dgm:cxn modelId="{E2FAA2EF-D710-42BB-8DBE-5A64A0FCF66A}" type="presOf" srcId="{7B76C8CE-315D-4A5F-971B-A39CA209D664}" destId="{5ED034A8-E074-4A65-8F43-FD3793605725}" srcOrd="0" destOrd="0" presId="urn:microsoft.com/office/officeart/2005/8/layout/radial3"/>
    <dgm:cxn modelId="{2571A58E-C161-4333-8DC1-B8A3CB08FB22}" srcId="{EA969C1F-82FC-4B30-8E28-A86DD0A31F92}" destId="{6C21FC21-013C-4B32-BC15-BF5D49B7B412}" srcOrd="5" destOrd="0" parTransId="{DB6D457B-B9DD-4C0A-A7C9-9B1DE518E78A}" sibTransId="{33942982-5D1F-4C13-B8A5-6CB14D9F902A}"/>
    <dgm:cxn modelId="{AC8208C3-49FA-406B-A4FE-4A13C7F9FA39}" srcId="{EA969C1F-82FC-4B30-8E28-A86DD0A31F92}" destId="{7B76C8CE-315D-4A5F-971B-A39CA209D664}" srcOrd="3" destOrd="0" parTransId="{3E8164CD-7D38-440B-9077-A05CE224BCBD}" sibTransId="{91839F5B-2C59-4A1B-BD8F-9D60D12F0BAA}"/>
    <dgm:cxn modelId="{53A13DC7-E5D7-436C-B2EA-909B7E465342}" srcId="{EA969C1F-82FC-4B30-8E28-A86DD0A31F92}" destId="{20EBEB05-2A94-4C4E-9A9A-22CA2FBD4F67}" srcOrd="4" destOrd="0" parTransId="{34F3613C-C749-4BB5-BDD5-683C42CC0158}" sibTransId="{1F027749-70EC-4C6E-A1F5-0FC271CEF396}"/>
    <dgm:cxn modelId="{43D520EC-D1FC-423B-BA53-2163C8D0090E}" type="presOf" srcId="{A4C220F5-41CB-4F97-B813-BA064A25C02E}" destId="{8248263A-D606-4C36-9025-CE32029B349B}" srcOrd="0" destOrd="0" presId="urn:microsoft.com/office/officeart/2005/8/layout/radial3"/>
    <dgm:cxn modelId="{B02C850A-0EC9-4009-AE10-8A0733279DBA}" type="presOf" srcId="{DD8F26B5-58C8-4C32-830D-5F419BC834BD}" destId="{463CDFEA-18E6-4303-A3B2-AC33013FB17C}" srcOrd="0" destOrd="0" presId="urn:microsoft.com/office/officeart/2005/8/layout/radial3"/>
    <dgm:cxn modelId="{93CF518E-65CB-42D2-9731-41E871DC8D05}" srcId="{EA969C1F-82FC-4B30-8E28-A86DD0A31F92}" destId="{A4C220F5-41CB-4F97-B813-BA064A25C02E}" srcOrd="1" destOrd="0" parTransId="{66117197-C2AC-4ABD-81DB-8DAC73BEEC11}" sibTransId="{DF95054C-CFD1-4EDF-B460-1764599DB2CE}"/>
    <dgm:cxn modelId="{DF917B3E-FEA8-40BC-B018-ABA11ADCE6D9}" type="presOf" srcId="{EA969C1F-82FC-4B30-8E28-A86DD0A31F92}" destId="{7B87E086-B521-4906-9912-443E8376214C}" srcOrd="0" destOrd="0" presId="urn:microsoft.com/office/officeart/2005/8/layout/radial3"/>
    <dgm:cxn modelId="{BF624796-A44D-4E0D-8F31-BD31CEE6B91D}" srcId="{EA969C1F-82FC-4B30-8E28-A86DD0A31F92}" destId="{735703A5-F7F2-44CD-88B5-C068BB607C63}" srcOrd="6" destOrd="0" parTransId="{A43C994E-17CB-4004-BA3C-35897A466F60}" sibTransId="{8C8273C8-15F6-400B-844A-F5A15F2DF623}"/>
    <dgm:cxn modelId="{819DAD0E-EBD8-431F-A785-3B1D32B949D6}" srcId="{EA969C1F-82FC-4B30-8E28-A86DD0A31F92}" destId="{6A19319E-E46A-4656-82F7-8DE0326FCA5C}" srcOrd="2" destOrd="0" parTransId="{7E97FDA7-1009-4CF3-B530-95A7959F494D}" sibTransId="{578F39C7-2F29-40DA-B3ED-6ACBD6218855}"/>
    <dgm:cxn modelId="{589C1B83-D210-45D5-AA95-B54B5EC53509}" type="presOf" srcId="{6A19319E-E46A-4656-82F7-8DE0326FCA5C}" destId="{E9564110-B055-4210-AF46-1347A417D5E2}" srcOrd="0" destOrd="0" presId="urn:microsoft.com/office/officeart/2005/8/layout/radial3"/>
    <dgm:cxn modelId="{DCC29E34-5BDF-4F10-AA63-C421729318B3}" srcId="{DD8F26B5-58C8-4C32-830D-5F419BC834BD}" destId="{EA969C1F-82FC-4B30-8E28-A86DD0A31F92}" srcOrd="0" destOrd="0" parTransId="{4330AC74-B28C-4D47-9DFB-A7D1BDBBDAAF}" sibTransId="{715116F1-AFD4-42D6-8D3E-F46F1D4D4D4A}"/>
    <dgm:cxn modelId="{F42FCE12-8CFB-4BB1-8A98-D6735A6122E0}" type="presParOf" srcId="{463CDFEA-18E6-4303-A3B2-AC33013FB17C}" destId="{EA90EE9C-A6F2-4C1E-8261-4D6EC90C7460}" srcOrd="0" destOrd="0" presId="urn:microsoft.com/office/officeart/2005/8/layout/radial3"/>
    <dgm:cxn modelId="{D35C1A8C-357A-4BD0-808A-DFA0A2E86C80}" type="presParOf" srcId="{EA90EE9C-A6F2-4C1E-8261-4D6EC90C7460}" destId="{7B87E086-B521-4906-9912-443E8376214C}" srcOrd="0" destOrd="0" presId="urn:microsoft.com/office/officeart/2005/8/layout/radial3"/>
    <dgm:cxn modelId="{A855FCEE-9286-4DA6-B968-D2D362C0BFF6}" type="presParOf" srcId="{EA90EE9C-A6F2-4C1E-8261-4D6EC90C7460}" destId="{B5FAEC18-52AA-4140-9B58-A4E998786BF9}" srcOrd="1" destOrd="0" presId="urn:microsoft.com/office/officeart/2005/8/layout/radial3"/>
    <dgm:cxn modelId="{614FB705-D79A-4241-831B-5D8F0E0684BC}" type="presParOf" srcId="{EA90EE9C-A6F2-4C1E-8261-4D6EC90C7460}" destId="{8248263A-D606-4C36-9025-CE32029B349B}" srcOrd="2" destOrd="0" presId="urn:microsoft.com/office/officeart/2005/8/layout/radial3"/>
    <dgm:cxn modelId="{B6C826C9-2164-408A-AFBC-3DDEC4A719DC}" type="presParOf" srcId="{EA90EE9C-A6F2-4C1E-8261-4D6EC90C7460}" destId="{E9564110-B055-4210-AF46-1347A417D5E2}" srcOrd="3" destOrd="0" presId="urn:microsoft.com/office/officeart/2005/8/layout/radial3"/>
    <dgm:cxn modelId="{4A269103-8FDC-4F14-9681-3BB035DCD339}" type="presParOf" srcId="{EA90EE9C-A6F2-4C1E-8261-4D6EC90C7460}" destId="{5ED034A8-E074-4A65-8F43-FD3793605725}" srcOrd="4" destOrd="0" presId="urn:microsoft.com/office/officeart/2005/8/layout/radial3"/>
    <dgm:cxn modelId="{B7832182-5CC3-4BF6-BF0A-9D64E0BDA110}" type="presParOf" srcId="{EA90EE9C-A6F2-4C1E-8261-4D6EC90C7460}" destId="{FEC10CB0-814B-4AA0-83F7-202981912E10}" srcOrd="5" destOrd="0" presId="urn:microsoft.com/office/officeart/2005/8/layout/radial3"/>
    <dgm:cxn modelId="{1276054C-8848-4C70-9809-92CB5DAC8688}" type="presParOf" srcId="{EA90EE9C-A6F2-4C1E-8261-4D6EC90C7460}" destId="{AF44F41B-BA09-4CC5-B116-D1A02B0A8DC4}" srcOrd="6" destOrd="0" presId="urn:microsoft.com/office/officeart/2005/8/layout/radial3"/>
    <dgm:cxn modelId="{7621A77F-9B40-4593-AA0E-7C1F851FF0E0}" type="presParOf" srcId="{EA90EE9C-A6F2-4C1E-8261-4D6EC90C7460}" destId="{DC66B2EF-6E86-40D7-AF9F-0EB444E0AEA2}"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pitchFamily="-112" charset="0"/>
                <a:cs typeface="ＭＳ Ｐゴシック" pitchFamily="-112" charset="-128"/>
              </a:defRPr>
            </a:lvl1pPr>
          </a:lstStyle>
          <a:p>
            <a:pPr>
              <a:defRPr/>
            </a:pPr>
            <a:endParaRPr lang="en-US"/>
          </a:p>
        </p:txBody>
      </p:sp>
      <p:sp>
        <p:nvSpPr>
          <p:cNvPr id="757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pitchFamily="-112" charset="0"/>
                <a:cs typeface="ＭＳ Ｐゴシック" pitchFamily="-112" charset="-128"/>
              </a:defRPr>
            </a:lvl1pPr>
          </a:lstStyle>
          <a:p>
            <a:pPr>
              <a:defRPr/>
            </a:pPr>
            <a:endParaRPr lang="en-US"/>
          </a:p>
        </p:txBody>
      </p:sp>
      <p:sp>
        <p:nvSpPr>
          <p:cNvPr id="757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pitchFamily="-112" charset="0"/>
                <a:cs typeface="ＭＳ Ｐゴシック" pitchFamily="-112" charset="-128"/>
              </a:defRPr>
            </a:lvl1pPr>
          </a:lstStyle>
          <a:p>
            <a:pPr>
              <a:defRPr/>
            </a:pPr>
            <a:endParaRPr lang="en-US"/>
          </a:p>
        </p:txBody>
      </p:sp>
      <p:sp>
        <p:nvSpPr>
          <p:cNvPr id="757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fld id="{EA2C873D-2476-42A3-BDD5-DC42081015F9}" type="slidenum">
              <a:rPr lang="en-US"/>
              <a:pPr/>
              <a:t>‹#›</a:t>
            </a:fld>
            <a:endParaRPr lang="en-US"/>
          </a:p>
        </p:txBody>
      </p:sp>
    </p:spTree>
    <p:extLst>
      <p:ext uri="{BB962C8B-B14F-4D97-AF65-F5344CB8AC3E}">
        <p14:creationId xmlns:p14="http://schemas.microsoft.com/office/powerpoint/2010/main" val="2020482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pitchFamily="-112" charset="0"/>
                <a:cs typeface="ＭＳ Ｐゴシック" pitchFamily="-112" charset="-128"/>
              </a:defRPr>
            </a:lvl1pPr>
          </a:lstStyle>
          <a:p>
            <a:pPr>
              <a:defRPr/>
            </a:pPr>
            <a:endParaRPr lang="en-US"/>
          </a:p>
        </p:txBody>
      </p:sp>
      <p:sp>
        <p:nvSpPr>
          <p:cNvPr id="7475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pitchFamily="-112" charset="0"/>
                <a:cs typeface="ＭＳ Ｐゴシック" pitchFamily="-112"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pitchFamily="-112" charset="0"/>
                <a:cs typeface="ＭＳ Ｐゴシック" pitchFamily="-112" charset="-128"/>
              </a:defRPr>
            </a:lvl1pPr>
          </a:lstStyle>
          <a:p>
            <a:pPr>
              <a:defRPr/>
            </a:pPr>
            <a:endParaRPr lang="en-US"/>
          </a:p>
        </p:txBody>
      </p:sp>
      <p:sp>
        <p:nvSpPr>
          <p:cNvPr id="7475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fld id="{417CC17F-00AF-4F19-B05F-13CD484901A2}" type="slidenum">
              <a:rPr lang="en-US"/>
              <a:pPr/>
              <a:t>‹#›</a:t>
            </a:fld>
            <a:endParaRPr lang="en-US"/>
          </a:p>
        </p:txBody>
      </p:sp>
    </p:spTree>
    <p:extLst>
      <p:ext uri="{BB962C8B-B14F-4D97-AF65-F5344CB8AC3E}">
        <p14:creationId xmlns:p14="http://schemas.microsoft.com/office/powerpoint/2010/main" val="3115482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1"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US" smtClean="0">
              <a:ea typeface="ＭＳ Ｐゴシック" pitchFamily="-11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ea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dirty="0" smtClean="0"/>
              <a:t>Why am I learning this?</a:t>
            </a:r>
          </a:p>
          <a:p>
            <a:r>
              <a:rPr lang="en-US" dirty="0" smtClean="0"/>
              <a:t>Who is in charge of learning?</a:t>
            </a:r>
          </a:p>
          <a:p>
            <a:r>
              <a:rPr lang="en-US" dirty="0" smtClean="0"/>
              <a:t>Can knowledge be used to solve problems?</a:t>
            </a:r>
          </a:p>
          <a:p>
            <a:r>
              <a:rPr lang="en-US" dirty="0" smtClean="0"/>
              <a:t>Can I use this in actual practice?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ea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ea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ea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US" smtClean="0">
              <a:ea typeface="ＭＳ Ｐゴシック" pitchFamily="-8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smtClean="0">
              <a:ea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ea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ea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rtlCol="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Tennessee Board of Regents                     Problem Based Learning</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rtlCol="0"/>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Tennessee Board of Regents                     Problem Based Learning</a:t>
            </a:r>
          </a:p>
        </p:txBody>
      </p:sp>
      <p:sp>
        <p:nvSpPr>
          <p:cNvPr id="7" name="Slide Number Placeholder 6"/>
          <p:cNvSpPr>
            <a:spLocks noGrp="1"/>
          </p:cNvSpPr>
          <p:nvPr>
            <p:ph type="sldNum" sz="quarter" idx="12"/>
          </p:nvPr>
        </p:nvSpPr>
        <p:spPr/>
        <p:txBody>
          <a:bodyPr/>
          <a:lstStyle>
            <a:lvl1pPr>
              <a:defRPr/>
            </a:lvl1pPr>
          </a:lstStyle>
          <a:p>
            <a:fld id="{A23D8C69-328D-43F0-8A2C-49975EFC5D0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rtlCol="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rtlCol="0"/>
          <a:lstStyle>
            <a:lvl1pPr>
              <a:buNone/>
              <a:defRPr sz="1800"/>
            </a:lvl1pPr>
          </a:lstStyle>
          <a:p>
            <a:pPr lvl="0"/>
            <a:r>
              <a:rPr lang="en-US" noProof="0" smtClean="0"/>
              <a:t>Click icon to add picture</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rtlCol="0"/>
          <a:lstStyle>
            <a:lvl1pPr>
              <a:buNone/>
              <a:defRPr sz="1800"/>
            </a:lvl1pPr>
          </a:lstStyle>
          <a:p>
            <a:pPr lvl="0"/>
            <a:r>
              <a:rPr lang="en-US" noProof="0" smtClean="0"/>
              <a:t>Click icon to add picture</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a:lvl1pPr>
          </a:lstStyle>
          <a:p>
            <a:pPr>
              <a:defRPr/>
            </a:pPr>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r>
              <a:rPr lang="en-US"/>
              <a:t>Tennessee Board of Regents                     Problem Based Learning</a:t>
            </a:r>
          </a:p>
        </p:txBody>
      </p:sp>
      <p:sp>
        <p:nvSpPr>
          <p:cNvPr id="10" name="Slide Number Placeholder 6"/>
          <p:cNvSpPr>
            <a:spLocks noGrp="1"/>
          </p:cNvSpPr>
          <p:nvPr>
            <p:ph type="sldNum" sz="quarter" idx="17"/>
          </p:nvPr>
        </p:nvSpPr>
        <p:spPr>
          <a:xfrm>
            <a:off x="1966913" y="6356350"/>
            <a:ext cx="533400" cy="365125"/>
          </a:xfrm>
        </p:spPr>
        <p:txBody>
          <a:bodyPr/>
          <a:lstStyle>
            <a:lvl1pPr>
              <a:defRPr>
                <a:solidFill>
                  <a:schemeClr val="tx2"/>
                </a:solidFill>
              </a:defRPr>
            </a:lvl1pPr>
          </a:lstStyle>
          <a:p>
            <a:fld id="{BAC142FE-C8E7-4F35-8187-0A689D26960F}" type="slidenum">
              <a:rPr lang="en-US"/>
              <a:pPr/>
              <a:t>‹#›</a:t>
            </a:fld>
            <a:endParaRPr lang="en-US"/>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Tennessee Board of Regents                     Problem Based Learning</a:t>
            </a:r>
          </a:p>
        </p:txBody>
      </p:sp>
      <p:sp>
        <p:nvSpPr>
          <p:cNvPr id="6" name="Slide Number Placeholder 5"/>
          <p:cNvSpPr>
            <a:spLocks noGrp="1"/>
          </p:cNvSpPr>
          <p:nvPr>
            <p:ph type="sldNum" sz="quarter" idx="12"/>
          </p:nvPr>
        </p:nvSpPr>
        <p:spPr/>
        <p:txBody>
          <a:bodyPr/>
          <a:lstStyle>
            <a:lvl1pPr>
              <a:defRPr/>
            </a:lvl1pPr>
          </a:lstStyle>
          <a:p>
            <a:fld id="{92C53ABB-B2CC-4004-B462-C5E468597A1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Tennessee Board of Regents                     Problem Based Learning</a:t>
            </a:r>
          </a:p>
        </p:txBody>
      </p:sp>
      <p:sp>
        <p:nvSpPr>
          <p:cNvPr id="6" name="Slide Number Placeholder 5"/>
          <p:cNvSpPr>
            <a:spLocks noGrp="1"/>
          </p:cNvSpPr>
          <p:nvPr>
            <p:ph type="sldNum" sz="quarter" idx="12"/>
          </p:nvPr>
        </p:nvSpPr>
        <p:spPr/>
        <p:txBody>
          <a:bodyPr/>
          <a:lstStyle>
            <a:lvl1pPr>
              <a:defRPr/>
            </a:lvl1pPr>
          </a:lstStyle>
          <a:p>
            <a:fld id="{C20736C8-D860-42AC-9649-087CE846F5C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Tennessee Board of Regents                     Problem Based Learning</a:t>
            </a:r>
          </a:p>
        </p:txBody>
      </p:sp>
      <p:sp>
        <p:nvSpPr>
          <p:cNvPr id="7" name="Slide Number Placeholder 5"/>
          <p:cNvSpPr>
            <a:spLocks noGrp="1"/>
          </p:cNvSpPr>
          <p:nvPr>
            <p:ph type="sldNum" sz="quarter" idx="12"/>
          </p:nvPr>
        </p:nvSpPr>
        <p:spPr/>
        <p:txBody>
          <a:bodyPr/>
          <a:lstStyle>
            <a:lvl1pPr>
              <a:defRPr/>
            </a:lvl1pPr>
          </a:lstStyle>
          <a:p>
            <a:fld id="{088F9DED-4463-4EA3-83F8-BD0270A7855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Tennessee Board of Regents                     Problem Based Learning</a:t>
            </a:r>
          </a:p>
        </p:txBody>
      </p:sp>
      <p:sp>
        <p:nvSpPr>
          <p:cNvPr id="6" name="Slide Number Placeholder 5"/>
          <p:cNvSpPr>
            <a:spLocks noGrp="1"/>
          </p:cNvSpPr>
          <p:nvPr>
            <p:ph type="sldNum" sz="quarter" idx="12"/>
          </p:nvPr>
        </p:nvSpPr>
        <p:spPr/>
        <p:txBody>
          <a:bodyPr/>
          <a:lstStyle>
            <a:lvl1pPr>
              <a:defRPr/>
            </a:lvl1pPr>
          </a:lstStyle>
          <a:p>
            <a:fld id="{6D0834F5-236A-427A-8D58-5E3EDB5526C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rtlCol="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rtlCol="0"/>
          <a:lstStyle>
            <a:lvl1pPr>
              <a:buNone/>
              <a:defRPr sz="1800"/>
            </a:lvl1pPr>
          </a:lstStyle>
          <a:p>
            <a:pPr lvl="0"/>
            <a:r>
              <a:rPr lang="en-US" noProof="0" smtClean="0"/>
              <a:t>Click icon to add picture</a:t>
            </a:r>
            <a:endParaRPr noProof="0"/>
          </a:p>
        </p:txBody>
      </p:sp>
      <p:sp>
        <p:nvSpPr>
          <p:cNvPr id="5" name="Date Placeholder 3"/>
          <p:cNvSpPr>
            <a:spLocks noGrp="1"/>
          </p:cNvSpPr>
          <p:nvPr>
            <p:ph type="dt" sz="half" idx="13"/>
          </p:nvPr>
        </p:nvSpPr>
        <p:spPr/>
        <p:txBody>
          <a:bodyPr/>
          <a:lstStyle>
            <a:lvl1pPr>
              <a:defRPr/>
            </a:lvl1pPr>
          </a:lstStyle>
          <a:p>
            <a:pPr>
              <a:defRPr/>
            </a:pPr>
            <a:endParaRPr lang="en-US"/>
          </a:p>
        </p:txBody>
      </p:sp>
      <p:sp>
        <p:nvSpPr>
          <p:cNvPr id="6" name="Footer Placeholder 4"/>
          <p:cNvSpPr>
            <a:spLocks noGrp="1"/>
          </p:cNvSpPr>
          <p:nvPr>
            <p:ph type="ftr" sz="quarter" idx="14"/>
          </p:nvPr>
        </p:nvSpPr>
        <p:spPr/>
        <p:txBody>
          <a:bodyPr/>
          <a:lstStyle>
            <a:lvl1pPr>
              <a:defRPr/>
            </a:lvl1pPr>
          </a:lstStyle>
          <a:p>
            <a:pPr>
              <a:defRPr/>
            </a:pPr>
            <a:r>
              <a:rPr lang="en-US"/>
              <a:t>Tennessee Board of Regents                     Problem Based Learning</a:t>
            </a:r>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rtlCol="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Tennessee Board of Regents                     Problem Based Learning</a:t>
            </a:r>
          </a:p>
        </p:txBody>
      </p:sp>
      <p:sp>
        <p:nvSpPr>
          <p:cNvPr id="6" name="Slide Number Placeholder 5"/>
          <p:cNvSpPr>
            <a:spLocks noGrp="1"/>
          </p:cNvSpPr>
          <p:nvPr>
            <p:ph type="sldNum" sz="quarter" idx="12"/>
          </p:nvPr>
        </p:nvSpPr>
        <p:spPr/>
        <p:txBody>
          <a:bodyPr/>
          <a:lstStyle>
            <a:lvl1pPr>
              <a:defRPr/>
            </a:lvl1pPr>
          </a:lstStyle>
          <a:p>
            <a:fld id="{CC9D6A5F-B295-4A57-92A1-8995E85C81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Tennessee Board of Regents                     Problem Based Learning</a:t>
            </a:r>
          </a:p>
        </p:txBody>
      </p:sp>
      <p:sp>
        <p:nvSpPr>
          <p:cNvPr id="7" name="Slide Number Placeholder 5"/>
          <p:cNvSpPr>
            <a:spLocks noGrp="1"/>
          </p:cNvSpPr>
          <p:nvPr>
            <p:ph type="sldNum" sz="quarter" idx="12"/>
          </p:nvPr>
        </p:nvSpPr>
        <p:spPr/>
        <p:txBody>
          <a:bodyPr/>
          <a:lstStyle>
            <a:lvl1pPr>
              <a:defRPr/>
            </a:lvl1pPr>
          </a:lstStyle>
          <a:p>
            <a:fld id="{E24A2B9E-8B6F-4D08-992E-71B1B3EEF5A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Tennessee Board of Regents                     Problem Based Learning</a:t>
            </a:r>
          </a:p>
        </p:txBody>
      </p:sp>
      <p:sp>
        <p:nvSpPr>
          <p:cNvPr id="9" name="Slide Number Placeholder 5"/>
          <p:cNvSpPr>
            <a:spLocks noGrp="1"/>
          </p:cNvSpPr>
          <p:nvPr>
            <p:ph type="sldNum" sz="quarter" idx="12"/>
          </p:nvPr>
        </p:nvSpPr>
        <p:spPr/>
        <p:txBody>
          <a:bodyPr/>
          <a:lstStyle>
            <a:lvl1pPr>
              <a:defRPr/>
            </a:lvl1pPr>
          </a:lstStyle>
          <a:p>
            <a:fld id="{8014D0CF-B7B2-4F39-AD4F-B8BA08274C1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Tennessee Board of Regents                     Problem Based Learning</a:t>
            </a:r>
          </a:p>
        </p:txBody>
      </p:sp>
      <p:sp>
        <p:nvSpPr>
          <p:cNvPr id="5" name="Slide Number Placeholder 5"/>
          <p:cNvSpPr>
            <a:spLocks noGrp="1"/>
          </p:cNvSpPr>
          <p:nvPr>
            <p:ph type="sldNum" sz="quarter" idx="12"/>
          </p:nvPr>
        </p:nvSpPr>
        <p:spPr/>
        <p:txBody>
          <a:bodyPr/>
          <a:lstStyle>
            <a:lvl1pPr>
              <a:defRPr/>
            </a:lvl1pPr>
          </a:lstStyle>
          <a:p>
            <a:fld id="{0CB8A787-5297-4350-B489-13686785EE5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Tennessee Board of Regents                     Problem Based Learning</a:t>
            </a:r>
          </a:p>
        </p:txBody>
      </p:sp>
      <p:sp>
        <p:nvSpPr>
          <p:cNvPr id="4" name="Slide Number Placeholder 3"/>
          <p:cNvSpPr>
            <a:spLocks noGrp="1"/>
          </p:cNvSpPr>
          <p:nvPr>
            <p:ph type="sldNum" sz="quarter" idx="12"/>
          </p:nvPr>
        </p:nvSpPr>
        <p:spPr/>
        <p:txBody>
          <a:bodyPr/>
          <a:lstStyle>
            <a:lvl1pPr>
              <a:defRPr/>
            </a:lvl1pPr>
          </a:lstStyle>
          <a:p>
            <a:fld id="{F5607F5F-8B1B-4E08-A2DC-90BD96DC52DF}"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rtlCol="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r>
              <a:rPr lang="en-US"/>
              <a:t>Tennessee Board of Regents                     Problem Based Learning</a:t>
            </a:r>
          </a:p>
        </p:txBody>
      </p:sp>
      <p:sp>
        <p:nvSpPr>
          <p:cNvPr id="7" name="Slide Number Placeholder 6"/>
          <p:cNvSpPr>
            <a:spLocks noGrp="1"/>
          </p:cNvSpPr>
          <p:nvPr>
            <p:ph type="sldNum" sz="quarter" idx="12"/>
          </p:nvPr>
        </p:nvSpPr>
        <p:spPr>
          <a:xfrm>
            <a:off x="1966913" y="6356350"/>
            <a:ext cx="533400" cy="365125"/>
          </a:xfrm>
        </p:spPr>
        <p:txBody>
          <a:bodyPr/>
          <a:lstStyle>
            <a:lvl1pPr>
              <a:defRPr>
                <a:solidFill>
                  <a:schemeClr val="tx2"/>
                </a:solidFill>
              </a:defRPr>
            </a:lvl1pPr>
          </a:lstStyle>
          <a:p>
            <a:fld id="{74876F36-44BB-4B20-B1DB-06404BEA546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wrap="square" lIns="91440" tIns="45720" rIns="91440" bIns="45720" numCol="1" anchor="ctr" anchorCtr="0" compatLnSpc="1">
            <a:prstTxWarp prst="textNoShape">
              <a:avLst/>
            </a:prstTxWarp>
            <a:noAutofit/>
          </a:bodyPr>
          <a:lstStyle/>
          <a:p>
            <a:pPr lvl="0"/>
            <a:r>
              <a:rPr lang="en-US"/>
              <a:t>Click to edit Master title style</a:t>
            </a:r>
          </a:p>
        </p:txBody>
      </p:sp>
      <p:sp>
        <p:nvSpPr>
          <p:cNvPr id="3" name="Text Placeholder 2"/>
          <p:cNvSpPr>
            <a:spLocks noGrp="1"/>
          </p:cNvSpPr>
          <p:nvPr>
            <p:ph type="body" idx="1"/>
          </p:nvPr>
        </p:nvSpPr>
        <p:spPr>
          <a:xfrm>
            <a:off x="765175" y="2070100"/>
            <a:ext cx="7612063"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chemeClr val="bg1"/>
                </a:solidFill>
                <a:cs typeface="ＭＳ Ｐゴシック" pitchFamily="-112" charset="-128"/>
              </a:defRPr>
            </a:lvl1pPr>
          </a:lstStyle>
          <a:p>
            <a:pPr>
              <a:defRPr/>
            </a:pPr>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chemeClr val="bg1"/>
                </a:solidFill>
                <a:cs typeface="ＭＳ Ｐゴシック" pitchFamily="-112" charset="-128"/>
              </a:defRPr>
            </a:lvl1pPr>
          </a:lstStyle>
          <a:p>
            <a:pPr>
              <a:defRPr/>
            </a:pPr>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defRPr>
            </a:lvl1pPr>
          </a:lstStyle>
          <a:p>
            <a:fld id="{7352EDF7-A0C5-4A37-85AE-E772FD0818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4" r:id="rId1"/>
    <p:sldLayoutId id="2147483828" r:id="rId2"/>
    <p:sldLayoutId id="2147483835" r:id="rId3"/>
    <p:sldLayoutId id="2147483836" r:id="rId4"/>
    <p:sldLayoutId id="2147483829" r:id="rId5"/>
    <p:sldLayoutId id="2147483830" r:id="rId6"/>
    <p:sldLayoutId id="2147483831" r:id="rId7"/>
    <p:sldLayoutId id="2147483837" r:id="rId8"/>
    <p:sldLayoutId id="2147483838" r:id="rId9"/>
    <p:sldLayoutId id="2147483839" r:id="rId10"/>
    <p:sldLayoutId id="2147483840" r:id="rId11"/>
    <p:sldLayoutId id="2147483832" r:id="rId12"/>
    <p:sldLayoutId id="2147483841" r:id="rId13"/>
    <p:sldLayoutId id="2147483833" r:id="rId14"/>
  </p:sldLayoutIdLst>
  <p:hf sldNum="0" hdr="0" dt="0"/>
  <p:txStyles>
    <p:titleStyle>
      <a:lvl1pPr algn="ctr" rtl="0" eaLnBrk="0" fontAlgn="base" hangingPunct="0">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ＭＳ Ｐゴシック" pitchFamily="-111" charset="-128"/>
          <a:cs typeface="ＭＳ Ｐゴシック" pitchFamily="-112" charset="-128"/>
        </a:defRPr>
      </a:lvl1pPr>
      <a:lvl2pPr algn="ctr" rtl="0" eaLnBrk="0" fontAlgn="base" hangingPunct="0">
        <a:spcBef>
          <a:spcPct val="0"/>
        </a:spcBef>
        <a:spcAft>
          <a:spcPct val="0"/>
        </a:spcAft>
        <a:defRPr sz="4800">
          <a:solidFill>
            <a:schemeClr val="tx2"/>
          </a:solidFill>
          <a:latin typeface="Book Antiqua" pitchFamily="-111" charset="0"/>
          <a:ea typeface="ＭＳ Ｐゴシック" pitchFamily="-111" charset="-128"/>
          <a:cs typeface="ＭＳ Ｐゴシック" pitchFamily="-112" charset="-128"/>
        </a:defRPr>
      </a:lvl2pPr>
      <a:lvl3pPr algn="ctr" rtl="0" eaLnBrk="0" fontAlgn="base" hangingPunct="0">
        <a:spcBef>
          <a:spcPct val="0"/>
        </a:spcBef>
        <a:spcAft>
          <a:spcPct val="0"/>
        </a:spcAft>
        <a:defRPr sz="4800">
          <a:solidFill>
            <a:schemeClr val="tx2"/>
          </a:solidFill>
          <a:latin typeface="Book Antiqua" pitchFamily="-111" charset="0"/>
          <a:ea typeface="ＭＳ Ｐゴシック" pitchFamily="-111" charset="-128"/>
          <a:cs typeface="ＭＳ Ｐゴシック" pitchFamily="-112" charset="-128"/>
        </a:defRPr>
      </a:lvl3pPr>
      <a:lvl4pPr algn="ctr" rtl="0" eaLnBrk="0" fontAlgn="base" hangingPunct="0">
        <a:spcBef>
          <a:spcPct val="0"/>
        </a:spcBef>
        <a:spcAft>
          <a:spcPct val="0"/>
        </a:spcAft>
        <a:defRPr sz="4800">
          <a:solidFill>
            <a:schemeClr val="tx2"/>
          </a:solidFill>
          <a:latin typeface="Book Antiqua" pitchFamily="-111" charset="0"/>
          <a:ea typeface="ＭＳ Ｐゴシック" pitchFamily="-111" charset="-128"/>
          <a:cs typeface="ＭＳ Ｐゴシック" pitchFamily="-112" charset="-128"/>
        </a:defRPr>
      </a:lvl4pPr>
      <a:lvl5pPr algn="ctr" rtl="0" eaLnBrk="0" fontAlgn="base" hangingPunct="0">
        <a:spcBef>
          <a:spcPct val="0"/>
        </a:spcBef>
        <a:spcAft>
          <a:spcPct val="0"/>
        </a:spcAft>
        <a:defRPr sz="4800">
          <a:solidFill>
            <a:schemeClr val="tx2"/>
          </a:solidFill>
          <a:latin typeface="Book Antiqua" pitchFamily="-111" charset="0"/>
          <a:ea typeface="ＭＳ Ｐゴシック" pitchFamily="-111" charset="-128"/>
          <a:cs typeface="ＭＳ Ｐゴシック" pitchFamily="-112" charset="-128"/>
        </a:defRPr>
      </a:lvl5pPr>
      <a:lvl6pPr marL="457200" algn="ctr" rtl="0" fontAlgn="base">
        <a:spcBef>
          <a:spcPct val="0"/>
        </a:spcBef>
        <a:spcAft>
          <a:spcPct val="0"/>
        </a:spcAft>
        <a:defRPr sz="4800">
          <a:solidFill>
            <a:schemeClr val="tx2"/>
          </a:solidFill>
          <a:latin typeface="Book Antiqua" pitchFamily="-111" charset="0"/>
          <a:ea typeface="ＭＳ Ｐゴシック" pitchFamily="-111" charset="-128"/>
        </a:defRPr>
      </a:lvl6pPr>
      <a:lvl7pPr marL="914400" algn="ctr" rtl="0" fontAlgn="base">
        <a:spcBef>
          <a:spcPct val="0"/>
        </a:spcBef>
        <a:spcAft>
          <a:spcPct val="0"/>
        </a:spcAft>
        <a:defRPr sz="4800">
          <a:solidFill>
            <a:schemeClr val="tx2"/>
          </a:solidFill>
          <a:latin typeface="Book Antiqua" pitchFamily="-111" charset="0"/>
          <a:ea typeface="ＭＳ Ｐゴシック" pitchFamily="-111" charset="-128"/>
        </a:defRPr>
      </a:lvl7pPr>
      <a:lvl8pPr marL="1371600" algn="ctr" rtl="0" fontAlgn="base">
        <a:spcBef>
          <a:spcPct val="0"/>
        </a:spcBef>
        <a:spcAft>
          <a:spcPct val="0"/>
        </a:spcAft>
        <a:defRPr sz="4800">
          <a:solidFill>
            <a:schemeClr val="tx2"/>
          </a:solidFill>
          <a:latin typeface="Book Antiqua" pitchFamily="-111" charset="0"/>
          <a:ea typeface="ＭＳ Ｐゴシック" pitchFamily="-111" charset="-128"/>
        </a:defRPr>
      </a:lvl8pPr>
      <a:lvl9pPr marL="1828800" algn="ctr" rtl="0" fontAlgn="base">
        <a:spcBef>
          <a:spcPct val="0"/>
        </a:spcBef>
        <a:spcAft>
          <a:spcPct val="0"/>
        </a:spcAft>
        <a:defRPr sz="4800">
          <a:solidFill>
            <a:schemeClr val="tx2"/>
          </a:solidFill>
          <a:latin typeface="Book Antiqua" pitchFamily="-111" charset="0"/>
          <a:ea typeface="ＭＳ Ｐゴシック" pitchFamily="-111" charset="-128"/>
        </a:defRPr>
      </a:lvl9pPr>
    </p:titleStyle>
    <p:bodyStyle>
      <a:lvl1pPr marL="342900" indent="-342900" algn="l" rtl="0" eaLnBrk="0" fontAlgn="base" hangingPunct="0">
        <a:spcBef>
          <a:spcPts val="2000"/>
        </a:spcBef>
        <a:spcAft>
          <a:spcPct val="0"/>
        </a:spcAft>
        <a:buFont typeface="Wingdings 2" pitchFamily="-112" charset="2"/>
        <a:buChar char=""/>
        <a:defRPr sz="2400" kern="1200">
          <a:solidFill>
            <a:schemeClr val="bg1"/>
          </a:solidFill>
          <a:effectLst>
            <a:outerShdw blurRad="63500" dist="50800" dir="2700000" algn="tl" rotWithShape="0">
              <a:prstClr val="black">
                <a:alpha val="50000"/>
              </a:prstClr>
            </a:outerShdw>
          </a:effectLst>
          <a:latin typeface="+mn-lt"/>
          <a:ea typeface="ＭＳ Ｐゴシック" pitchFamily="-111" charset="-128"/>
          <a:cs typeface="ＭＳ Ｐゴシック" pitchFamily="-112" charset="-128"/>
        </a:defRPr>
      </a:lvl1pPr>
      <a:lvl2pPr marL="685800" indent="-336550" algn="l" rtl="0" eaLnBrk="0" fontAlgn="base" hangingPunct="0">
        <a:spcBef>
          <a:spcPts val="600"/>
        </a:spcBef>
        <a:spcAft>
          <a:spcPct val="0"/>
        </a:spcAft>
        <a:buFont typeface="Wingdings 2" pitchFamily="-112" charset="2"/>
        <a:buChar char=""/>
        <a:defRPr sz="2200" kern="1200">
          <a:solidFill>
            <a:schemeClr val="bg1"/>
          </a:solidFill>
          <a:effectLst>
            <a:outerShdw blurRad="63500" dist="50800" dir="2700000" algn="tl" rotWithShape="0">
              <a:prstClr val="black">
                <a:alpha val="50000"/>
              </a:prstClr>
            </a:outerShdw>
          </a:effectLst>
          <a:latin typeface="+mn-lt"/>
          <a:ea typeface="ＭＳ Ｐゴシック" pitchFamily="-111" charset="-128"/>
          <a:cs typeface="+mn-cs"/>
        </a:defRPr>
      </a:lvl2pPr>
      <a:lvl3pPr marL="1035050" indent="-349250" algn="l" rtl="0" eaLnBrk="0" fontAlgn="base" hangingPunct="0">
        <a:spcBef>
          <a:spcPts val="600"/>
        </a:spcBef>
        <a:spcAft>
          <a:spcPct val="0"/>
        </a:spcAft>
        <a:buFont typeface="Wingdings 2" pitchFamily="-112" charset="2"/>
        <a:buChar char=""/>
        <a:defRPr sz="2000" kern="1200">
          <a:solidFill>
            <a:schemeClr val="bg1"/>
          </a:solidFill>
          <a:effectLst>
            <a:outerShdw blurRad="63500" dist="50800" dir="2700000" algn="tl" rotWithShape="0">
              <a:prstClr val="black">
                <a:alpha val="50000"/>
              </a:prstClr>
            </a:outerShdw>
          </a:effectLst>
          <a:latin typeface="+mn-lt"/>
          <a:ea typeface="ＭＳ Ｐゴシック" pitchFamily="-111" charset="-128"/>
          <a:cs typeface="+mn-cs"/>
        </a:defRPr>
      </a:lvl3pPr>
      <a:lvl4pPr marL="1371600" indent="-336550" algn="l" rtl="0" eaLnBrk="0" fontAlgn="base" hangingPunct="0">
        <a:spcBef>
          <a:spcPts val="600"/>
        </a:spcBef>
        <a:spcAft>
          <a:spcPct val="0"/>
        </a:spcAft>
        <a:buFont typeface="Wingdings 2" pitchFamily="-112" charset="2"/>
        <a:buChar char=""/>
        <a:defRPr kern="1200">
          <a:solidFill>
            <a:schemeClr val="bg1"/>
          </a:solidFill>
          <a:effectLst>
            <a:outerShdw blurRad="63500" dist="50800" dir="2700000" algn="tl" rotWithShape="0">
              <a:prstClr val="black">
                <a:alpha val="50000"/>
              </a:prstClr>
            </a:outerShdw>
          </a:effectLst>
          <a:latin typeface="+mn-lt"/>
          <a:ea typeface="ＭＳ Ｐゴシック" pitchFamily="-111" charset="-128"/>
          <a:cs typeface="+mn-cs"/>
        </a:defRPr>
      </a:lvl4pPr>
      <a:lvl5pPr marL="1720850" indent="-349250" algn="l" rtl="0" eaLnBrk="0" fontAlgn="base" hangingPunct="0">
        <a:spcBef>
          <a:spcPts val="600"/>
        </a:spcBef>
        <a:spcAft>
          <a:spcPct val="0"/>
        </a:spcAft>
        <a:buFont typeface="Wingdings 2" pitchFamily="-112" charset="2"/>
        <a:buChar char=""/>
        <a:defRPr kern="1200">
          <a:solidFill>
            <a:schemeClr val="bg1"/>
          </a:solidFill>
          <a:effectLst>
            <a:outerShdw blurRad="63500" dist="50800" dir="2700000" algn="tl" rotWithShape="0">
              <a:prstClr val="black">
                <a:alpha val="50000"/>
              </a:prstClr>
            </a:outerShdw>
          </a:effectLst>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slide" Target="slide2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youtu.be/dGCJ46vyR9o"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990600"/>
            <a:ext cx="7086600" cy="1584325"/>
          </a:xfrm>
        </p:spPr>
        <p:txBody>
          <a:bodyPr/>
          <a:lstStyle/>
          <a:p>
            <a:pPr algn="ctr">
              <a:defRPr/>
            </a:pPr>
            <a:r>
              <a:rPr lang="en-US" dirty="0" smtClean="0">
                <a:effectLst>
                  <a:outerShdw blurRad="38100" dist="38100" dir="2700000" algn="tl">
                    <a:srgbClr val="DDDDDD"/>
                  </a:outerShdw>
                </a:effectLst>
                <a:ea typeface="ＭＳ Ｐゴシック" pitchFamily="-112" charset="-128"/>
                <a:cs typeface="ＭＳ Ｐゴシック" pitchFamily="-112" charset="-128"/>
              </a:rPr>
              <a:t>Problem-Based Learning</a:t>
            </a:r>
            <a:br>
              <a:rPr lang="en-US" dirty="0" smtClean="0">
                <a:effectLst>
                  <a:outerShdw blurRad="38100" dist="38100" dir="2700000" algn="tl">
                    <a:srgbClr val="DDDDDD"/>
                  </a:outerShdw>
                </a:effectLst>
                <a:ea typeface="ＭＳ Ｐゴシック" pitchFamily="-112" charset="-128"/>
                <a:cs typeface="ＭＳ Ｐゴシック" pitchFamily="-112" charset="-128"/>
              </a:rPr>
            </a:br>
            <a:r>
              <a:rPr lang="en-US" dirty="0" smtClean="0">
                <a:effectLst>
                  <a:outerShdw blurRad="38100" dist="38100" dir="2700000" algn="tl">
                    <a:srgbClr val="DDDDDD"/>
                  </a:outerShdw>
                </a:effectLst>
                <a:ea typeface="ＭＳ Ｐゴシック" pitchFamily="-112" charset="-128"/>
                <a:cs typeface="ＭＳ Ｐゴシック" pitchFamily="-112" charset="-128"/>
              </a:rPr>
              <a:t> </a:t>
            </a:r>
            <a:r>
              <a:rPr lang="en-US" sz="3600" dirty="0" smtClean="0">
                <a:effectLst>
                  <a:outerShdw blurRad="38100" dist="38100" dir="2700000" algn="tl">
                    <a:srgbClr val="DDDDDD"/>
                  </a:outerShdw>
                </a:effectLst>
                <a:ea typeface="ＭＳ Ｐゴシック" pitchFamily="-112" charset="-128"/>
                <a:cs typeface="ＭＳ Ｐゴシック" pitchFamily="-112" charset="-128"/>
              </a:rPr>
              <a:t>A Vision of the Future</a:t>
            </a:r>
          </a:p>
        </p:txBody>
      </p:sp>
      <p:sp>
        <p:nvSpPr>
          <p:cNvPr id="2053" name="Rectangle 5"/>
          <p:cNvSpPr>
            <a:spLocks noGrp="1" noChangeArrowheads="1"/>
          </p:cNvSpPr>
          <p:nvPr>
            <p:ph type="subTitle" idx="1"/>
          </p:nvPr>
        </p:nvSpPr>
        <p:spPr>
          <a:xfrm>
            <a:off x="1447800" y="4648200"/>
            <a:ext cx="6400800" cy="1371600"/>
          </a:xfrm>
        </p:spPr>
        <p:txBody>
          <a:bodyPr/>
          <a:lstStyle/>
          <a:p>
            <a:pPr algn="ctr">
              <a:lnSpc>
                <a:spcPct val="90000"/>
              </a:lnSpc>
              <a:buFont typeface="Wingdings" pitchFamily="-112" charset="2"/>
              <a:buNone/>
            </a:pPr>
            <a:endParaRPr lang="en-US" sz="900" i="1" dirty="0" smtClean="0">
              <a:effectLst>
                <a:outerShdw blurRad="38100" dist="38100" dir="2700000" algn="tl">
                  <a:srgbClr val="C0C0C0"/>
                </a:outerShdw>
              </a:effectLst>
              <a:ea typeface="ＭＳ Ｐゴシック" pitchFamily="-112" charset="-128"/>
            </a:endParaRPr>
          </a:p>
          <a:p>
            <a:pPr algn="ctr">
              <a:lnSpc>
                <a:spcPct val="90000"/>
              </a:lnSpc>
              <a:buFont typeface="Wingdings" pitchFamily="-112" charset="2"/>
              <a:buNone/>
            </a:pPr>
            <a:r>
              <a:rPr lang="en-US" dirty="0" smtClean="0">
                <a:effectLst>
                  <a:outerShdw blurRad="38100" dist="38100" dir="2700000" algn="tl">
                    <a:srgbClr val="C0C0C0"/>
                  </a:outerShdw>
                </a:effectLst>
                <a:ea typeface="ＭＳ Ｐゴシック" pitchFamily="-112" charset="-128"/>
              </a:rPr>
              <a:t>Prepared for Sam Houston State University</a:t>
            </a:r>
          </a:p>
          <a:p>
            <a:pPr algn="ctr">
              <a:lnSpc>
                <a:spcPct val="90000"/>
              </a:lnSpc>
              <a:buFont typeface="Wingdings" pitchFamily="-112" charset="2"/>
              <a:buNone/>
            </a:pPr>
            <a:r>
              <a:rPr lang="en-US" dirty="0" smtClean="0">
                <a:effectLst>
                  <a:outerShdw blurRad="38100" dist="38100" dir="2700000" algn="tl">
                    <a:srgbClr val="C0C0C0"/>
                  </a:outerShdw>
                </a:effectLst>
                <a:ea typeface="ＭＳ Ｐゴシック" pitchFamily="-112" charset="-128"/>
              </a:rPr>
              <a:t>By</a:t>
            </a:r>
          </a:p>
          <a:p>
            <a:pPr algn="ctr">
              <a:lnSpc>
                <a:spcPct val="90000"/>
              </a:lnSpc>
              <a:buFont typeface="Wingdings" pitchFamily="-112" charset="2"/>
              <a:buNone/>
            </a:pPr>
            <a:r>
              <a:rPr lang="en-US" dirty="0" smtClean="0">
                <a:effectLst>
                  <a:outerShdw blurRad="38100" dist="38100" dir="2700000" algn="tl">
                    <a:srgbClr val="C0C0C0"/>
                  </a:outerShdw>
                </a:effectLst>
                <a:ea typeface="ＭＳ Ｐゴシック" pitchFamily="-112" charset="-128"/>
              </a:rPr>
              <a:t>Terry </a:t>
            </a:r>
            <a:r>
              <a:rPr lang="en-US" dirty="0" err="1" smtClean="0">
                <a:effectLst>
                  <a:outerShdw blurRad="38100" dist="38100" dir="2700000" algn="tl">
                    <a:srgbClr val="C0C0C0"/>
                  </a:outerShdw>
                </a:effectLst>
                <a:ea typeface="ＭＳ Ｐゴシック" pitchFamily="-112" charset="-128"/>
              </a:rPr>
              <a:t>Goodin</a:t>
            </a:r>
            <a:r>
              <a:rPr lang="en-US" dirty="0" smtClean="0">
                <a:effectLst>
                  <a:outerShdw blurRad="38100" dist="38100" dir="2700000" algn="tl">
                    <a:srgbClr val="C0C0C0"/>
                  </a:outerShdw>
                </a:effectLst>
                <a:ea typeface="ＭＳ Ｐゴシック" pitchFamily="-112" charset="-128"/>
              </a:rPr>
              <a:t>, </a:t>
            </a:r>
            <a:r>
              <a:rPr lang="en-US" dirty="0" err="1" smtClean="0">
                <a:effectLst>
                  <a:outerShdw blurRad="38100" dist="38100" dir="2700000" algn="tl">
                    <a:srgbClr val="C0C0C0"/>
                  </a:outerShdw>
                </a:effectLst>
                <a:ea typeface="ＭＳ Ｐゴシック" pitchFamily="-112" charset="-128"/>
              </a:rPr>
              <a:t>EdD</a:t>
            </a:r>
            <a:endParaRPr lang="en-US" dirty="0" smtClean="0">
              <a:effectLst>
                <a:outerShdw blurRad="38100" dist="38100" dir="2700000" algn="tl">
                  <a:srgbClr val="C0C0C0"/>
                </a:outerShdw>
              </a:effectLst>
              <a:ea typeface="ＭＳ Ｐゴシック" pitchFamily="-112" charset="-128"/>
            </a:endParaRPr>
          </a:p>
          <a:p>
            <a:pPr algn="ctr">
              <a:lnSpc>
                <a:spcPct val="90000"/>
              </a:lnSpc>
              <a:buFont typeface="Wingdings" pitchFamily="-112" charset="2"/>
              <a:buNone/>
            </a:pPr>
            <a:r>
              <a:rPr lang="en-US" dirty="0" smtClean="0">
                <a:effectLst>
                  <a:outerShdw blurRad="38100" dist="38100" dir="2700000" algn="tl">
                    <a:srgbClr val="C0C0C0"/>
                  </a:outerShdw>
                </a:effectLst>
                <a:ea typeface="ＭＳ Ｐゴシック" pitchFamily="-112" charset="-128"/>
              </a:rPr>
              <a:t>Middle Tennessee State University</a:t>
            </a:r>
          </a:p>
          <a:p>
            <a:pPr algn="ctr">
              <a:lnSpc>
                <a:spcPct val="90000"/>
              </a:lnSpc>
              <a:buFont typeface="Wingdings" pitchFamily="-112" charset="2"/>
              <a:buNone/>
            </a:pPr>
            <a:endParaRPr lang="en-US" dirty="0" smtClean="0">
              <a:effectLst>
                <a:outerShdw blurRad="38100" dist="38100" dir="2700000" algn="tl">
                  <a:srgbClr val="C0C0C0"/>
                </a:outerShdw>
              </a:effectLst>
              <a:ea typeface="ＭＳ Ｐゴシック" pitchFamily="-112" charset="-128"/>
            </a:endParaRPr>
          </a:p>
        </p:txBody>
      </p:sp>
      <p:pic>
        <p:nvPicPr>
          <p:cNvPr id="5" name="Picture 4" descr="Sam Houston State U Logo.jpg"/>
          <p:cNvPicPr>
            <a:picLocks noChangeAspect="1"/>
          </p:cNvPicPr>
          <p:nvPr/>
        </p:nvPicPr>
        <p:blipFill>
          <a:blip r:embed="rId3" cstate="print"/>
          <a:stretch>
            <a:fillRect/>
          </a:stretch>
        </p:blipFill>
        <p:spPr>
          <a:xfrm>
            <a:off x="3962400" y="3276600"/>
            <a:ext cx="1371600" cy="11887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outerShdw>
                </a:effectLst>
              </a:rPr>
              <a:t>Problem-Based Learning Cases </a:t>
            </a:r>
            <a:endParaRPr lang="en-US" sz="3600" dirty="0"/>
          </a:p>
        </p:txBody>
      </p:sp>
      <p:sp>
        <p:nvSpPr>
          <p:cNvPr id="4" name="Rectangle 3"/>
          <p:cNvSpPr txBox="1">
            <a:spLocks noChangeArrowheads="1"/>
          </p:cNvSpPr>
          <p:nvPr/>
        </p:nvSpPr>
        <p:spPr>
          <a:xfrm>
            <a:off x="765175" y="2514600"/>
            <a:ext cx="5330825" cy="3738563"/>
          </a:xfrm>
          <a:prstGeom prst="rect">
            <a:avLst/>
          </a:prstGeom>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20000"/>
              </a:lnSpc>
              <a:spcBef>
                <a:spcPts val="2000"/>
              </a:spcBef>
              <a:spcAft>
                <a:spcPct val="0"/>
              </a:spcAft>
              <a:buClrTx/>
              <a:buSzTx/>
              <a:buFont typeface="Wingdings 2" pitchFamily="-112" charset="2"/>
              <a:buChar char=""/>
              <a:tabLst/>
              <a:defRPr/>
            </a:pPr>
            <a:r>
              <a:rPr kumimoji="0" lang="en-US"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ＭＳ Ｐゴシック" pitchFamily="-112" charset="-128"/>
              </a:rPr>
              <a:t>Authentic &amp; Relevant</a:t>
            </a:r>
          </a:p>
          <a:p>
            <a:pPr marL="342900" marR="0" lvl="0" indent="-342900" algn="l" defTabSz="914400" rtl="0" eaLnBrk="1" fontAlgn="base" latinLnBrk="0" hangingPunct="1">
              <a:lnSpc>
                <a:spcPct val="20000"/>
              </a:lnSpc>
              <a:spcBef>
                <a:spcPts val="2000"/>
              </a:spcBef>
              <a:spcAft>
                <a:spcPct val="0"/>
              </a:spcAft>
              <a:buClrTx/>
              <a:buSzTx/>
              <a:buFont typeface="Wingdings 2" pitchFamily="-112" charset="2"/>
              <a:buChar char=""/>
              <a:tabLst/>
              <a:defRPr/>
            </a:pPr>
            <a:r>
              <a:rPr kumimoji="0" lang="en-US"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ＭＳ Ｐゴシック" pitchFamily="-112" charset="-128"/>
              </a:rPr>
              <a:t>Include the following components:</a:t>
            </a:r>
          </a:p>
          <a:p>
            <a:pPr marL="342900" marR="0" lvl="0" indent="-342900" algn="l" defTabSz="914400" rtl="0" eaLnBrk="0" fontAlgn="base" latinLnBrk="0" hangingPunct="0">
              <a:lnSpc>
                <a:spcPct val="20000"/>
              </a:lnSpc>
              <a:spcBef>
                <a:spcPts val="2000"/>
              </a:spcBef>
              <a:spcAft>
                <a:spcPct val="0"/>
              </a:spcAft>
              <a:buClrTx/>
              <a:buSzTx/>
              <a:buFont typeface="Wingdings 2" pitchFamily="-112" charset="2"/>
              <a:buNone/>
              <a:tabLst/>
              <a:defRPr/>
            </a:pPr>
            <a:r>
              <a:rPr kumimoji="0" lang="en-US" b="0" i="0" u="none" strike="noStrike" kern="1200" cap="none" spc="0" normalizeH="0" baseline="0" noProof="0" dirty="0" smtClean="0">
                <a:ln>
                  <a:noFill/>
                </a:ln>
                <a:solidFill>
                  <a:schemeClr val="bg1"/>
                </a:solidFill>
                <a:effectLst>
                  <a:outerShdw blurRad="63500" dist="50800" dir="2700000" algn="tl" rotWithShape="0">
                    <a:prstClr val="black">
                      <a:alpha val="50000"/>
                    </a:prstClr>
                  </a:outerShdw>
                </a:effectLst>
                <a:uLnTx/>
                <a:uFillTx/>
                <a:latin typeface="+mn-lt"/>
                <a:ea typeface="ＭＳ Ｐゴシック" pitchFamily="-111" charset="-128"/>
                <a:cs typeface="ＭＳ Ｐゴシック" pitchFamily="-112" charset="-128"/>
              </a:rPr>
              <a:t>		Introduction</a:t>
            </a:r>
          </a:p>
          <a:p>
            <a:pPr marL="342900" marR="0" lvl="0" indent="-342900" algn="l" defTabSz="914400" rtl="0" eaLnBrk="0" fontAlgn="base" latinLnBrk="0" hangingPunct="0">
              <a:lnSpc>
                <a:spcPct val="20000"/>
              </a:lnSpc>
              <a:spcBef>
                <a:spcPts val="2000"/>
              </a:spcBef>
              <a:spcAft>
                <a:spcPct val="0"/>
              </a:spcAft>
              <a:buClrTx/>
              <a:buSzTx/>
              <a:buFont typeface="Wingdings 2" pitchFamily="-112" charset="2"/>
              <a:buNone/>
              <a:tabLst/>
              <a:defRPr/>
            </a:pPr>
            <a:r>
              <a:rPr kumimoji="0" lang="en-US" b="0" i="0" u="none" strike="noStrike" kern="1200" cap="none" spc="0" normalizeH="0" baseline="0" noProof="0" dirty="0" smtClean="0">
                <a:ln>
                  <a:noFill/>
                </a:ln>
                <a:solidFill>
                  <a:schemeClr val="bg1"/>
                </a:solidFill>
                <a:effectLst>
                  <a:outerShdw blurRad="63500" dist="50800" dir="2700000" algn="tl" rotWithShape="0">
                    <a:prstClr val="black">
                      <a:alpha val="50000"/>
                    </a:prstClr>
                  </a:outerShdw>
                </a:effectLst>
                <a:uLnTx/>
                <a:uFillTx/>
                <a:latin typeface="+mn-lt"/>
                <a:ea typeface="ＭＳ Ｐゴシック" pitchFamily="-111" charset="-128"/>
                <a:cs typeface="ＭＳ Ｐゴシック" pitchFamily="-112" charset="-128"/>
              </a:rPr>
              <a:t>		Problem Scenario</a:t>
            </a:r>
          </a:p>
          <a:p>
            <a:pPr marL="342900" marR="0" lvl="0" indent="-342900" algn="l" defTabSz="914400" rtl="0" eaLnBrk="0" fontAlgn="base" latinLnBrk="0" hangingPunct="0">
              <a:lnSpc>
                <a:spcPct val="20000"/>
              </a:lnSpc>
              <a:spcBef>
                <a:spcPts val="2000"/>
              </a:spcBef>
              <a:spcAft>
                <a:spcPct val="0"/>
              </a:spcAft>
              <a:buClrTx/>
              <a:buSzTx/>
              <a:buFont typeface="Wingdings 2" pitchFamily="-112" charset="2"/>
              <a:buNone/>
              <a:tabLst/>
              <a:defRPr/>
            </a:pPr>
            <a:r>
              <a:rPr kumimoji="0" lang="en-US" b="0" i="0" u="none" strike="noStrike" kern="1200" cap="none" spc="0" normalizeH="0" baseline="0" noProof="0" dirty="0" smtClean="0">
                <a:ln>
                  <a:noFill/>
                </a:ln>
                <a:solidFill>
                  <a:schemeClr val="bg1"/>
                </a:solidFill>
                <a:effectLst>
                  <a:outerShdw blurRad="63500" dist="50800" dir="2700000" algn="tl" rotWithShape="0">
                    <a:prstClr val="black">
                      <a:alpha val="50000"/>
                    </a:prstClr>
                  </a:outerShdw>
                </a:effectLst>
                <a:uLnTx/>
                <a:uFillTx/>
                <a:latin typeface="+mn-lt"/>
                <a:ea typeface="ＭＳ Ｐゴシック" pitchFamily="-111" charset="-128"/>
                <a:cs typeface="ＭＳ Ｐゴシック" pitchFamily="-112" charset="-128"/>
              </a:rPr>
              <a:t>		Learning Objectives</a:t>
            </a:r>
          </a:p>
          <a:p>
            <a:pPr marL="342900" marR="0" lvl="0" indent="-342900" algn="l" defTabSz="914400" rtl="0" eaLnBrk="0" fontAlgn="base" latinLnBrk="0" hangingPunct="0">
              <a:lnSpc>
                <a:spcPct val="20000"/>
              </a:lnSpc>
              <a:spcBef>
                <a:spcPts val="2000"/>
              </a:spcBef>
              <a:spcAft>
                <a:spcPct val="0"/>
              </a:spcAft>
              <a:buClrTx/>
              <a:buSzTx/>
              <a:buFont typeface="Wingdings 2" pitchFamily="-112" charset="2"/>
              <a:buNone/>
              <a:tabLst/>
              <a:defRPr/>
            </a:pPr>
            <a:r>
              <a:rPr kumimoji="0" lang="en-US" b="0" i="0" u="none" strike="noStrike" kern="1200" cap="none" spc="0" normalizeH="0" baseline="0" noProof="0" dirty="0" smtClean="0">
                <a:ln>
                  <a:noFill/>
                </a:ln>
                <a:solidFill>
                  <a:schemeClr val="bg1"/>
                </a:solidFill>
                <a:effectLst>
                  <a:outerShdw blurRad="63500" dist="50800" dir="2700000" algn="tl" rotWithShape="0">
                    <a:prstClr val="black">
                      <a:alpha val="50000"/>
                    </a:prstClr>
                  </a:outerShdw>
                </a:effectLst>
                <a:uLnTx/>
                <a:uFillTx/>
                <a:latin typeface="+mn-lt"/>
                <a:ea typeface="ＭＳ Ｐゴシック" pitchFamily="-111" charset="-128"/>
                <a:cs typeface="ＭＳ Ｐゴシック" pitchFamily="-112" charset="-128"/>
              </a:rPr>
              <a:t>		Resources</a:t>
            </a:r>
          </a:p>
          <a:p>
            <a:pPr marL="342900" marR="0" lvl="0" indent="-342900" algn="l" defTabSz="914400" rtl="0" eaLnBrk="0" fontAlgn="base" latinLnBrk="0" hangingPunct="0">
              <a:lnSpc>
                <a:spcPct val="20000"/>
              </a:lnSpc>
              <a:spcBef>
                <a:spcPts val="2000"/>
              </a:spcBef>
              <a:spcAft>
                <a:spcPct val="0"/>
              </a:spcAft>
              <a:buClrTx/>
              <a:buSzTx/>
              <a:buFont typeface="Wingdings 2" pitchFamily="-112" charset="2"/>
              <a:buNone/>
              <a:tabLst/>
              <a:defRPr/>
            </a:pPr>
            <a:r>
              <a:rPr kumimoji="0" lang="en-US" b="0" i="0" u="none" strike="noStrike" kern="1200" cap="none" spc="0" normalizeH="0" baseline="0" noProof="0" dirty="0" smtClean="0">
                <a:ln>
                  <a:noFill/>
                </a:ln>
                <a:solidFill>
                  <a:schemeClr val="bg1"/>
                </a:solidFill>
                <a:effectLst>
                  <a:outerShdw blurRad="63500" dist="50800" dir="2700000" algn="tl" rotWithShape="0">
                    <a:prstClr val="black">
                      <a:alpha val="50000"/>
                    </a:prstClr>
                  </a:outerShdw>
                </a:effectLst>
                <a:uLnTx/>
                <a:uFillTx/>
                <a:latin typeface="+mn-lt"/>
                <a:ea typeface="ＭＳ Ｐゴシック" pitchFamily="-111" charset="-128"/>
                <a:cs typeface="ＭＳ Ｐゴシック" pitchFamily="-112" charset="-128"/>
              </a:rPr>
              <a:t>		Product Specifications</a:t>
            </a:r>
          </a:p>
          <a:p>
            <a:pPr marL="342900" marR="0" lvl="0" indent="-342900" algn="l" defTabSz="914400" rtl="0" eaLnBrk="0" fontAlgn="base" latinLnBrk="0" hangingPunct="0">
              <a:lnSpc>
                <a:spcPct val="20000"/>
              </a:lnSpc>
              <a:spcBef>
                <a:spcPts val="2000"/>
              </a:spcBef>
              <a:spcAft>
                <a:spcPct val="0"/>
              </a:spcAft>
              <a:buClrTx/>
              <a:buSzTx/>
              <a:buFont typeface="Wingdings 2" pitchFamily="-112" charset="2"/>
              <a:buNone/>
              <a:tabLst/>
              <a:defRPr/>
            </a:pPr>
            <a:r>
              <a:rPr kumimoji="0" lang="en-US" b="0" i="0" u="none" strike="noStrike" kern="1200" cap="none" spc="0" normalizeH="0" baseline="0" noProof="0" dirty="0" smtClean="0">
                <a:ln>
                  <a:noFill/>
                </a:ln>
                <a:solidFill>
                  <a:schemeClr val="bg1"/>
                </a:solidFill>
                <a:effectLst>
                  <a:outerShdw blurRad="63500" dist="50800" dir="2700000" algn="tl" rotWithShape="0">
                    <a:prstClr val="black">
                      <a:alpha val="50000"/>
                    </a:prstClr>
                  </a:outerShdw>
                </a:effectLst>
                <a:uLnTx/>
                <a:uFillTx/>
                <a:latin typeface="+mn-lt"/>
                <a:ea typeface="ＭＳ Ｐゴシック" pitchFamily="-111" charset="-128"/>
                <a:cs typeface="ＭＳ Ｐゴシック" pitchFamily="-112" charset="-128"/>
              </a:rPr>
              <a:t>		Guiding Questions</a:t>
            </a:r>
          </a:p>
          <a:p>
            <a:pPr marL="342900" marR="0" lvl="0" indent="-342900" algn="l" defTabSz="914400" rtl="0" eaLnBrk="0" fontAlgn="base" latinLnBrk="0" hangingPunct="0">
              <a:lnSpc>
                <a:spcPct val="20000"/>
              </a:lnSpc>
              <a:spcBef>
                <a:spcPts val="2000"/>
              </a:spcBef>
              <a:spcAft>
                <a:spcPct val="0"/>
              </a:spcAft>
              <a:buClrTx/>
              <a:buSzTx/>
              <a:buFont typeface="Wingdings 2" pitchFamily="-112" charset="2"/>
              <a:buNone/>
              <a:tabLst/>
              <a:defRPr/>
            </a:pPr>
            <a:r>
              <a:rPr kumimoji="0" lang="en-US" b="0" i="0" u="none" strike="noStrike" kern="1200" cap="none" spc="0" normalizeH="0" baseline="0" noProof="0" dirty="0" smtClean="0">
                <a:ln>
                  <a:noFill/>
                </a:ln>
                <a:solidFill>
                  <a:schemeClr val="bg1"/>
                </a:solidFill>
                <a:effectLst>
                  <a:outerShdw blurRad="63500" dist="50800" dir="2700000" algn="tl" rotWithShape="0">
                    <a:prstClr val="black">
                      <a:alpha val="50000"/>
                    </a:prstClr>
                  </a:outerShdw>
                </a:effectLst>
                <a:uLnTx/>
                <a:uFillTx/>
                <a:latin typeface="+mn-lt"/>
                <a:ea typeface="ＭＳ Ｐゴシック" pitchFamily="-111" charset="-128"/>
                <a:cs typeface="ＭＳ Ｐゴシック" pitchFamily="-112" charset="-128"/>
              </a:rPr>
              <a:t>		Assessment</a:t>
            </a:r>
          </a:p>
          <a:p>
            <a:pPr marL="342900" marR="0" lvl="0" indent="-342900" algn="l" defTabSz="914400" rtl="0" eaLnBrk="0" fontAlgn="base" latinLnBrk="0" hangingPunct="0">
              <a:lnSpc>
                <a:spcPct val="20000"/>
              </a:lnSpc>
              <a:spcBef>
                <a:spcPts val="2000"/>
              </a:spcBef>
              <a:spcAft>
                <a:spcPct val="0"/>
              </a:spcAft>
              <a:buClrTx/>
              <a:buSzTx/>
              <a:buFont typeface="Wingdings 2" pitchFamily="-112" charset="2"/>
              <a:buNone/>
              <a:tabLst/>
              <a:defRPr/>
            </a:pPr>
            <a:r>
              <a:rPr kumimoji="0" lang="en-US" b="0" i="0" u="none" strike="noStrike" kern="1200" cap="none" spc="0" normalizeH="0" baseline="0" noProof="0" dirty="0" smtClean="0">
                <a:ln>
                  <a:noFill/>
                </a:ln>
                <a:solidFill>
                  <a:schemeClr val="bg1"/>
                </a:solidFill>
                <a:effectLst>
                  <a:outerShdw blurRad="63500" dist="50800" dir="2700000" algn="tl" rotWithShape="0">
                    <a:prstClr val="black">
                      <a:alpha val="50000"/>
                    </a:prstClr>
                  </a:outerShdw>
                </a:effectLst>
                <a:uLnTx/>
                <a:uFillTx/>
                <a:latin typeface="+mn-lt"/>
                <a:ea typeface="ＭＳ Ｐゴシック" pitchFamily="-111" charset="-128"/>
                <a:cs typeface="ＭＳ Ｐゴシック" pitchFamily="-112" charset="-128"/>
              </a:rPr>
              <a:t>		Time Constraints </a:t>
            </a:r>
          </a:p>
          <a:p>
            <a:pPr marL="685800" marR="0" lvl="1" indent="-336550" algn="l" defTabSz="914400" rtl="0" eaLnBrk="1" fontAlgn="base" latinLnBrk="0" hangingPunct="1">
              <a:lnSpc>
                <a:spcPct val="20000"/>
              </a:lnSpc>
              <a:spcBef>
                <a:spcPts val="600"/>
              </a:spcBef>
              <a:spcAft>
                <a:spcPct val="0"/>
              </a:spcAft>
              <a:buClrTx/>
              <a:buSzTx/>
              <a:buFont typeface="Wingdings 2" pitchFamily="-112" charset="2"/>
              <a:buChar char=""/>
              <a:tabLst/>
              <a:defRPr/>
            </a:pPr>
            <a:endParaRPr kumimoji="0" lang="en-US"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mn-cs"/>
            </a:endParaRPr>
          </a:p>
          <a:p>
            <a:pPr marL="685800" marR="0" lvl="1" indent="-336550" algn="l" defTabSz="914400" rtl="0" eaLnBrk="1" fontAlgn="base" latinLnBrk="0" hangingPunct="1">
              <a:lnSpc>
                <a:spcPct val="20000"/>
              </a:lnSpc>
              <a:spcBef>
                <a:spcPts val="600"/>
              </a:spcBef>
              <a:spcAft>
                <a:spcPct val="0"/>
              </a:spcAft>
              <a:buClrTx/>
              <a:buSzTx/>
              <a:buFont typeface="Wingdings 2" pitchFamily="-112" charset="2"/>
              <a:buChar char=""/>
              <a:tabLst/>
              <a:defRPr/>
            </a:pPr>
            <a:endParaRPr kumimoji="0" lang="en-US"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mn-cs"/>
            </a:endParaRPr>
          </a:p>
        </p:txBody>
      </p:sp>
      <p:pic>
        <p:nvPicPr>
          <p:cNvPr id="5" name="Picture 6" descr="campus_school2"/>
          <p:cNvPicPr>
            <a:picLocks noChangeAspect="1" noChangeArrowheads="1"/>
          </p:cNvPicPr>
          <p:nvPr/>
        </p:nvPicPr>
        <p:blipFill>
          <a:blip r:embed="rId2" cstate="print"/>
          <a:srcRect/>
          <a:stretch>
            <a:fillRect/>
          </a:stretch>
        </p:blipFill>
        <p:spPr bwMode="auto">
          <a:xfrm rot="20904278">
            <a:off x="6068468" y="4321915"/>
            <a:ext cx="2209800" cy="1466850"/>
          </a:xfrm>
          <a:prstGeom prst="rect">
            <a:avLst/>
          </a:prstGeom>
          <a:noFill/>
          <a:ln w="9525">
            <a:noFill/>
            <a:miter lim="800000"/>
            <a:headEnd/>
            <a:tailEnd/>
          </a:ln>
        </p:spPr>
      </p:pic>
      <p:pic>
        <p:nvPicPr>
          <p:cNvPr id="6" name="Picture 7" descr="010"/>
          <p:cNvPicPr>
            <a:picLocks noChangeAspect="1" noChangeArrowheads="1"/>
          </p:cNvPicPr>
          <p:nvPr/>
        </p:nvPicPr>
        <p:blipFill>
          <a:blip r:embed="rId3" cstate="print"/>
          <a:srcRect/>
          <a:stretch>
            <a:fillRect/>
          </a:stretch>
        </p:blipFill>
        <p:spPr bwMode="auto">
          <a:xfrm rot="780746">
            <a:off x="6482814" y="2742103"/>
            <a:ext cx="220980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3048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600" smtClean="0">
                <a:effectLst>
                  <a:outerShdw blurRad="38100" dist="38100" dir="2700000" algn="tl">
                    <a:srgbClr val="C0C0C0"/>
                  </a:outerShdw>
                </a:effectLst>
                <a:ea typeface="ＭＳ Ｐゴシック" pitchFamily="-112" charset="-128"/>
              </a:rPr>
              <a:t>Problem-Based Learning </a:t>
            </a:r>
            <a:br>
              <a:rPr lang="en-US" sz="3600" smtClean="0">
                <a:effectLst>
                  <a:outerShdw blurRad="38100" dist="38100" dir="2700000" algn="tl">
                    <a:srgbClr val="C0C0C0"/>
                  </a:outerShdw>
                </a:effectLst>
                <a:ea typeface="ＭＳ Ｐゴシック" pitchFamily="-112" charset="-128"/>
              </a:rPr>
            </a:br>
            <a:r>
              <a:rPr lang="en-US" sz="3600" smtClean="0">
                <a:effectLst>
                  <a:outerShdw blurRad="38100" dist="38100" dir="2700000" algn="tl">
                    <a:srgbClr val="C0C0C0"/>
                  </a:outerShdw>
                </a:effectLst>
                <a:ea typeface="ＭＳ Ｐゴシック" pitchFamily="-112" charset="-128"/>
              </a:rPr>
              <a:t>Faculty Facilitator’s Role</a:t>
            </a:r>
          </a:p>
        </p:txBody>
      </p:sp>
      <p:sp>
        <p:nvSpPr>
          <p:cNvPr id="67587" name="Rectangle 3"/>
          <p:cNvSpPr>
            <a:spLocks noGrp="1" noChangeArrowheads="1"/>
          </p:cNvSpPr>
          <p:nvPr>
            <p:ph idx="1"/>
          </p:nvPr>
        </p:nvSpPr>
        <p:spPr>
          <a:xfrm>
            <a:off x="765175" y="2070100"/>
            <a:ext cx="4492625" cy="4183063"/>
          </a:xfrm>
        </p:spPr>
        <p:txBody>
          <a:bodyPr/>
          <a:lstStyle/>
          <a:p>
            <a:pPr eaLnBrk="1" hangingPunct="1">
              <a:lnSpc>
                <a:spcPct val="90000"/>
              </a:lnSpc>
              <a:buFont typeface="Wingdings" pitchFamily="-112" charset="2"/>
              <a:buChar char="n"/>
            </a:pPr>
            <a:r>
              <a:rPr lang="en-US" dirty="0" smtClean="0">
                <a:effectLst/>
                <a:ea typeface="ＭＳ Ｐゴシック" pitchFamily="-112" charset="-128"/>
              </a:rPr>
              <a:t>Faculty Facilitator</a:t>
            </a:r>
          </a:p>
          <a:p>
            <a:pPr lvl="1" eaLnBrk="1" hangingPunct="1">
              <a:lnSpc>
                <a:spcPct val="90000"/>
              </a:lnSpc>
            </a:pPr>
            <a:r>
              <a:rPr lang="en-US" dirty="0" smtClean="0">
                <a:effectLst/>
                <a:ea typeface="ＭＳ Ｐゴシック" pitchFamily="-112" charset="-128"/>
              </a:rPr>
              <a:t>oversees the group dynamics and guiding the problem solving process by posing strategic questions.</a:t>
            </a:r>
          </a:p>
          <a:p>
            <a:pPr lvl="1" eaLnBrk="1" hangingPunct="1">
              <a:lnSpc>
                <a:spcPct val="90000"/>
              </a:lnSpc>
            </a:pPr>
            <a:r>
              <a:rPr lang="en-US" dirty="0" smtClean="0">
                <a:effectLst/>
                <a:ea typeface="ＭＳ Ｐゴシック" pitchFamily="-112" charset="-128"/>
              </a:rPr>
              <a:t>is </a:t>
            </a:r>
            <a:r>
              <a:rPr lang="en-US" b="1" u="sng" dirty="0" smtClean="0">
                <a:effectLst/>
                <a:ea typeface="ＭＳ Ｐゴシック" pitchFamily="-112" charset="-128"/>
              </a:rPr>
              <a:t>not</a:t>
            </a:r>
            <a:r>
              <a:rPr lang="en-US" dirty="0" smtClean="0">
                <a:effectLst/>
                <a:ea typeface="ＭＳ Ｐゴシック" pitchFamily="-112" charset="-128"/>
              </a:rPr>
              <a:t> a source of information, but rather plays a unique role as the </a:t>
            </a:r>
            <a:r>
              <a:rPr lang="en-US" dirty="0" err="1" smtClean="0">
                <a:effectLst/>
                <a:ea typeface="ＭＳ Ｐゴシック" pitchFamily="-112" charset="-128"/>
              </a:rPr>
              <a:t>metacognitive</a:t>
            </a:r>
            <a:r>
              <a:rPr lang="en-US" dirty="0" smtClean="0">
                <a:effectLst/>
                <a:ea typeface="ＭＳ Ｐゴシック" pitchFamily="-112" charset="-128"/>
              </a:rPr>
              <a:t> coach. </a:t>
            </a:r>
          </a:p>
          <a:p>
            <a:pPr lvl="1" eaLnBrk="1" hangingPunct="1">
              <a:lnSpc>
                <a:spcPct val="90000"/>
              </a:lnSpc>
            </a:pPr>
            <a:r>
              <a:rPr lang="en-US" dirty="0" smtClean="0">
                <a:effectLst/>
                <a:ea typeface="ＭＳ Ｐゴシック" pitchFamily="-112" charset="-128"/>
              </a:rPr>
              <a:t>does </a:t>
            </a:r>
            <a:r>
              <a:rPr lang="en-US" b="1" u="sng" dirty="0" smtClean="0">
                <a:effectLst/>
                <a:ea typeface="ＭＳ Ｐゴシック" pitchFamily="-112" charset="-128"/>
              </a:rPr>
              <a:t>not</a:t>
            </a:r>
            <a:r>
              <a:rPr lang="en-US" dirty="0" smtClean="0">
                <a:effectLst/>
                <a:ea typeface="ＭＳ Ｐゴシック" pitchFamily="-112" charset="-128"/>
              </a:rPr>
              <a:t> engage in traditional teaching roles.</a:t>
            </a:r>
          </a:p>
        </p:txBody>
      </p:sp>
      <p:pic>
        <p:nvPicPr>
          <p:cNvPr id="4" name="Picture 7" descr="HSS16"/>
          <p:cNvPicPr>
            <a:picLocks noChangeAspect="1" noChangeArrowheads="1"/>
          </p:cNvPicPr>
          <p:nvPr/>
        </p:nvPicPr>
        <p:blipFill>
          <a:blip r:embed="rId3" cstate="print"/>
          <a:srcRect/>
          <a:stretch>
            <a:fillRect/>
          </a:stretch>
        </p:blipFill>
        <p:spPr bwMode="auto">
          <a:xfrm>
            <a:off x="5562600" y="2971800"/>
            <a:ext cx="2667000" cy="22692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eaLnBrk="1" hangingPunct="1">
              <a:defRPr/>
            </a:pPr>
            <a:r>
              <a:rPr lang="en-US" sz="3600" smtClean="0">
                <a:effectLst>
                  <a:outerShdw blurRad="38100" dist="38100" dir="2700000" algn="tl">
                    <a:srgbClr val="DDDDDD"/>
                  </a:outerShdw>
                </a:effectLst>
                <a:ea typeface="ＭＳ Ｐゴシック" pitchFamily="-112" charset="-128"/>
              </a:rPr>
              <a:t>Problem-Based Learning</a:t>
            </a:r>
            <a:br>
              <a:rPr lang="en-US" sz="3600" smtClean="0">
                <a:effectLst>
                  <a:outerShdw blurRad="38100" dist="38100" dir="2700000" algn="tl">
                    <a:srgbClr val="DDDDDD"/>
                  </a:outerShdw>
                </a:effectLst>
                <a:ea typeface="ＭＳ Ｐゴシック" pitchFamily="-112" charset="-128"/>
              </a:rPr>
            </a:br>
            <a:r>
              <a:rPr lang="en-US" sz="3600" smtClean="0">
                <a:effectLst>
                  <a:outerShdw blurRad="38100" dist="38100" dir="2700000" algn="tl">
                    <a:srgbClr val="DDDDDD"/>
                  </a:outerShdw>
                </a:effectLst>
                <a:ea typeface="ＭＳ Ｐゴシック" pitchFamily="-112" charset="-128"/>
              </a:rPr>
              <a:t>Participant Roles</a:t>
            </a:r>
          </a:p>
        </p:txBody>
      </p:sp>
      <p:sp>
        <p:nvSpPr>
          <p:cNvPr id="68611" name="Rectangle 3"/>
          <p:cNvSpPr>
            <a:spLocks noGrp="1" noChangeArrowheads="1"/>
          </p:cNvSpPr>
          <p:nvPr>
            <p:ph idx="1"/>
          </p:nvPr>
        </p:nvSpPr>
        <p:spPr/>
        <p:txBody>
          <a:bodyPr>
            <a:normAutofit fontScale="92500" lnSpcReduction="10000"/>
          </a:bodyPr>
          <a:lstStyle/>
          <a:p>
            <a:pPr eaLnBrk="1" hangingPunct="1"/>
            <a:r>
              <a:rPr lang="en-US" sz="2200" dirty="0" smtClean="0">
                <a:effectLst/>
                <a:ea typeface="ＭＳ Ｐゴシック" pitchFamily="-112" charset="-128"/>
              </a:rPr>
              <a:t>Quarterback</a:t>
            </a:r>
          </a:p>
          <a:p>
            <a:pPr lvl="1" eaLnBrk="1" hangingPunct="1"/>
            <a:r>
              <a:rPr lang="en-US" sz="1900" dirty="0" smtClean="0">
                <a:effectLst/>
                <a:ea typeface="ＭＳ Ｐゴシック" pitchFamily="-112" charset="-128"/>
              </a:rPr>
              <a:t>manages the discussion and ensures that all group members are able to contribute </a:t>
            </a:r>
          </a:p>
          <a:p>
            <a:pPr lvl="1" eaLnBrk="1" hangingPunct="1"/>
            <a:r>
              <a:rPr lang="en-US" sz="1900" dirty="0" smtClean="0">
                <a:effectLst/>
                <a:ea typeface="ＭＳ Ｐゴシック" pitchFamily="-112" charset="-128"/>
              </a:rPr>
              <a:t>manages the pace of the progress through the case</a:t>
            </a:r>
          </a:p>
          <a:p>
            <a:pPr lvl="1" eaLnBrk="1" hangingPunct="1"/>
            <a:r>
              <a:rPr lang="en-US" sz="1900" dirty="0" smtClean="0">
                <a:effectLst/>
                <a:ea typeface="ＭＳ Ｐゴシック" pitchFamily="-112" charset="-128"/>
              </a:rPr>
              <a:t>is also a participant</a:t>
            </a:r>
          </a:p>
          <a:p>
            <a:pPr lvl="1" eaLnBrk="1" hangingPunct="1">
              <a:buFontTx/>
              <a:buNone/>
            </a:pPr>
            <a:endParaRPr lang="en-US" sz="1900" dirty="0" smtClean="0">
              <a:effectLst/>
              <a:ea typeface="ＭＳ Ｐゴシック" pitchFamily="-112" charset="-128"/>
            </a:endParaRPr>
          </a:p>
          <a:p>
            <a:pPr eaLnBrk="1" hangingPunct="1"/>
            <a:r>
              <a:rPr lang="en-US" sz="2200" dirty="0" smtClean="0">
                <a:effectLst/>
                <a:ea typeface="ＭＳ Ｐゴシック" pitchFamily="-112" charset="-128"/>
              </a:rPr>
              <a:t>Scribe</a:t>
            </a:r>
          </a:p>
          <a:p>
            <a:pPr lvl="1" eaLnBrk="1" hangingPunct="1"/>
            <a:r>
              <a:rPr lang="en-US" sz="1900" dirty="0" smtClean="0">
                <a:effectLst/>
                <a:ea typeface="ＭＳ Ｐゴシック" pitchFamily="-112" charset="-128"/>
              </a:rPr>
              <a:t>serves as the recorder keeping track of key points of information, hypotheses, additional information needs and learning objectives</a:t>
            </a:r>
          </a:p>
          <a:p>
            <a:pPr lvl="1" eaLnBrk="1" hangingPunct="1">
              <a:buFontTx/>
              <a:buNone/>
            </a:pPr>
            <a:endParaRPr lang="en-US" sz="1900" dirty="0" smtClean="0">
              <a:effectLst/>
              <a:ea typeface="ＭＳ Ｐゴシック" pitchFamily="-112" charset="-128"/>
            </a:endParaRPr>
          </a:p>
          <a:p>
            <a:pPr eaLnBrk="1" hangingPunct="1"/>
            <a:r>
              <a:rPr lang="en-US" sz="2200" dirty="0" smtClean="0">
                <a:effectLst/>
                <a:ea typeface="ＭＳ Ｐゴシック" pitchFamily="-112" charset="-128"/>
              </a:rPr>
              <a:t>The Group</a:t>
            </a:r>
          </a:p>
          <a:p>
            <a:pPr lvl="1" eaLnBrk="1" hangingPunct="1"/>
            <a:r>
              <a:rPr lang="en-US" sz="1900" dirty="0" smtClean="0">
                <a:effectLst/>
                <a:ea typeface="ＭＳ Ｐゴシック" pitchFamily="-112" charset="-128"/>
              </a:rPr>
              <a:t>works together to analyze and discusses the problem</a:t>
            </a:r>
          </a:p>
          <a:p>
            <a:pPr eaLnBrk="1" hangingPunct="1"/>
            <a:endParaRPr lang="en-US" sz="22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z="4000" smtClean="0">
                <a:effectLst>
                  <a:outerShdw blurRad="38100" dist="38100" dir="2700000" algn="tl">
                    <a:srgbClr val="DDDDDD"/>
                  </a:outerShdw>
                </a:effectLst>
                <a:ea typeface="ＭＳ Ｐゴシック" pitchFamily="-112" charset="-128"/>
              </a:rPr>
              <a:t>Problem-Based Learning</a:t>
            </a:r>
            <a:br>
              <a:rPr lang="en-US" sz="4000" smtClean="0">
                <a:effectLst>
                  <a:outerShdw blurRad="38100" dist="38100" dir="2700000" algn="tl">
                    <a:srgbClr val="DDDDDD"/>
                  </a:outerShdw>
                </a:effectLst>
                <a:ea typeface="ＭＳ Ｐゴシック" pitchFamily="-112" charset="-128"/>
              </a:rPr>
            </a:br>
            <a:r>
              <a:rPr lang="en-US" sz="4000" smtClean="0">
                <a:effectLst>
                  <a:outerShdw blurRad="38100" dist="38100" dir="2700000" algn="tl">
                    <a:srgbClr val="DDDDDD"/>
                  </a:outerShdw>
                </a:effectLst>
                <a:ea typeface="ＭＳ Ｐゴシック" pitchFamily="-112" charset="-128"/>
              </a:rPr>
              <a:t>Learning Grid</a:t>
            </a:r>
          </a:p>
        </p:txBody>
      </p:sp>
      <p:sp>
        <p:nvSpPr>
          <p:cNvPr id="69635" name="Rectangle 3"/>
          <p:cNvSpPr>
            <a:spLocks noGrp="1" noChangeArrowheads="1"/>
          </p:cNvSpPr>
          <p:nvPr>
            <p:ph type="body" sz="half" idx="1"/>
          </p:nvPr>
        </p:nvSpPr>
        <p:spPr/>
        <p:txBody>
          <a:bodyPr/>
          <a:lstStyle/>
          <a:p>
            <a:pPr eaLnBrk="1" hangingPunct="1">
              <a:buFont typeface="Wingdings" pitchFamily="-112" charset="2"/>
              <a:buNone/>
            </a:pPr>
            <a:endParaRPr lang="en-US" sz="2800" smtClean="0">
              <a:effectLst>
                <a:outerShdw blurRad="38100" dist="38100" dir="2700000" algn="tl">
                  <a:srgbClr val="C0C0C0"/>
                </a:outerShdw>
              </a:effectLst>
              <a:ea typeface="ＭＳ Ｐゴシック" pitchFamily="-112" charset="-128"/>
            </a:endParaRPr>
          </a:p>
          <a:p>
            <a:pPr eaLnBrk="1" hangingPunct="1"/>
            <a:endParaRPr lang="en-US" sz="2800" smtClean="0">
              <a:effectLst>
                <a:outerShdw blurRad="38100" dist="38100" dir="2700000" algn="tl">
                  <a:srgbClr val="C0C0C0"/>
                </a:outerShdw>
              </a:effectLst>
              <a:ea typeface="ＭＳ Ｐゴシック" pitchFamily="-112" charset="-128"/>
            </a:endParaRPr>
          </a:p>
        </p:txBody>
      </p:sp>
      <p:graphicFrame>
        <p:nvGraphicFramePr>
          <p:cNvPr id="27669" name="Group 21"/>
          <p:cNvGraphicFramePr>
            <a:graphicFrameLocks noGrp="1"/>
          </p:cNvGraphicFramePr>
          <p:nvPr>
            <p:ph sz="half" idx="2"/>
          </p:nvPr>
        </p:nvGraphicFramePr>
        <p:xfrm>
          <a:off x="609600" y="1905000"/>
          <a:ext cx="8001000" cy="4511040"/>
        </p:xfrm>
        <a:graphic>
          <a:graphicData uri="http://schemas.openxmlformats.org/drawingml/2006/table">
            <a:tbl>
              <a:tblPr/>
              <a:tblGrid>
                <a:gridCol w="2286000"/>
                <a:gridCol w="1981200"/>
                <a:gridCol w="1866900"/>
                <a:gridCol w="1866900"/>
              </a:tblGrid>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2000" b="1" i="0" u="none" strike="noStrike" cap="none" normalizeH="0" baseline="0" dirty="0" smtClean="0">
                          <a:ln>
                            <a:noFill/>
                          </a:ln>
                          <a:solidFill>
                            <a:schemeClr val="bg1"/>
                          </a:solidFill>
                          <a:effectLst/>
                          <a:latin typeface="Tahoma" pitchFamily="-112" charset="0"/>
                          <a:ea typeface="ＭＳ Ｐゴシック" pitchFamily="-112" charset="-128"/>
                        </a:rPr>
                        <a:t>Key Points / Problems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2000" b="1" i="0" u="none" strike="noStrike" cap="none" normalizeH="0" baseline="0" dirty="0" smtClean="0">
                          <a:ln>
                            <a:noFill/>
                          </a:ln>
                          <a:solidFill>
                            <a:schemeClr val="bg1"/>
                          </a:solidFill>
                          <a:effectLst/>
                          <a:latin typeface="Tahoma" pitchFamily="-112" charset="0"/>
                          <a:ea typeface="ＭＳ Ｐゴシック" pitchFamily="-112" charset="-128"/>
                        </a:rPr>
                        <a:t>Possible Solutions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2000" b="1" i="0" u="none" strike="noStrike" cap="none" normalizeH="0" baseline="0" dirty="0" smtClean="0">
                          <a:ln>
                            <a:noFill/>
                          </a:ln>
                          <a:solidFill>
                            <a:schemeClr val="bg1"/>
                          </a:solidFill>
                          <a:effectLst/>
                          <a:latin typeface="Tahoma" pitchFamily="-112" charset="0"/>
                          <a:ea typeface="ＭＳ Ｐゴシック" pitchFamily="-112" charset="-128"/>
                        </a:rPr>
                        <a:t>Information Needed / Next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2000" b="1"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rPr>
                        <a:t> Learning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2000" b="1"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rPr>
                        <a:t>Tasks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9400">
                <a:tc>
                  <a:txBody>
                    <a:bodyPr/>
                    <a:lstStyle/>
                    <a:p>
                      <a:pPr marL="0" marR="0" lvl="0" indent="0" algn="l" defTabSz="914400" rtl="0" eaLnBrk="1" fontAlgn="base" latinLnBrk="0" hangingPunct="1">
                        <a:lnSpc>
                          <a:spcPct val="100000"/>
                        </a:lnSpc>
                        <a:spcBef>
                          <a:spcPts val="0"/>
                        </a:spcBef>
                        <a:spcAft>
                          <a:spcPts val="0"/>
                        </a:spcAft>
                        <a:buClr>
                          <a:schemeClr val="hlink"/>
                        </a:buClr>
                        <a:buSzPct val="70000"/>
                        <a:buFont typeface="Wingdings" pitchFamily="-112" charset="2"/>
                        <a:buNone/>
                        <a:tabLst/>
                      </a:pPr>
                      <a:r>
                        <a:rPr kumimoji="0" lang="en-US" sz="1800" b="0" i="0" u="none" strike="noStrike" cap="none" normalizeH="0" baseline="0" dirty="0" smtClean="0">
                          <a:ln>
                            <a:noFill/>
                          </a:ln>
                          <a:solidFill>
                            <a:schemeClr val="bg1"/>
                          </a:solidFill>
                          <a:effectLst/>
                          <a:latin typeface="Tahoma" pitchFamily="-112" charset="0"/>
                          <a:ea typeface="ＭＳ Ｐゴシック" pitchFamily="-112" charset="-128"/>
                        </a:rPr>
                        <a:t>Clearly define the problems that you see, along with any sub-problems  that must first be addressed.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800" b="0" i="0" u="none" strike="noStrike" cap="none" normalizeH="0" baseline="0" dirty="0" smtClean="0">
                          <a:ln>
                            <a:noFill/>
                          </a:ln>
                          <a:solidFill>
                            <a:schemeClr val="bg1"/>
                          </a:solidFill>
                          <a:effectLst/>
                          <a:latin typeface="Tahoma" pitchFamily="-112" charset="0"/>
                          <a:ea typeface="ＭＳ Ｐゴシック" pitchFamily="-112" charset="-128"/>
                        </a:rPr>
                        <a:t>Analyze the problem and provide your initial thoughts. List possible solutions as you progress. These will change as you gain more understanding about the problem(s).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800" b="0" i="0" u="none" strike="noStrike" cap="none" normalizeH="0" baseline="0" dirty="0" smtClean="0">
                          <a:ln>
                            <a:noFill/>
                          </a:ln>
                          <a:solidFill>
                            <a:schemeClr val="bg1"/>
                          </a:solidFill>
                          <a:effectLst/>
                          <a:latin typeface="Tahoma" pitchFamily="-112" charset="0"/>
                          <a:ea typeface="ＭＳ Ｐゴシック" pitchFamily="-112" charset="-128"/>
                        </a:rPr>
                        <a:t>List the knowledge, relevant information or skills that you need and don’t have.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400" b="0" i="0" u="none" strike="noStrike" cap="none" normalizeH="0" baseline="0" dirty="0" smtClean="0">
                          <a:ln>
                            <a:noFill/>
                          </a:ln>
                          <a:solidFill>
                            <a:schemeClr val="bg1"/>
                          </a:solidFill>
                          <a:effectLst/>
                          <a:latin typeface="Tahoma" pitchFamily="-112" charset="0"/>
                          <a:ea typeface="ＭＳ Ｐゴシック" pitchFamily="-112" charset="-128"/>
                        </a:rPr>
                        <a:t>Clarify how you will get the information and understanding needed to reach possible solutions. Don’t think of this category as typical learning objectives. This is more of a “jigsaw” process or “task list” you will use to delegate research assignments to your fellow group members.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It Tolls for Thee</a:t>
            </a:r>
            <a:endParaRPr lang="en-US" dirty="0"/>
          </a:p>
        </p:txBody>
      </p:sp>
      <p:sp>
        <p:nvSpPr>
          <p:cNvPr id="3" name="Subtitle 2"/>
          <p:cNvSpPr>
            <a:spLocks noGrp="1"/>
          </p:cNvSpPr>
          <p:nvPr>
            <p:ph type="subTitle" idx="1"/>
          </p:nvPr>
        </p:nvSpPr>
        <p:spPr/>
        <p:txBody>
          <a:bodyPr/>
          <a:lstStyle/>
          <a:p>
            <a:r>
              <a:rPr lang="en-US" dirty="0" smtClean="0"/>
              <a:t>A PBL Scenario for use in the Music Education Program</a:t>
            </a:r>
            <a:endParaRPr lang="en-US" dirty="0"/>
          </a:p>
        </p:txBody>
      </p:sp>
      <p:pic>
        <p:nvPicPr>
          <p:cNvPr id="5" name="Picture Placeholder 4" descr="bell.bmp"/>
          <p:cNvPicPr>
            <a:picLocks noGrp="1" noChangeAspect="1"/>
          </p:cNvPicPr>
          <p:nvPr>
            <p:ph type="pic" sz="quarter" idx="12"/>
          </p:nvPr>
        </p:nvPicPr>
        <p:blipFill>
          <a:blip r:embed="rId2" cstate="print"/>
          <a:srcRect t="12764" b="12764"/>
          <a:stretch>
            <a:fillRect/>
          </a:stretch>
        </p:blipFill>
        <p:spPr>
          <a:xfrm rot="504148">
            <a:off x="5903774" y="3435106"/>
            <a:ext cx="2295012" cy="170937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5175" y="79375"/>
            <a:ext cx="7612063" cy="1368425"/>
          </a:xfrm>
        </p:spPr>
        <p:txBody>
          <a:bodyPr/>
          <a:lstStyle/>
          <a:p>
            <a:r>
              <a:rPr lang="en-US" sz="4000" dirty="0" smtClean="0"/>
              <a:t>It Tolls for Thee: Scene 1</a:t>
            </a:r>
            <a:endParaRPr lang="en-US" sz="4000" dirty="0"/>
          </a:p>
        </p:txBody>
      </p:sp>
      <p:sp>
        <p:nvSpPr>
          <p:cNvPr id="9" name="Content Placeholder 8"/>
          <p:cNvSpPr>
            <a:spLocks noGrp="1"/>
          </p:cNvSpPr>
          <p:nvPr>
            <p:ph idx="1"/>
          </p:nvPr>
        </p:nvSpPr>
        <p:spPr>
          <a:xfrm>
            <a:off x="228600" y="1905000"/>
            <a:ext cx="8610599" cy="4724400"/>
          </a:xfrm>
        </p:spPr>
        <p:txBody>
          <a:bodyPr>
            <a:normAutofit/>
          </a:bodyPr>
          <a:lstStyle/>
          <a:p>
            <a:pPr marL="0" indent="0">
              <a:buNone/>
            </a:pPr>
            <a:r>
              <a:rPr lang="en-US" dirty="0" smtClean="0">
                <a:effectLst/>
              </a:rPr>
              <a:t>Karen Craft is a junior vocal/general music education major who is venturing out for her field observation. She is observing Mr. Wiggins at Liberty Bell Elementary, who is teaching a general music lesson focusing on playing instruments. Karen has no experience playing classroom percussion instruments. She walks into the classroom of 25 fifth graders. At Mr. Wiggins’ gesture (a seemingly magic signal made with his fingers), the students stop talking, sit up straight on the edge of their seat to sing, and sit back in a relaxed posture. Mr. Wiggins turns to Karen and welcomes her to his classroom.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5175" y="79375"/>
            <a:ext cx="7612063" cy="1368425"/>
          </a:xfrm>
        </p:spPr>
        <p:txBody>
          <a:bodyPr/>
          <a:lstStyle/>
          <a:p>
            <a:r>
              <a:rPr lang="en-US" sz="4000" dirty="0" smtClean="0"/>
              <a:t>It Tolls for Thee: Scene 1</a:t>
            </a:r>
            <a:endParaRPr lang="en-US" sz="4000" dirty="0"/>
          </a:p>
        </p:txBody>
      </p:sp>
      <p:sp>
        <p:nvSpPr>
          <p:cNvPr id="9" name="Content Placeholder 8"/>
          <p:cNvSpPr>
            <a:spLocks noGrp="1"/>
          </p:cNvSpPr>
          <p:nvPr>
            <p:ph idx="1"/>
          </p:nvPr>
        </p:nvSpPr>
        <p:spPr>
          <a:xfrm>
            <a:off x="228600" y="1905000"/>
            <a:ext cx="8610599" cy="4724400"/>
          </a:xfrm>
        </p:spPr>
        <p:txBody>
          <a:bodyPr>
            <a:normAutofit/>
          </a:bodyPr>
          <a:lstStyle/>
          <a:p>
            <a:pPr marL="0" indent="0">
              <a:buNone/>
            </a:pPr>
            <a:r>
              <a:rPr lang="en-US" dirty="0" smtClean="0">
                <a:effectLst/>
              </a:rPr>
              <a:t>Mr. Wiggins gives some brief instructions and then the students go by rows to the barred percussion instruments (already set up in the classroom). Students stand behind their instruments awaiting Mr. Wiggins’ instructions on how to go forward. After some more brief instruction from Mr. Wiggins, students finger-play their part on the barred instruments. Then, on cue, they pick up their mallets and demonstrate the same patterns with their mallets. As Karen observes the music class, she is reminded of a small army, who exactly follow the orders of their superior.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5175" y="79375"/>
            <a:ext cx="7612063" cy="1368425"/>
          </a:xfrm>
        </p:spPr>
        <p:txBody>
          <a:bodyPr/>
          <a:lstStyle/>
          <a:p>
            <a:r>
              <a:rPr lang="en-US" sz="4000" dirty="0" smtClean="0"/>
              <a:t>It Tolls for Thee: Scene 1</a:t>
            </a:r>
            <a:endParaRPr lang="en-US" sz="4000" dirty="0"/>
          </a:p>
        </p:txBody>
      </p:sp>
      <p:sp>
        <p:nvSpPr>
          <p:cNvPr id="9" name="Content Placeholder 8"/>
          <p:cNvSpPr>
            <a:spLocks noGrp="1"/>
          </p:cNvSpPr>
          <p:nvPr>
            <p:ph idx="1"/>
          </p:nvPr>
        </p:nvSpPr>
        <p:spPr>
          <a:xfrm>
            <a:off x="228600" y="1905000"/>
            <a:ext cx="8610599" cy="4724400"/>
          </a:xfrm>
        </p:spPr>
        <p:txBody>
          <a:bodyPr>
            <a:normAutofit fontScale="92500"/>
          </a:bodyPr>
          <a:lstStyle/>
          <a:p>
            <a:pPr marL="0" indent="0">
              <a:buNone/>
            </a:pPr>
            <a:r>
              <a:rPr lang="en-US" dirty="0" smtClean="0">
                <a:effectLst/>
              </a:rPr>
              <a:t>Mr. Wiggins then calls for three volunteers to play solo parts on designated rhythm instruments: drums, claves and cymbals. Mr. Wiggins gives each of the soloists an </a:t>
            </a:r>
            <a:r>
              <a:rPr lang="en-US" dirty="0" err="1" smtClean="0">
                <a:effectLst/>
              </a:rPr>
              <a:t>ostinato</a:t>
            </a:r>
            <a:r>
              <a:rPr lang="en-US" dirty="0" smtClean="0">
                <a:effectLst/>
              </a:rPr>
              <a:t>, which they first speak as a vocal </a:t>
            </a:r>
            <a:r>
              <a:rPr lang="en-US" dirty="0" err="1" smtClean="0">
                <a:effectLst/>
              </a:rPr>
              <a:t>ostinato</a:t>
            </a:r>
            <a:r>
              <a:rPr lang="en-US" dirty="0" smtClean="0">
                <a:effectLst/>
              </a:rPr>
              <a:t>, then transfer to their rhythm instrument. The class then plays their barred instrument accompaniment while the three soloists play their own patterns on their rhythm instrument. Throughout, students follow Mr. Wiggins’ gestures for dynamics and expression and he even prompts some students to improvise on cue. </a:t>
            </a:r>
          </a:p>
          <a:p>
            <a:pPr marL="0" indent="0">
              <a:buNone/>
            </a:pPr>
            <a:r>
              <a:rPr lang="en-US" dirty="0" smtClean="0">
                <a:effectLst/>
              </a:rPr>
              <a:t>Afterward, Karen was left feeling in awe and she even harbored doubts of ever being able to teach like Mr. Wiggins. She thought to herself, “Does every music teacher teach this way?” </a:t>
            </a:r>
            <a:endParaRPr lang="en-US" dirty="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304800"/>
            <a:ext cx="8153400" cy="1431925"/>
          </a:xfrm>
        </p:spPr>
        <p:txBody>
          <a:bodyPr/>
          <a:lstStyle/>
          <a:p>
            <a:pPr eaLnBrk="1" hangingPunct="1">
              <a:defRPr/>
            </a:pPr>
            <a:r>
              <a:rPr lang="en-US" sz="4000" dirty="0" smtClean="0">
                <a:effectLst>
                  <a:outerShdw blurRad="38100" dist="38100" dir="2700000" algn="tl">
                    <a:srgbClr val="DDDDDD"/>
                  </a:outerShdw>
                </a:effectLst>
                <a:ea typeface="ＭＳ Ｐゴシック" pitchFamily="-112" charset="-128"/>
              </a:rPr>
              <a:t>Learning Grid</a:t>
            </a:r>
          </a:p>
        </p:txBody>
      </p:sp>
      <p:sp>
        <p:nvSpPr>
          <p:cNvPr id="69635" name="Rectangle 3"/>
          <p:cNvSpPr>
            <a:spLocks noGrp="1" noChangeArrowheads="1"/>
          </p:cNvSpPr>
          <p:nvPr>
            <p:ph type="body" sz="half" idx="1"/>
          </p:nvPr>
        </p:nvSpPr>
        <p:spPr/>
        <p:txBody>
          <a:bodyPr/>
          <a:lstStyle/>
          <a:p>
            <a:pPr eaLnBrk="1" hangingPunct="1">
              <a:buFont typeface="Wingdings" pitchFamily="-112" charset="2"/>
              <a:buNone/>
            </a:pPr>
            <a:endParaRPr lang="en-US" sz="2800" smtClean="0">
              <a:effectLst>
                <a:outerShdw blurRad="38100" dist="38100" dir="2700000" algn="tl">
                  <a:srgbClr val="C0C0C0"/>
                </a:outerShdw>
              </a:effectLst>
              <a:ea typeface="ＭＳ Ｐゴシック" pitchFamily="-112" charset="-128"/>
            </a:endParaRPr>
          </a:p>
          <a:p>
            <a:pPr eaLnBrk="1" hangingPunct="1"/>
            <a:endParaRPr lang="en-US" sz="2800" smtClean="0">
              <a:effectLst>
                <a:outerShdw blurRad="38100" dist="38100" dir="2700000" algn="tl">
                  <a:srgbClr val="C0C0C0"/>
                </a:outerShdw>
              </a:effectLst>
              <a:ea typeface="ＭＳ Ｐゴシック" pitchFamily="-112" charset="-128"/>
            </a:endParaRPr>
          </a:p>
        </p:txBody>
      </p:sp>
      <p:graphicFrame>
        <p:nvGraphicFramePr>
          <p:cNvPr id="27669" name="Group 21"/>
          <p:cNvGraphicFramePr>
            <a:graphicFrameLocks noGrp="1"/>
          </p:cNvGraphicFramePr>
          <p:nvPr>
            <p:ph sz="half" idx="2"/>
          </p:nvPr>
        </p:nvGraphicFramePr>
        <p:xfrm>
          <a:off x="457200" y="1905000"/>
          <a:ext cx="8153400" cy="5300460"/>
        </p:xfrm>
        <a:graphic>
          <a:graphicData uri="http://schemas.openxmlformats.org/drawingml/2006/table">
            <a:tbl>
              <a:tblPr/>
              <a:tblGrid>
                <a:gridCol w="2038350"/>
                <a:gridCol w="2038350"/>
                <a:gridCol w="2038350"/>
                <a:gridCol w="2038350"/>
              </a:tblGrid>
              <a:tr h="12222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2000" b="1"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rPr>
                        <a:t>Key Points / Problems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2000" b="1"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rPr>
                        <a:t>Possible Solutions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2000" b="1"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rPr>
                        <a:t>Information Needed / Next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2000" b="1"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rPr>
                        <a:t>Learning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2000" b="1"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rPr>
                        <a:t>Tasks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59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First experience for Karen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Mr. Wiggins has a routine/ritual – “too perfect”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No percussion experience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Confidence crisis - Stress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Assumption: No chaos = right methods?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No experience with percussion instruments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Taught her music peers at college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Karen’s feeling  more confident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endPar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endPar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endPar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Learn more about target group – age, etc.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Get background information on school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Learn to adapt her plan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Alternative percussion – body percussion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Get students involved in dance, since they came from PE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Choose a different song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Consistent field experience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Student placement protocols – professional negotiations – training on campus didn’t fit </a:t>
                      </a:r>
                      <a:r>
                        <a:rPr kumimoji="0" lang="en-US" sz="1200" b="0" i="0" u="none" strike="noStrike" cap="none" normalizeH="0" baseline="0" smtClean="0">
                          <a:ln>
                            <a:noFill/>
                          </a:ln>
                          <a:solidFill>
                            <a:schemeClr val="bg1"/>
                          </a:solidFill>
                          <a:effectLst/>
                          <a:latin typeface="Tahoma" pitchFamily="-112" charset="0"/>
                          <a:ea typeface="ＭＳ Ｐゴシック" pitchFamily="-112" charset="-128"/>
                        </a:rPr>
                        <a:t>real world</a:t>
                      </a:r>
                      <a:endPar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Lesson planning – guided practice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endParaRPr kumimoji="0" lang="en-US" sz="1800" b="0"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What is the administrative support for Mr. Wiggins’ method?</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What prior experience has Karen had? Methods?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How can Karen build confidence?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Is the rubric assessment  used for Karen a meaningful one?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Teaching placement info</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err="1" smtClean="0">
                          <a:ln>
                            <a:noFill/>
                          </a:ln>
                          <a:solidFill>
                            <a:schemeClr val="bg1"/>
                          </a:solidFill>
                          <a:effectLst/>
                          <a:latin typeface="Tahoma" pitchFamily="-112" charset="0"/>
                          <a:ea typeface="ＭＳ Ｐゴシック" pitchFamily="-112" charset="-128"/>
                        </a:rPr>
                        <a:t>Ostinato</a:t>
                      </a:r>
                      <a:endPar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Choice of “This Land is Your Land”</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Classroom Management (the “magic finger”)</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r>
                        <a:rPr kumimoji="0" lang="en-US" sz="1200" b="0" i="0" u="none" strike="noStrike" cap="none" normalizeH="0" baseline="0" dirty="0" smtClean="0">
                          <a:ln>
                            <a:noFill/>
                          </a:ln>
                          <a:solidFill>
                            <a:schemeClr val="bg1"/>
                          </a:solidFill>
                          <a:effectLst/>
                          <a:latin typeface="Tahoma" pitchFamily="-112" charset="0"/>
                          <a:ea typeface="ＭＳ Ｐゴシック" pitchFamily="-112" charset="-128"/>
                        </a:rPr>
                        <a:t>Appropriate Music Methods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2" charset="2"/>
                        <a:buNone/>
                        <a:tabLst/>
                      </a:pPr>
                      <a:endParaRPr kumimoji="0" lang="en-US" sz="1400" b="0" i="0" u="none" strike="noStrike" cap="none" normalizeH="0" baseline="0" dirty="0" smtClean="0">
                        <a:ln>
                          <a:noFill/>
                        </a:ln>
                        <a:solidFill>
                          <a:schemeClr val="bg1"/>
                        </a:solidFill>
                        <a:effectLst>
                          <a:outerShdw blurRad="38100" dist="38100" dir="2700000" algn="tl">
                            <a:srgbClr val="C0C0C0"/>
                          </a:outerShdw>
                        </a:effectLst>
                        <a:latin typeface="Tahoma" pitchFamily="-112"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Bevel 6"/>
          <p:cNvSpPr/>
          <p:nvPr/>
        </p:nvSpPr>
        <p:spPr>
          <a:xfrm>
            <a:off x="7543800" y="6248400"/>
            <a:ext cx="609600" cy="457200"/>
          </a:xfrm>
          <a:prstGeom prst="bevel">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hlinkClick r:id="rId3" action="ppaction://hlinksldjump"/>
          </p:cNvPr>
          <p:cNvSpPr txBox="1"/>
          <p:nvPr/>
        </p:nvSpPr>
        <p:spPr>
          <a:xfrm>
            <a:off x="7543800" y="6337570"/>
            <a:ext cx="609600" cy="307777"/>
          </a:xfrm>
          <a:prstGeom prst="rect">
            <a:avLst/>
          </a:prstGeom>
          <a:noFill/>
        </p:spPr>
        <p:txBody>
          <a:bodyPr wrap="square" rtlCol="0" anchor="ctr">
            <a:spAutoFit/>
          </a:bodyPr>
          <a:lstStyle/>
          <a:p>
            <a:pPr algn="ctr"/>
            <a:r>
              <a:rPr lang="en-US" sz="1400" dirty="0" smtClean="0"/>
              <a:t>3</a:t>
            </a:r>
            <a:endParaRPr lang="en-US" sz="1400" dirty="0"/>
          </a:p>
        </p:txBody>
      </p:sp>
      <p:sp>
        <p:nvSpPr>
          <p:cNvPr id="9" name="Bevel 8"/>
          <p:cNvSpPr/>
          <p:nvPr/>
        </p:nvSpPr>
        <p:spPr>
          <a:xfrm>
            <a:off x="8382000" y="6248400"/>
            <a:ext cx="609600" cy="457200"/>
          </a:xfrm>
          <a:prstGeom prst="bevel">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6337570"/>
            <a:ext cx="609600" cy="307777"/>
          </a:xfrm>
          <a:prstGeom prst="rect">
            <a:avLst/>
          </a:prstGeom>
          <a:noFill/>
        </p:spPr>
        <p:txBody>
          <a:bodyPr wrap="square" rtlCol="0" anchor="ctr">
            <a:spAutoFit/>
          </a:bodyPr>
          <a:lstStyle/>
          <a:p>
            <a:pPr algn="ctr"/>
            <a:r>
              <a:rPr lang="en-US" sz="1400" dirty="0" smtClean="0">
                <a:hlinkClick r:id="rId4" action="ppaction://hlinksldjump"/>
              </a:rPr>
              <a:t>End</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Subtitle 2"/>
          <p:cNvSpPr>
            <a:spLocks noGrp="1"/>
          </p:cNvSpPr>
          <p:nvPr>
            <p:ph type="subTitle" idx="1"/>
          </p:nvPr>
        </p:nvSpPr>
        <p:spPr/>
        <p:txBody>
          <a:bodyPr/>
          <a:lstStyle/>
          <a:p>
            <a:r>
              <a:rPr lang="en-US" sz="3200" dirty="0" smtClean="0"/>
              <a:t>What gets you going?</a:t>
            </a:r>
            <a:endParaRPr lang="en-US" sz="3200" dirty="0"/>
          </a:p>
        </p:txBody>
      </p:sp>
      <p:pic>
        <p:nvPicPr>
          <p:cNvPr id="7" name="Picture Placeholder 6" descr="Sam Houston State U Logo.jpg"/>
          <p:cNvPicPr>
            <a:picLocks noGrp="1" noChangeAspect="1"/>
          </p:cNvPicPr>
          <p:nvPr>
            <p:ph type="pic" sz="quarter" idx="12"/>
          </p:nvPr>
        </p:nvPicPr>
        <p:blipFill>
          <a:blip r:embed="rId2" cstate="print"/>
          <a:srcRect t="7035" b="7035"/>
          <a:stretch>
            <a:fillRect/>
          </a:stretch>
        </p:blipFill>
        <p:spPr>
          <a:xfrm rot="504148">
            <a:off x="6269859" y="4176103"/>
            <a:ext cx="1990923" cy="1482885"/>
          </a:xfrm>
        </p:spPr>
      </p:pic>
      <p:pic>
        <p:nvPicPr>
          <p:cNvPr id="1026" name="Picture 2" descr="C:\Users\TQI\AppData\Local\Microsoft\Windows\Temporary Internet Files\Content.IE5\R25LBF3N\MP900289024[1].jpg"/>
          <p:cNvPicPr>
            <a:picLocks noChangeAspect="1" noChangeArrowheads="1"/>
          </p:cNvPicPr>
          <p:nvPr/>
        </p:nvPicPr>
        <p:blipFill>
          <a:blip r:embed="rId3" cstate="print"/>
          <a:srcRect/>
          <a:stretch>
            <a:fillRect/>
          </a:stretch>
        </p:blipFill>
        <p:spPr bwMode="auto">
          <a:xfrm rot="20895643">
            <a:off x="4332943" y="2830542"/>
            <a:ext cx="2526815" cy="1655064"/>
          </a:xfrm>
          <a:prstGeom prst="rect">
            <a:avLst/>
          </a:prstGeom>
          <a:noFill/>
        </p:spPr>
      </p:pic>
      <p:pic>
        <p:nvPicPr>
          <p:cNvPr id="1027" name="Picture 3" descr="C:\Users\TQI\AppData\Local\Microsoft\Windows\Temporary Internet Files\Content.IE5\0VYAGY47\MP900442494[1].jpg"/>
          <p:cNvPicPr>
            <a:picLocks noChangeAspect="1" noChangeArrowheads="1"/>
          </p:cNvPicPr>
          <p:nvPr/>
        </p:nvPicPr>
        <p:blipFill>
          <a:blip r:embed="rId4" cstate="print"/>
          <a:srcRect/>
          <a:stretch>
            <a:fillRect/>
          </a:stretch>
        </p:blipFill>
        <p:spPr bwMode="auto">
          <a:xfrm>
            <a:off x="2895600" y="1219200"/>
            <a:ext cx="1720775" cy="2588778"/>
          </a:xfrm>
          <a:prstGeom prst="rect">
            <a:avLst/>
          </a:prstGeom>
          <a:noFill/>
        </p:spPr>
      </p:pic>
      <p:pic>
        <p:nvPicPr>
          <p:cNvPr id="1028" name="Picture 4" descr="C:\Users\TQI\AppData\Local\Microsoft\Windows\Temporary Internet Files\Content.IE5\0VYAGY47\MP910220940[1].jpg"/>
          <p:cNvPicPr>
            <a:picLocks noChangeAspect="1" noChangeArrowheads="1"/>
          </p:cNvPicPr>
          <p:nvPr/>
        </p:nvPicPr>
        <p:blipFill>
          <a:blip r:embed="rId5" cstate="print"/>
          <a:srcRect/>
          <a:stretch>
            <a:fillRect/>
          </a:stretch>
        </p:blipFill>
        <p:spPr bwMode="auto">
          <a:xfrm rot="645334">
            <a:off x="990600" y="2590800"/>
            <a:ext cx="2333395"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027"/>
                                        </p:tgtEl>
                                        <p:attrNameLst>
                                          <p:attrName>style.visibility</p:attrName>
                                        </p:attrNameLst>
                                      </p:cBhvr>
                                      <p:to>
                                        <p:strVal val="visible"/>
                                      </p:to>
                                    </p:set>
                                    <p:anim calcmode="lin" valueType="num">
                                      <p:cBhvr>
                                        <p:cTn id="13" dur="1000" fill="hold"/>
                                        <p:tgtEl>
                                          <p:spTgt spid="1027"/>
                                        </p:tgtEl>
                                        <p:attrNameLst>
                                          <p:attrName>ppt_w</p:attrName>
                                        </p:attrNameLst>
                                      </p:cBhvr>
                                      <p:tavLst>
                                        <p:tav tm="0">
                                          <p:val>
                                            <p:fltVal val="0"/>
                                          </p:val>
                                        </p:tav>
                                        <p:tav tm="100000">
                                          <p:val>
                                            <p:strVal val="#ppt_w"/>
                                          </p:val>
                                        </p:tav>
                                      </p:tavLst>
                                    </p:anim>
                                    <p:anim calcmode="lin" valueType="num">
                                      <p:cBhvr>
                                        <p:cTn id="14" dur="1000" fill="hold"/>
                                        <p:tgtEl>
                                          <p:spTgt spid="1027"/>
                                        </p:tgtEl>
                                        <p:attrNameLst>
                                          <p:attrName>ppt_h</p:attrName>
                                        </p:attrNameLst>
                                      </p:cBhvr>
                                      <p:tavLst>
                                        <p:tav tm="0">
                                          <p:val>
                                            <p:fltVal val="0"/>
                                          </p:val>
                                        </p:tav>
                                        <p:tav tm="100000">
                                          <p:val>
                                            <p:strVal val="#ppt_h"/>
                                          </p:val>
                                        </p:tav>
                                      </p:tavLst>
                                    </p:anim>
                                    <p:anim calcmode="lin" valueType="num">
                                      <p:cBhvr>
                                        <p:cTn id="15" dur="1000" fill="hold"/>
                                        <p:tgtEl>
                                          <p:spTgt spid="1027"/>
                                        </p:tgtEl>
                                        <p:attrNameLst>
                                          <p:attrName>style.rotation</p:attrName>
                                        </p:attrNameLst>
                                      </p:cBhvr>
                                      <p:tavLst>
                                        <p:tav tm="0">
                                          <p:val>
                                            <p:fltVal val="90"/>
                                          </p:val>
                                        </p:tav>
                                        <p:tav tm="100000">
                                          <p:val>
                                            <p:fltVal val="0"/>
                                          </p:val>
                                        </p:tav>
                                      </p:tavLst>
                                    </p:anim>
                                    <p:animEffect transition="in" filter="fade">
                                      <p:cBhvr>
                                        <p:cTn id="16" dur="1000"/>
                                        <p:tgtEl>
                                          <p:spTgt spid="1027"/>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 calcmode="lin" valueType="num">
                                      <p:cBhvr>
                                        <p:cTn id="21" dur="1000" fill="hold"/>
                                        <p:tgtEl>
                                          <p:spTgt spid="1026"/>
                                        </p:tgtEl>
                                        <p:attrNameLst>
                                          <p:attrName>style.rotation</p:attrName>
                                        </p:attrNameLst>
                                      </p:cBhvr>
                                      <p:tavLst>
                                        <p:tav tm="0">
                                          <p:val>
                                            <p:fltVal val="90"/>
                                          </p:val>
                                        </p:tav>
                                        <p:tav tm="100000">
                                          <p:val>
                                            <p:fltVal val="0"/>
                                          </p:val>
                                        </p:tav>
                                      </p:tavLst>
                                    </p:anim>
                                    <p:animEffect transition="in" filter="fade">
                                      <p:cBhvr>
                                        <p:cTn id="2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It Tolls for Thee: Scene 2</a:t>
            </a:r>
            <a:endParaRPr lang="en-US" sz="40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Karen returns to her music education class and experiences in–class activities in performing, creating and improvising with classroom instruments. She feels more confident about her competence in performing, creating and improvising using pitched and non-pitched classroom instruments. She is assigned to teach a micro-lesson to her peers in which she must incorporate non-pitched instruments. The peer teaching culture is one of collaboration and cooperation. Karen’s colleagues play a rhythmic </a:t>
            </a:r>
            <a:r>
              <a:rPr lang="en-US" dirty="0" err="1" smtClean="0"/>
              <a:t>ostinato</a:t>
            </a:r>
            <a:r>
              <a:rPr lang="en-US" dirty="0" smtClean="0"/>
              <a:t> accompaniment to “This Land Is your Land.” Her peers accurately perform the rhythmic accompaniment the first time through. Karen is enthusiastic about incorporating instruments into her instruction. She thinks to herself, “Maybe this is not going to be so hard after all.” </a:t>
            </a:r>
          </a:p>
          <a:p>
            <a:pPr marL="0" indent="0">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5175" y="79375"/>
            <a:ext cx="7612063" cy="1368425"/>
          </a:xfrm>
        </p:spPr>
        <p:txBody>
          <a:bodyPr/>
          <a:lstStyle/>
          <a:p>
            <a:r>
              <a:rPr lang="en-US" sz="4000" dirty="0" smtClean="0"/>
              <a:t>It Tolls for Thee: Scene 2</a:t>
            </a:r>
            <a:endParaRPr lang="en-US" sz="4000" dirty="0"/>
          </a:p>
        </p:txBody>
      </p:sp>
      <p:sp>
        <p:nvSpPr>
          <p:cNvPr id="9" name="Content Placeholder 8"/>
          <p:cNvSpPr>
            <a:spLocks noGrp="1"/>
          </p:cNvSpPr>
          <p:nvPr>
            <p:ph idx="1"/>
          </p:nvPr>
        </p:nvSpPr>
        <p:spPr>
          <a:xfrm>
            <a:off x="228601" y="1905000"/>
            <a:ext cx="5486400" cy="4724400"/>
          </a:xfrm>
        </p:spPr>
        <p:txBody>
          <a:bodyPr>
            <a:normAutofit/>
          </a:bodyPr>
          <a:lstStyle/>
          <a:p>
            <a:pPr marL="0" indent="0">
              <a:buNone/>
            </a:pPr>
            <a:r>
              <a:rPr lang="en-US" dirty="0" smtClean="0">
                <a:effectLst/>
              </a:rPr>
              <a:t>Karen is assessed via a rubric and receives feedback from the course instructor as well as from her peers regarding her teaching. Overall, she has a successful experience teaching an instrument lesson to her college classmates. Karen knows that her peer teaching is a precursor to teaching the same lesson with children. She has this nagging voice in the back of her head, “Will the lesson with the kids work as well?” </a:t>
            </a:r>
            <a:endParaRPr lang="en-US" dirty="0">
              <a:effectLst/>
            </a:endParaRPr>
          </a:p>
        </p:txBody>
      </p:sp>
      <p:grpSp>
        <p:nvGrpSpPr>
          <p:cNvPr id="10" name="Group 9"/>
          <p:cNvGrpSpPr/>
          <p:nvPr/>
        </p:nvGrpSpPr>
        <p:grpSpPr>
          <a:xfrm>
            <a:off x="8305800" y="6172200"/>
            <a:ext cx="685800" cy="533400"/>
            <a:chOff x="8305800" y="6172200"/>
            <a:chExt cx="685800" cy="533400"/>
          </a:xfrm>
        </p:grpSpPr>
        <p:sp>
          <p:nvSpPr>
            <p:cNvPr id="6" name="Bevel 5"/>
            <p:cNvSpPr/>
            <p:nvPr/>
          </p:nvSpPr>
          <p:spPr>
            <a:xfrm>
              <a:off x="8305800" y="6172200"/>
              <a:ext cx="685800" cy="5334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82000" y="6277317"/>
              <a:ext cx="533400" cy="307777"/>
            </a:xfrm>
            <a:prstGeom prst="rect">
              <a:avLst/>
            </a:prstGeom>
            <a:noFill/>
          </p:spPr>
          <p:txBody>
            <a:bodyPr wrap="square" rtlCol="0" anchor="ctr">
              <a:spAutoFit/>
            </a:bodyPr>
            <a:lstStyle/>
            <a:p>
              <a:pPr algn="ctr"/>
              <a:r>
                <a:rPr lang="en-US" sz="1400" dirty="0" smtClean="0">
                  <a:hlinkClick r:id="rId2" action="ppaction://hlinksldjump"/>
                </a:rPr>
                <a:t>Grid</a:t>
              </a:r>
              <a:endParaRPr lang="en-US" sz="1400" dirty="0"/>
            </a:p>
          </p:txBody>
        </p:sp>
      </p:grpSp>
      <p:pic>
        <p:nvPicPr>
          <p:cNvPr id="3074" name="Picture 2" descr="C:\Users\TQI\AppData\Local\Microsoft\Windows\Temporary Internet Files\Content.IE5\09G8N3UR\MC900440664[1].png"/>
          <p:cNvPicPr>
            <a:picLocks noChangeAspect="1" noChangeArrowheads="1"/>
          </p:cNvPicPr>
          <p:nvPr/>
        </p:nvPicPr>
        <p:blipFill>
          <a:blip r:embed="rId3" cstate="print"/>
          <a:srcRect/>
          <a:stretch>
            <a:fillRect/>
          </a:stretch>
        </p:blipFill>
        <p:spPr bwMode="auto">
          <a:xfrm>
            <a:off x="6705600" y="2971800"/>
            <a:ext cx="1834114" cy="190465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5175" y="79375"/>
            <a:ext cx="7612063" cy="1368425"/>
          </a:xfrm>
        </p:spPr>
        <p:txBody>
          <a:bodyPr/>
          <a:lstStyle/>
          <a:p>
            <a:r>
              <a:rPr lang="en-US" sz="4000" dirty="0" smtClean="0"/>
              <a:t>It Tolls for Thee: Scene 3</a:t>
            </a:r>
            <a:endParaRPr lang="en-US" sz="4000" dirty="0"/>
          </a:p>
        </p:txBody>
      </p:sp>
      <p:sp>
        <p:nvSpPr>
          <p:cNvPr id="9" name="Content Placeholder 8"/>
          <p:cNvSpPr>
            <a:spLocks noGrp="1"/>
          </p:cNvSpPr>
          <p:nvPr>
            <p:ph idx="1"/>
          </p:nvPr>
        </p:nvSpPr>
        <p:spPr>
          <a:xfrm>
            <a:off x="228600" y="1905000"/>
            <a:ext cx="8610599" cy="4724400"/>
          </a:xfrm>
        </p:spPr>
        <p:txBody>
          <a:bodyPr>
            <a:normAutofit/>
          </a:bodyPr>
          <a:lstStyle/>
          <a:p>
            <a:pPr marL="0" indent="0">
              <a:buNone/>
            </a:pPr>
            <a:r>
              <a:rPr lang="en-US" dirty="0" smtClean="0">
                <a:effectLst/>
              </a:rPr>
              <a:t>Karen works 30 hours a week. On Monday, she receives an email from her course instructor telling her she’s been placed with Mr. Wiggins to teach her instrument lesson on Wednesday. She can’t make her placement because of her work schedule. </a:t>
            </a:r>
            <a:r>
              <a:rPr lang="en-US" dirty="0" err="1" smtClean="0">
                <a:effectLst/>
              </a:rPr>
              <a:t>TCAPs</a:t>
            </a:r>
            <a:r>
              <a:rPr lang="en-US" dirty="0" smtClean="0">
                <a:effectLst/>
              </a:rPr>
              <a:t> are scheduled to start the next week. Her university instructor then emails Karen that she has been placed at Middleton Elementary. “Dress professionally. Don’t be late. Remember I need videotape of your teaching along with a typed lesson plan and self-reflection by Monday. Upload all of these materials to TK-20.”</a:t>
            </a:r>
          </a:p>
          <a:p>
            <a:pPr marL="0" indent="0">
              <a:buNone/>
            </a:pPr>
            <a:endParaRPr lang="en-US" dirty="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5175" y="79375"/>
            <a:ext cx="7612063" cy="1368425"/>
          </a:xfrm>
        </p:spPr>
        <p:txBody>
          <a:bodyPr/>
          <a:lstStyle/>
          <a:p>
            <a:r>
              <a:rPr lang="en-US" sz="4000" dirty="0" smtClean="0"/>
              <a:t>It Tolls for Thee: Scene 3</a:t>
            </a:r>
            <a:endParaRPr lang="en-US" sz="4000" dirty="0"/>
          </a:p>
        </p:txBody>
      </p:sp>
      <p:sp>
        <p:nvSpPr>
          <p:cNvPr id="9" name="Content Placeholder 8"/>
          <p:cNvSpPr>
            <a:spLocks noGrp="1"/>
          </p:cNvSpPr>
          <p:nvPr>
            <p:ph idx="1"/>
          </p:nvPr>
        </p:nvSpPr>
        <p:spPr>
          <a:xfrm>
            <a:off x="228600" y="1905000"/>
            <a:ext cx="8610599" cy="4724400"/>
          </a:xfrm>
        </p:spPr>
        <p:txBody>
          <a:bodyPr>
            <a:normAutofit lnSpcReduction="10000"/>
          </a:bodyPr>
          <a:lstStyle/>
          <a:p>
            <a:pPr marL="0" indent="0">
              <a:buNone/>
            </a:pPr>
            <a:r>
              <a:rPr lang="en-US" dirty="0" smtClean="0">
                <a:effectLst/>
              </a:rPr>
              <a:t>Karen pulls up in the driveway of Middleton Elementary with butterflies in her stomach. She signs in at the front office and receives directions to the music classroom, which is located in the basement beneath the gym. Karen enters the music classroom of Ms. Quill, who is finishing up with a fourth grade general music class. While she is setting up her video camera, Karen notices the high noise level. The bell sounds, and the fourth graders line up to leave, standing next to the concrete block walls, which are blank and showing evidence of wear and tear, with peeling paint. The room smells faintly of mildew. The space is overcrowded with students’ tables and chairs. Lying on Ms. Quill’s desk are the only classroom instruments that the school possesses: two triangles, three hand drums, and four sand blocks.</a:t>
            </a:r>
            <a:endParaRPr lang="en-US" dirty="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5175" y="79375"/>
            <a:ext cx="7612063" cy="1368425"/>
          </a:xfrm>
        </p:spPr>
        <p:txBody>
          <a:bodyPr/>
          <a:lstStyle/>
          <a:p>
            <a:r>
              <a:rPr lang="en-US" sz="4000" dirty="0" smtClean="0"/>
              <a:t>It Tolls for Thee: Scene 3</a:t>
            </a:r>
            <a:endParaRPr lang="en-US" sz="4000" dirty="0"/>
          </a:p>
        </p:txBody>
      </p:sp>
      <p:sp>
        <p:nvSpPr>
          <p:cNvPr id="9" name="Content Placeholder 8"/>
          <p:cNvSpPr>
            <a:spLocks noGrp="1"/>
          </p:cNvSpPr>
          <p:nvPr>
            <p:ph idx="1"/>
          </p:nvPr>
        </p:nvSpPr>
        <p:spPr>
          <a:xfrm>
            <a:off x="4191000" y="1905000"/>
            <a:ext cx="4648199" cy="4724400"/>
          </a:xfrm>
        </p:spPr>
        <p:txBody>
          <a:bodyPr>
            <a:normAutofit lnSpcReduction="10000"/>
          </a:bodyPr>
          <a:lstStyle/>
          <a:p>
            <a:pPr marL="0" indent="0">
              <a:buNone/>
            </a:pPr>
            <a:r>
              <a:rPr lang="en-US" dirty="0" smtClean="0">
                <a:effectLst/>
              </a:rPr>
              <a:t>The fifth grade students enter the music room. They are coming straight from physical education, sauntering in, talking loudly, and scraping the floor with the tables and chairs. Ms. Quill blows a whistle to call the class to order, but the students keep talking. She raises her voice, “Class today, we have Ms. Craft. She is going to teach you a new song. Here you go Ms. Craft.”</a:t>
            </a:r>
          </a:p>
        </p:txBody>
      </p:sp>
      <p:pic>
        <p:nvPicPr>
          <p:cNvPr id="1027" name="Picture 3" descr="C:\Users\TQI\AppData\Local\Microsoft\Windows\Temporary Internet Files\Content.IE5\R25LBF3N\MC900434403[1].wmf"/>
          <p:cNvPicPr>
            <a:picLocks noChangeAspect="1" noChangeArrowheads="1"/>
          </p:cNvPicPr>
          <p:nvPr/>
        </p:nvPicPr>
        <p:blipFill>
          <a:blip r:embed="rId2" cstate="print"/>
          <a:srcRect/>
          <a:stretch>
            <a:fillRect/>
          </a:stretch>
        </p:blipFill>
        <p:spPr bwMode="auto">
          <a:xfrm>
            <a:off x="1066800" y="2438400"/>
            <a:ext cx="2121301" cy="2971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5175" y="79375"/>
            <a:ext cx="7612063" cy="1368425"/>
          </a:xfrm>
        </p:spPr>
        <p:txBody>
          <a:bodyPr/>
          <a:lstStyle/>
          <a:p>
            <a:r>
              <a:rPr lang="en-US" sz="4000" dirty="0" smtClean="0"/>
              <a:t>It Tolls for Thee: Scene 3</a:t>
            </a:r>
            <a:endParaRPr lang="en-US" sz="4000" dirty="0"/>
          </a:p>
        </p:txBody>
      </p:sp>
      <p:sp>
        <p:nvSpPr>
          <p:cNvPr id="9" name="Content Placeholder 8"/>
          <p:cNvSpPr>
            <a:spLocks noGrp="1"/>
          </p:cNvSpPr>
          <p:nvPr>
            <p:ph idx="1"/>
          </p:nvPr>
        </p:nvSpPr>
        <p:spPr>
          <a:xfrm>
            <a:off x="228600" y="1905000"/>
            <a:ext cx="8610599" cy="4724400"/>
          </a:xfrm>
        </p:spPr>
        <p:txBody>
          <a:bodyPr>
            <a:normAutofit fontScale="92500" lnSpcReduction="20000"/>
          </a:bodyPr>
          <a:lstStyle/>
          <a:p>
            <a:pPr marL="0" indent="0">
              <a:buNone/>
            </a:pPr>
            <a:r>
              <a:rPr lang="en-US" dirty="0" smtClean="0">
                <a:effectLst/>
              </a:rPr>
              <a:t>As the fifth graders look at Karen for the first time, she has a brief moment when a thousand tears could have fallen. She hastily grabs for the instruments and passes them out to the students who are sitting closest to her. The students immediately start playing them. She raises the magic finger, as she had witnessed Mr. Wiggins do weeks before. One student remarks, “She’s giving us the bird!” Karen struggles to gain control. She begins to sing, “This Land Is Your Land.” Students continue to play the instruments and begin to fight over them. They are breaking into groups, talking and laughing. A student begins to text on her phone. Mercifully, after 20 minutes of attempting to gain control, the bell sounds and the students toss their instruments down on the table and walk out.</a:t>
            </a:r>
          </a:p>
          <a:p>
            <a:pPr marL="0" indent="0">
              <a:buNone/>
            </a:pPr>
            <a:r>
              <a:rPr lang="en-US" dirty="0" smtClean="0">
                <a:effectLst/>
              </a:rPr>
              <a:t>Ms. Quill tells Karen, “Well, that went well.” Karen leaves stunned, thinking to herself, “I have to upload this to TK-20? What am I going to do?” </a:t>
            </a:r>
            <a:endParaRPr lang="en-US" dirty="0">
              <a:effectLst/>
            </a:endParaRPr>
          </a:p>
        </p:txBody>
      </p:sp>
      <p:grpSp>
        <p:nvGrpSpPr>
          <p:cNvPr id="2" name="Group 9"/>
          <p:cNvGrpSpPr/>
          <p:nvPr/>
        </p:nvGrpSpPr>
        <p:grpSpPr>
          <a:xfrm>
            <a:off x="8305800" y="6172200"/>
            <a:ext cx="685800" cy="533400"/>
            <a:chOff x="8305800" y="6172200"/>
            <a:chExt cx="685800" cy="533400"/>
          </a:xfrm>
        </p:grpSpPr>
        <p:sp>
          <p:nvSpPr>
            <p:cNvPr id="6" name="Bevel 5"/>
            <p:cNvSpPr/>
            <p:nvPr/>
          </p:nvSpPr>
          <p:spPr>
            <a:xfrm>
              <a:off x="8305800" y="6172200"/>
              <a:ext cx="685800" cy="5334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82000" y="6277317"/>
              <a:ext cx="533400" cy="307777"/>
            </a:xfrm>
            <a:prstGeom prst="rect">
              <a:avLst/>
            </a:prstGeom>
            <a:noFill/>
          </p:spPr>
          <p:txBody>
            <a:bodyPr wrap="square" rtlCol="0" anchor="ctr">
              <a:spAutoFit/>
            </a:bodyPr>
            <a:lstStyle/>
            <a:p>
              <a:pPr algn="ctr"/>
              <a:r>
                <a:rPr lang="en-US" sz="1400" dirty="0" smtClean="0">
                  <a:hlinkClick r:id="rId2" action="ppaction://hlinksldjump"/>
                </a:rPr>
                <a:t>Grid</a:t>
              </a:r>
              <a:endParaRPr lang="en-US" sz="1400"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Let’s Talk!</a:t>
            </a:r>
            <a:endParaRPr lang="en-US" dirty="0"/>
          </a:p>
        </p:txBody>
      </p:sp>
      <p:graphicFrame>
        <p:nvGraphicFramePr>
          <p:cNvPr id="6" name="Content Placeholder 5"/>
          <p:cNvGraphicFramePr>
            <a:graphicFrameLocks noGrp="1"/>
          </p:cNvGraphicFramePr>
          <p:nvPr>
            <p:ph idx="1"/>
          </p:nvPr>
        </p:nvGraphicFramePr>
        <p:xfrm>
          <a:off x="4343400" y="2590800"/>
          <a:ext cx="4419600" cy="1828800"/>
        </p:xfrm>
        <a:graphic>
          <a:graphicData uri="http://schemas.openxmlformats.org/drawingml/2006/table">
            <a:tbl>
              <a:tblPr firstRow="1" bandRow="1">
                <a:tableStyleId>{5C22544A-7EE6-4342-B048-85BDC9FD1C3A}</a:tableStyleId>
              </a:tblPr>
              <a:tblGrid>
                <a:gridCol w="2209800"/>
                <a:gridCol w="2209800"/>
              </a:tblGrid>
              <a:tr h="713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Consciously Competent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Unconsciously Competent</a:t>
                      </a:r>
                    </a:p>
                    <a:p>
                      <a:endParaRPr lang="en-US" dirty="0"/>
                    </a:p>
                  </a:txBody>
                  <a:tcPr/>
                </a:tc>
              </a:tr>
              <a:tr h="713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Consciously Incompetent</a:t>
                      </a:r>
                    </a:p>
                    <a:p>
                      <a:endParaRPr lang="en-US" dirty="0"/>
                    </a:p>
                  </a:txBody>
                  <a:tcPr/>
                </a:tc>
                <a:tc>
                  <a:txBody>
                    <a:bodyPr/>
                    <a:lstStyle/>
                    <a:p>
                      <a:r>
                        <a:rPr lang="en-US" dirty="0" smtClean="0"/>
                        <a:t>Unconsciously Incompetent</a:t>
                      </a:r>
                      <a:endParaRPr lang="en-US" dirty="0"/>
                    </a:p>
                  </a:txBody>
                  <a:tcPr/>
                </a:tc>
              </a:tr>
            </a:tbl>
          </a:graphicData>
        </a:graphic>
      </p:graphicFrame>
      <p:sp>
        <p:nvSpPr>
          <p:cNvPr id="4" name="Text Placeholder 3"/>
          <p:cNvSpPr>
            <a:spLocks noGrp="1"/>
          </p:cNvSpPr>
          <p:nvPr>
            <p:ph type="body" sz="half" idx="2"/>
          </p:nvPr>
        </p:nvSpPr>
        <p:spPr/>
        <p:txBody>
          <a:bodyPr/>
          <a:lstStyle/>
          <a:p>
            <a:pPr algn="l"/>
            <a:r>
              <a:rPr lang="en-US" sz="2400" dirty="0" smtClean="0"/>
              <a:t>How can I use this in my classroom?</a:t>
            </a:r>
          </a:p>
          <a:p>
            <a:pPr algn="l"/>
            <a:r>
              <a:rPr lang="en-US" sz="2400" dirty="0" smtClean="0"/>
              <a:t>Where do I start?</a:t>
            </a:r>
          </a:p>
          <a:p>
            <a:pPr algn="l"/>
            <a:r>
              <a:rPr lang="en-US" sz="2400" dirty="0" smtClean="0"/>
              <a:t>What is my problem?</a:t>
            </a:r>
          </a:p>
          <a:p>
            <a:pPr algn="l"/>
            <a:r>
              <a:rPr lang="en-US" sz="2400" dirty="0" smtClean="0"/>
              <a:t>What are my learning objectives?</a:t>
            </a:r>
            <a:endParaRPr lang="en-US" sz="2400" dirty="0"/>
          </a:p>
        </p:txBody>
      </p:sp>
      <p:sp>
        <p:nvSpPr>
          <p:cNvPr id="5" name="TextBox 4"/>
          <p:cNvSpPr txBox="1"/>
          <p:nvPr/>
        </p:nvSpPr>
        <p:spPr>
          <a:xfrm>
            <a:off x="4419600" y="4724400"/>
            <a:ext cx="4267200" cy="584775"/>
          </a:xfrm>
          <a:prstGeom prst="rect">
            <a:avLst/>
          </a:prstGeom>
          <a:noFill/>
        </p:spPr>
        <p:txBody>
          <a:bodyPr wrap="square" rtlCol="0">
            <a:spAutoFit/>
          </a:bodyPr>
          <a:lstStyle/>
          <a:p>
            <a:r>
              <a:rPr lang="en-US" sz="1600" dirty="0" smtClean="0">
                <a:solidFill>
                  <a:schemeClr val="bg1"/>
                </a:solidFill>
              </a:rPr>
              <a:t>Source: Dr. Michael Hosokawa, University of Missouri School of Medicine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438400" y="3048000"/>
            <a:ext cx="4267200" cy="2031325"/>
          </a:xfrm>
          <a:prstGeom prst="rect">
            <a:avLst/>
          </a:prstGeom>
          <a:noFill/>
          <a:ln w="9525">
            <a:noFill/>
            <a:miter lim="800000"/>
            <a:headEnd/>
            <a:tailEnd/>
          </a:ln>
        </p:spPr>
        <p:txBody>
          <a:bodyPr wrap="square">
            <a:spAutoFit/>
          </a:bodyPr>
          <a:lstStyle/>
          <a:p>
            <a:pPr algn="ctr">
              <a:spcBef>
                <a:spcPct val="50000"/>
              </a:spcBef>
            </a:pPr>
            <a:r>
              <a:rPr lang="en-US" sz="1800" dirty="0">
                <a:solidFill>
                  <a:schemeClr val="bg1"/>
                </a:solidFill>
              </a:rPr>
              <a:t>For More Information Contact:</a:t>
            </a:r>
          </a:p>
          <a:p>
            <a:pPr algn="ctr">
              <a:spcBef>
                <a:spcPct val="50000"/>
              </a:spcBef>
            </a:pPr>
            <a:r>
              <a:rPr lang="en-US" sz="1800" dirty="0">
                <a:solidFill>
                  <a:schemeClr val="bg1"/>
                </a:solidFill>
              </a:rPr>
              <a:t>Terry </a:t>
            </a:r>
            <a:r>
              <a:rPr lang="en-US" sz="1800" dirty="0" err="1" smtClean="0">
                <a:solidFill>
                  <a:schemeClr val="bg1"/>
                </a:solidFill>
              </a:rPr>
              <a:t>Goodin</a:t>
            </a:r>
            <a:endParaRPr lang="en-US" sz="1800" dirty="0" smtClean="0">
              <a:solidFill>
                <a:schemeClr val="bg1"/>
              </a:solidFill>
            </a:endParaRPr>
          </a:p>
          <a:p>
            <a:pPr algn="ctr">
              <a:spcBef>
                <a:spcPct val="50000"/>
              </a:spcBef>
            </a:pPr>
            <a:r>
              <a:rPr lang="en-US" sz="1800" dirty="0" err="1" smtClean="0">
                <a:solidFill>
                  <a:schemeClr val="bg1"/>
                </a:solidFill>
              </a:rPr>
              <a:t>tgoodin@mtsu.edu</a:t>
            </a:r>
            <a:endParaRPr lang="en-US" sz="1800" dirty="0" smtClean="0">
              <a:solidFill>
                <a:schemeClr val="bg1"/>
              </a:solidFill>
            </a:endParaRPr>
          </a:p>
          <a:p>
            <a:pPr algn="ctr">
              <a:spcBef>
                <a:spcPct val="50000"/>
              </a:spcBef>
            </a:pPr>
            <a:r>
              <a:rPr lang="en-US" sz="1800" dirty="0" smtClean="0">
                <a:solidFill>
                  <a:schemeClr val="bg1"/>
                </a:solidFill>
              </a:rPr>
              <a:t>http://pblonline.ning.com/</a:t>
            </a:r>
          </a:p>
          <a:p>
            <a:pPr algn="ctr">
              <a:spcBef>
                <a:spcPct val="50000"/>
              </a:spcBef>
            </a:pPr>
            <a:r>
              <a:rPr lang="en-US" sz="1800" dirty="0">
                <a:solidFill>
                  <a:schemeClr val="bg1"/>
                </a:solidFill>
              </a:rPr>
              <a:t>Middle Tennessee State </a:t>
            </a:r>
            <a:r>
              <a:rPr lang="en-US" sz="1800" dirty="0" smtClean="0">
                <a:solidFill>
                  <a:schemeClr val="bg1"/>
                </a:solidFill>
              </a:rPr>
              <a:t>University</a:t>
            </a:r>
            <a:endParaRPr lang="en-US" sz="1800" dirty="0">
              <a:solidFill>
                <a:schemeClr val="bg1"/>
              </a:solidFill>
            </a:endParaRPr>
          </a:p>
        </p:txBody>
      </p:sp>
      <p:sp>
        <p:nvSpPr>
          <p:cNvPr id="69634" name="Rectangle 2"/>
          <p:cNvSpPr>
            <a:spLocks noChangeArrowheads="1"/>
          </p:cNvSpPr>
          <p:nvPr/>
        </p:nvSpPr>
        <p:spPr bwMode="auto">
          <a:xfrm>
            <a:off x="685800" y="304800"/>
            <a:ext cx="7924800" cy="1431925"/>
          </a:xfrm>
          <a:prstGeom prst="rect">
            <a:avLst/>
          </a:prstGeom>
          <a:noFill/>
          <a:ln w="9525">
            <a:noFill/>
            <a:miter lim="800000"/>
            <a:headEnd/>
            <a:tailEnd/>
          </a:ln>
        </p:spPr>
        <p:txBody>
          <a:bodyPr anchor="ctr"/>
          <a:lstStyle/>
          <a:p>
            <a:pPr algn="ctr">
              <a:defRPr/>
            </a:pPr>
            <a:r>
              <a:rPr lang="en-US" sz="4000" dirty="0">
                <a:solidFill>
                  <a:schemeClr val="tx2"/>
                </a:solidFill>
                <a:effectLst>
                  <a:outerShdw blurRad="38100" dist="38100" dir="2700000" algn="tl">
                    <a:srgbClr val="DDDDDD"/>
                  </a:outerShdw>
                </a:effectLst>
                <a:latin typeface="Book Antiqua" pitchFamily="-112" charset="0"/>
                <a:cs typeface="ＭＳ Ｐゴシック" pitchFamily="-112" charset="-128"/>
              </a:rPr>
              <a:t>Problem-Based Learning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If these walls could talk…</a:t>
            </a:r>
            <a:endParaRPr lang="en-US" sz="4000" dirty="0"/>
          </a:p>
        </p:txBody>
      </p:sp>
      <p:sp>
        <p:nvSpPr>
          <p:cNvPr id="3" name="Content Placeholder 2"/>
          <p:cNvSpPr>
            <a:spLocks noGrp="1"/>
          </p:cNvSpPr>
          <p:nvPr>
            <p:ph sz="half" idx="1"/>
          </p:nvPr>
        </p:nvSpPr>
        <p:spPr>
          <a:xfrm>
            <a:off x="765175" y="3048000"/>
            <a:ext cx="3657600" cy="1524000"/>
          </a:xfrm>
        </p:spPr>
        <p:txBody>
          <a:bodyPr>
            <a:normAutofit/>
          </a:bodyPr>
          <a:lstStyle/>
          <a:p>
            <a:pPr>
              <a:buNone/>
            </a:pPr>
            <a:r>
              <a:rPr lang="en-US" sz="3200" dirty="0" smtClean="0"/>
              <a:t>…what would they say?</a:t>
            </a:r>
            <a:endParaRPr lang="en-US" sz="3200" dirty="0"/>
          </a:p>
        </p:txBody>
      </p:sp>
      <p:pic>
        <p:nvPicPr>
          <p:cNvPr id="2053" name="Picture 5" descr="C:\Users\TQI\AppData\Local\Microsoft\Windows\Temporary Internet Files\Content.IE5\09G8N3UR\MP900401956[1].jpg">
            <a:hlinkClick r:id="rId2"/>
          </p:cNvPr>
          <p:cNvPicPr>
            <a:picLocks noGrp="1" noChangeAspect="1" noChangeArrowheads="1"/>
          </p:cNvPicPr>
          <p:nvPr>
            <p:ph sz="half" idx="2"/>
          </p:nvPr>
        </p:nvPicPr>
        <p:blipFill>
          <a:blip r:embed="rId3" cstate="print"/>
          <a:srcRect/>
          <a:stretch>
            <a:fillRect/>
          </a:stretch>
        </p:blipFill>
        <p:spPr bwMode="auto">
          <a:xfrm>
            <a:off x="4719638" y="2957195"/>
            <a:ext cx="3657600" cy="243744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don’t see (but must be there)</a:t>
            </a:r>
            <a:endParaRPr lang="en-US" dirty="0"/>
          </a:p>
        </p:txBody>
      </p:sp>
      <p:sp>
        <p:nvSpPr>
          <p:cNvPr id="3" name="Content Placeholder 2"/>
          <p:cNvSpPr>
            <a:spLocks noGrp="1"/>
          </p:cNvSpPr>
          <p:nvPr>
            <p:ph idx="1"/>
          </p:nvPr>
        </p:nvSpPr>
        <p:spPr>
          <a:xfrm>
            <a:off x="4495800" y="381000"/>
            <a:ext cx="4149725" cy="6172200"/>
          </a:xfrm>
        </p:spPr>
        <p:txBody>
          <a:bodyPr>
            <a:normAutofit fontScale="77500" lnSpcReduction="20000"/>
          </a:bodyPr>
          <a:lstStyle/>
          <a:p>
            <a:pPr algn="ctr">
              <a:buNone/>
            </a:pPr>
            <a:r>
              <a:rPr lang="en-US" sz="3800" dirty="0" smtClean="0"/>
              <a:t>Who are we ?</a:t>
            </a:r>
          </a:p>
          <a:p>
            <a:r>
              <a:rPr lang="en-US" dirty="0" smtClean="0"/>
              <a:t>Boomers – 1940-1960</a:t>
            </a:r>
          </a:p>
          <a:p>
            <a:pPr lvl="1"/>
            <a:r>
              <a:rPr lang="en-US" dirty="0" smtClean="0"/>
              <a:t>Strong work ethic, goal-oriented, loyal to organization</a:t>
            </a:r>
          </a:p>
          <a:p>
            <a:r>
              <a:rPr lang="en-US" dirty="0" smtClean="0"/>
              <a:t>Gen X – 1960-1980</a:t>
            </a:r>
          </a:p>
          <a:p>
            <a:pPr lvl="1"/>
            <a:r>
              <a:rPr lang="en-US" dirty="0" smtClean="0"/>
              <a:t>Career driven, competitive, independent, “work to live”</a:t>
            </a:r>
          </a:p>
          <a:p>
            <a:r>
              <a:rPr lang="en-US" dirty="0" smtClean="0"/>
              <a:t>Gen Y – 1980-2000</a:t>
            </a:r>
          </a:p>
          <a:p>
            <a:pPr lvl="1"/>
            <a:r>
              <a:rPr lang="en-US" dirty="0" smtClean="0"/>
              <a:t>Adaptable, multi-task, expect quick gratification, do not communicate well, concerned with speed, not meaning, expect others to problem-solve, prefer team problem-solving</a:t>
            </a:r>
          </a:p>
          <a:p>
            <a:pPr lvl="1"/>
            <a:endParaRPr lang="en-US" dirty="0" smtClean="0"/>
          </a:p>
          <a:p>
            <a:r>
              <a:rPr lang="en-US" dirty="0" smtClean="0"/>
              <a:t>Gen Z – 2000-Present</a:t>
            </a:r>
          </a:p>
          <a:p>
            <a:pPr lvl="1"/>
            <a:r>
              <a:rPr lang="en-US" dirty="0" smtClean="0"/>
              <a:t>Expect instant results, communicate through technology, weak interpersonal skills, diverse, team learners</a:t>
            </a:r>
          </a:p>
        </p:txBody>
      </p:sp>
      <p:sp>
        <p:nvSpPr>
          <p:cNvPr id="4" name="Text Placeholder 3"/>
          <p:cNvSpPr>
            <a:spLocks noGrp="1"/>
          </p:cNvSpPr>
          <p:nvPr>
            <p:ph type="body" sz="half" idx="2"/>
          </p:nvPr>
        </p:nvSpPr>
        <p:spPr>
          <a:xfrm>
            <a:off x="608946" y="2971800"/>
            <a:ext cx="3250360" cy="3581399"/>
          </a:xfrm>
        </p:spPr>
        <p:txBody>
          <a:bodyPr/>
          <a:lstStyle/>
          <a:p>
            <a:pPr algn="l">
              <a:buFont typeface="Wingdings" pitchFamily="2" charset="2"/>
              <a:buChar char="v"/>
            </a:pPr>
            <a:r>
              <a:rPr lang="en-US" sz="2400" dirty="0" smtClean="0"/>
              <a:t> Cohort</a:t>
            </a:r>
          </a:p>
          <a:p>
            <a:pPr algn="l">
              <a:buFont typeface="Wingdings" pitchFamily="2" charset="2"/>
              <a:buChar char="v"/>
            </a:pPr>
            <a:r>
              <a:rPr lang="en-US" sz="2400" dirty="0" smtClean="0"/>
              <a:t> Trust</a:t>
            </a:r>
          </a:p>
          <a:p>
            <a:pPr algn="l">
              <a:buFont typeface="Wingdings" pitchFamily="2" charset="2"/>
              <a:buChar char="v"/>
            </a:pPr>
            <a:r>
              <a:rPr lang="en-US" sz="2400" dirty="0" smtClean="0"/>
              <a:t> Relationships</a:t>
            </a:r>
          </a:p>
          <a:p>
            <a:pPr algn="l">
              <a:buFont typeface="Wingdings" pitchFamily="2" charset="2"/>
              <a:buChar char="v"/>
            </a:pPr>
            <a:r>
              <a:rPr lang="en-US" sz="2400" dirty="0" smtClean="0"/>
              <a:t> Engagement</a:t>
            </a:r>
          </a:p>
          <a:p>
            <a:pPr algn="l">
              <a:buFont typeface="Wingdings" pitchFamily="2" charset="2"/>
              <a:buChar char="v"/>
            </a:pPr>
            <a:r>
              <a:rPr lang="en-US" sz="2400" dirty="0" smtClean="0"/>
              <a:t> Taking Risk</a:t>
            </a:r>
          </a:p>
          <a:p>
            <a:pPr algn="l">
              <a:buFont typeface="Wingdings" pitchFamily="2" charset="2"/>
              <a:buChar char="v"/>
            </a:pPr>
            <a:r>
              <a:rPr lang="en-US" sz="2400" dirty="0" smtClean="0"/>
              <a:t> Safe Environment</a:t>
            </a:r>
          </a:p>
          <a:p>
            <a:pPr algn="l">
              <a:buFont typeface="Wingdings" pitchFamily="2" charset="2"/>
              <a:buChar char="v"/>
            </a:pPr>
            <a:r>
              <a:rPr lang="en-US" sz="2400" dirty="0" smtClean="0"/>
              <a:t> Creative Freedom</a:t>
            </a:r>
            <a:endParaRPr lang="en-US" sz="2400" dirty="0"/>
          </a:p>
        </p:txBody>
      </p:sp>
      <p:pic>
        <p:nvPicPr>
          <p:cNvPr id="49154" name="Picture 2" descr="C:\Users\TQI\AppData\Local\Microsoft\Windows\Temporary Internet Files\Content.IE5\09G8N3UR\MC900078751[1].wmf"/>
          <p:cNvPicPr>
            <a:picLocks noChangeAspect="1" noChangeArrowheads="1"/>
          </p:cNvPicPr>
          <p:nvPr/>
        </p:nvPicPr>
        <p:blipFill>
          <a:blip r:embed="rId2" cstate="print"/>
          <a:srcRect/>
          <a:stretch>
            <a:fillRect/>
          </a:stretch>
        </p:blipFill>
        <p:spPr bwMode="auto">
          <a:xfrm>
            <a:off x="2209800" y="2286000"/>
            <a:ext cx="1449680" cy="128135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3600" dirty="0" smtClean="0">
                <a:effectLst>
                  <a:outerShdw blurRad="38100" dist="38100" dir="2700000" algn="tl">
                    <a:srgbClr val="DDDDDD"/>
                  </a:outerShdw>
                </a:effectLst>
                <a:ea typeface="ＭＳ Ｐゴシック" pitchFamily="-112" charset="-128"/>
              </a:rPr>
              <a:t>Problem-Based Learning (PBL)</a:t>
            </a:r>
          </a:p>
        </p:txBody>
      </p:sp>
      <p:sp>
        <p:nvSpPr>
          <p:cNvPr id="36867" name="Rectangle 3"/>
          <p:cNvSpPr>
            <a:spLocks noGrp="1" noChangeArrowheads="1"/>
          </p:cNvSpPr>
          <p:nvPr>
            <p:ph idx="1"/>
          </p:nvPr>
        </p:nvSpPr>
        <p:spPr/>
        <p:txBody>
          <a:bodyPr/>
          <a:lstStyle/>
          <a:p>
            <a:pPr eaLnBrk="1" hangingPunct="1">
              <a:lnSpc>
                <a:spcPct val="80000"/>
              </a:lnSpc>
            </a:pPr>
            <a:r>
              <a:rPr lang="en-US" dirty="0" smtClean="0">
                <a:effectLst/>
                <a:ea typeface="ＭＳ Ｐゴシック" pitchFamily="-112" charset="-128"/>
              </a:rPr>
              <a:t>What is  NOT PBL?</a:t>
            </a:r>
          </a:p>
          <a:p>
            <a:pPr lvl="1" eaLnBrk="1" hangingPunct="1">
              <a:lnSpc>
                <a:spcPct val="80000"/>
              </a:lnSpc>
            </a:pPr>
            <a:r>
              <a:rPr lang="en-US" sz="2400" dirty="0" smtClean="0">
                <a:effectLst/>
                <a:ea typeface="ＭＳ Ｐゴシック" pitchFamily="-112" charset="-128"/>
              </a:rPr>
              <a:t>On the job training</a:t>
            </a:r>
          </a:p>
          <a:p>
            <a:pPr lvl="1" eaLnBrk="1" hangingPunct="1">
              <a:lnSpc>
                <a:spcPct val="80000"/>
              </a:lnSpc>
            </a:pPr>
            <a:r>
              <a:rPr lang="en-US" sz="2400" dirty="0" smtClean="0">
                <a:effectLst/>
                <a:ea typeface="ＭＳ Ｐゴシック" pitchFamily="-112" charset="-128"/>
              </a:rPr>
              <a:t>Vocation education</a:t>
            </a:r>
          </a:p>
          <a:p>
            <a:pPr lvl="1" eaLnBrk="1" hangingPunct="1">
              <a:lnSpc>
                <a:spcPct val="80000"/>
              </a:lnSpc>
            </a:pPr>
            <a:r>
              <a:rPr lang="en-US" sz="2400" dirty="0" smtClean="0">
                <a:effectLst/>
                <a:ea typeface="ＭＳ Ｐゴシック" pitchFamily="-112" charset="-128"/>
              </a:rPr>
              <a:t>Case-based teaching</a:t>
            </a:r>
          </a:p>
          <a:p>
            <a:pPr lvl="1" eaLnBrk="1" hangingPunct="1">
              <a:lnSpc>
                <a:spcPct val="80000"/>
              </a:lnSpc>
            </a:pPr>
            <a:r>
              <a:rPr lang="en-US" sz="2400" dirty="0" smtClean="0">
                <a:effectLst/>
                <a:ea typeface="ＭＳ Ｐゴシック" pitchFamily="-112" charset="-128"/>
              </a:rPr>
              <a:t>Ill-structured</a:t>
            </a:r>
            <a:endParaRPr lang="en-US" dirty="0" smtClean="0">
              <a:effectLst/>
              <a:ea typeface="ＭＳ Ｐゴシック" pitchFamily="-112" charset="-128"/>
            </a:endParaRPr>
          </a:p>
          <a:p>
            <a:pPr eaLnBrk="1" hangingPunct="1">
              <a:lnSpc>
                <a:spcPct val="80000"/>
              </a:lnSpc>
            </a:pPr>
            <a:r>
              <a:rPr lang="en-US" dirty="0" smtClean="0">
                <a:effectLst/>
                <a:ea typeface="ＭＳ Ｐゴシック" pitchFamily="-112" charset="-128"/>
              </a:rPr>
              <a:t>What is PBL?</a:t>
            </a:r>
          </a:p>
          <a:p>
            <a:pPr lvl="1" eaLnBrk="1" hangingPunct="1">
              <a:lnSpc>
                <a:spcPct val="80000"/>
              </a:lnSpc>
            </a:pPr>
            <a:r>
              <a:rPr lang="en-US" dirty="0" smtClean="0">
                <a:effectLst/>
                <a:ea typeface="ＭＳ Ｐゴシック" pitchFamily="-112" charset="-128"/>
              </a:rPr>
              <a:t>Situated Cognition</a:t>
            </a:r>
          </a:p>
          <a:p>
            <a:pPr lvl="1" eaLnBrk="1" hangingPunct="1">
              <a:lnSpc>
                <a:spcPct val="80000"/>
              </a:lnSpc>
            </a:pPr>
            <a:r>
              <a:rPr lang="en-US" dirty="0" smtClean="0">
                <a:effectLst/>
                <a:ea typeface="ＭＳ Ｐゴシック" pitchFamily="-112" charset="-128"/>
              </a:rPr>
              <a:t>Cognitive Apprentices</a:t>
            </a:r>
          </a:p>
          <a:p>
            <a:pPr lvl="1" eaLnBrk="1" hangingPunct="1">
              <a:lnSpc>
                <a:spcPct val="80000"/>
              </a:lnSpc>
            </a:pPr>
            <a:r>
              <a:rPr lang="en-US" dirty="0" smtClean="0">
                <a:effectLst/>
                <a:ea typeface="ＭＳ Ｐゴシック" pitchFamily="-112" charset="-128"/>
              </a:rPr>
              <a:t>A Way to Learn</a:t>
            </a:r>
          </a:p>
          <a:p>
            <a:pPr lvl="1" eaLnBrk="1" hangingPunct="1">
              <a:lnSpc>
                <a:spcPct val="80000"/>
              </a:lnSpc>
            </a:pPr>
            <a:r>
              <a:rPr lang="en-US" dirty="0" smtClean="0">
                <a:effectLst/>
                <a:ea typeface="ＭＳ Ｐゴシック" pitchFamily="-112" charset="-128"/>
              </a:rPr>
              <a:t>Knowing and Doing</a:t>
            </a:r>
          </a:p>
          <a:p>
            <a:pPr lvl="1" eaLnBrk="1" hangingPunct="1">
              <a:lnSpc>
                <a:spcPct val="80000"/>
              </a:lnSpc>
            </a:pPr>
            <a:r>
              <a:rPr lang="en-US" dirty="0" err="1" smtClean="0">
                <a:effectLst/>
                <a:ea typeface="ＭＳ Ｐゴシック" pitchFamily="-112" charset="-128"/>
              </a:rPr>
              <a:t>Andragogy</a:t>
            </a:r>
            <a:r>
              <a:rPr lang="en-US" dirty="0" smtClean="0">
                <a:effectLst/>
                <a:ea typeface="ＭＳ Ｐゴシック" pitchFamily="-112" charset="-128"/>
              </a:rPr>
              <a:t> and Pedagogy</a:t>
            </a:r>
          </a:p>
        </p:txBody>
      </p:sp>
      <p:pic>
        <p:nvPicPr>
          <p:cNvPr id="20484" name="Picture 5" descr="E1_ScientificMethod.gif"/>
          <p:cNvPicPr>
            <a:picLocks noChangeAspect="1"/>
          </p:cNvPicPr>
          <p:nvPr/>
        </p:nvPicPr>
        <p:blipFill>
          <a:blip r:embed="rId3" cstate="print"/>
          <a:srcRect/>
          <a:stretch>
            <a:fillRect/>
          </a:stretch>
        </p:blipFill>
        <p:spPr bwMode="auto">
          <a:xfrm>
            <a:off x="4876800" y="2286000"/>
            <a:ext cx="3429000" cy="32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outerShdw>
                </a:effectLst>
              </a:rPr>
              <a:t>Problem-Based Learning (PBL)</a:t>
            </a:r>
            <a:endParaRPr lang="en-US" sz="3600" dirty="0"/>
          </a:p>
        </p:txBody>
      </p:sp>
      <p:sp>
        <p:nvSpPr>
          <p:cNvPr id="4" name="Rectangle 3"/>
          <p:cNvSpPr txBox="1">
            <a:spLocks noChangeArrowheads="1"/>
          </p:cNvSpPr>
          <p:nvPr/>
        </p:nvSpPr>
        <p:spPr>
          <a:xfrm>
            <a:off x="765175" y="2070100"/>
            <a:ext cx="7612063" cy="4183063"/>
          </a:xfrm>
          <a:prstGeom prst="rect">
            <a:avLst/>
          </a:prstGeom>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80000"/>
              </a:lnSpc>
              <a:spcBef>
                <a:spcPts val="2000"/>
              </a:spcBef>
              <a:spcAft>
                <a:spcPct val="0"/>
              </a:spcAft>
              <a:buClrTx/>
              <a:buSzTx/>
              <a:buFont typeface="Wingdings 2" pitchFamily="-112" charset="2"/>
              <a:buChar char=""/>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ＭＳ Ｐゴシック" pitchFamily="-112" charset="-128"/>
              </a:rPr>
              <a:t>What are the features of PBL?</a:t>
            </a:r>
          </a:p>
          <a:p>
            <a:pPr marL="342900" marR="0" lvl="0" indent="-342900" algn="l" defTabSz="914400" rtl="0" eaLnBrk="1" fontAlgn="base" latinLnBrk="0" hangingPunct="1">
              <a:lnSpc>
                <a:spcPct val="80000"/>
              </a:lnSpc>
              <a:spcBef>
                <a:spcPts val="2000"/>
              </a:spcBef>
              <a:spcAft>
                <a:spcPct val="0"/>
              </a:spcAft>
              <a:buClrTx/>
              <a:buSzTx/>
              <a:buFont typeface="Wingdings" pitchFamily="-80" charset="2"/>
              <a:buNone/>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ＭＳ Ｐゴシック" pitchFamily="-112" charset="-128"/>
            </a:endParaRPr>
          </a:p>
          <a:p>
            <a:pPr marL="685800" marR="0" lvl="1" indent="-336550" algn="l" defTabSz="914400" rtl="0" eaLnBrk="1" fontAlgn="base" latinLnBrk="0" hangingPunct="1">
              <a:lnSpc>
                <a:spcPct val="80000"/>
              </a:lnSpc>
              <a:spcBef>
                <a:spcPts val="600"/>
              </a:spcBef>
              <a:spcAft>
                <a:spcPct val="0"/>
              </a:spcAft>
              <a:buClrTx/>
              <a:buSzTx/>
              <a:buFont typeface="Wingdings 2" pitchFamily="-112" charset="2"/>
              <a:buChar char=""/>
              <a:tabLst/>
              <a:defRPr/>
            </a:pPr>
            <a:r>
              <a:rPr kumimoji="0" lang="en-US" sz="20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mn-cs"/>
              </a:rPr>
              <a:t>Situated cognition - learning is positioned, or “situated,” in the context of actual practice.</a:t>
            </a:r>
          </a:p>
          <a:p>
            <a:pPr marL="685800" marR="0" lvl="1" indent="-336550" algn="l" defTabSz="914400" rtl="0" eaLnBrk="1" fontAlgn="base" latinLnBrk="0" hangingPunct="1">
              <a:lnSpc>
                <a:spcPct val="80000"/>
              </a:lnSpc>
              <a:spcBef>
                <a:spcPts val="600"/>
              </a:spcBef>
              <a:spcAft>
                <a:spcPct val="0"/>
              </a:spcAft>
              <a:buClrTx/>
              <a:buSzTx/>
              <a:buFont typeface="Wingdings 2" pitchFamily="-112" charset="2"/>
              <a:buChar char=""/>
              <a:tabLst/>
              <a:defRPr/>
            </a:pPr>
            <a:r>
              <a:rPr kumimoji="0" lang="en-US" sz="20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mn-cs"/>
              </a:rPr>
              <a:t>“Knowing and doing” (Bridges &amp; </a:t>
            </a:r>
            <a:r>
              <a:rPr kumimoji="0" lang="en-US" sz="2000" b="0" i="0" u="none" strike="noStrike" kern="1200" cap="none" spc="0" normalizeH="0" baseline="0" noProof="0" dirty="0" err="1"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mn-cs"/>
              </a:rPr>
              <a:t>Hallinger</a:t>
            </a:r>
            <a:r>
              <a:rPr kumimoji="0" lang="en-US" sz="20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mn-cs"/>
              </a:rPr>
              <a:t>, 1995, p. 5). </a:t>
            </a:r>
          </a:p>
          <a:p>
            <a:pPr marL="685800" marR="0" lvl="1" indent="-336550" algn="l" defTabSz="914400" rtl="0" eaLnBrk="1" fontAlgn="base" latinLnBrk="0" hangingPunct="1">
              <a:lnSpc>
                <a:spcPct val="80000"/>
              </a:lnSpc>
              <a:spcBef>
                <a:spcPts val="600"/>
              </a:spcBef>
              <a:spcAft>
                <a:spcPct val="0"/>
              </a:spcAft>
              <a:buClrTx/>
              <a:buSzTx/>
              <a:buFont typeface="Wingdings 2" pitchFamily="-112" charset="2"/>
              <a:buChar char=""/>
              <a:tabLst/>
              <a:defRPr/>
            </a:pPr>
            <a:r>
              <a:rPr kumimoji="0" lang="en-US" sz="20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mn-cs"/>
              </a:rPr>
              <a:t>Begins with a problem and organizes content knowledge acquisition around the solution. </a:t>
            </a:r>
          </a:p>
          <a:p>
            <a:pPr marL="685800" marR="0" lvl="1" indent="-336550" algn="l" defTabSz="914400" rtl="0" eaLnBrk="1" fontAlgn="base" latinLnBrk="0" hangingPunct="1">
              <a:lnSpc>
                <a:spcPct val="80000"/>
              </a:lnSpc>
              <a:spcBef>
                <a:spcPts val="600"/>
              </a:spcBef>
              <a:spcAft>
                <a:spcPct val="0"/>
              </a:spcAft>
              <a:buClrTx/>
              <a:buSzTx/>
              <a:buFont typeface="Wingdings 2" pitchFamily="-112" charset="2"/>
              <a:buChar char=""/>
              <a:tabLst/>
              <a:defRPr/>
            </a:pPr>
            <a:r>
              <a:rPr kumimoji="0" lang="en-US" sz="20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mn-cs"/>
              </a:rPr>
              <a:t>Makes use of students’ prior knowledge, gives them control over their learning, and allows them to practice their newfound understandings in the context of the workplace. </a:t>
            </a:r>
          </a:p>
          <a:p>
            <a:pPr marL="685800" marR="0" lvl="1" indent="-336550" algn="l" defTabSz="914400" rtl="0" eaLnBrk="1" fontAlgn="base" latinLnBrk="0" hangingPunct="1">
              <a:lnSpc>
                <a:spcPct val="80000"/>
              </a:lnSpc>
              <a:spcBef>
                <a:spcPts val="600"/>
              </a:spcBef>
              <a:spcAft>
                <a:spcPct val="0"/>
              </a:spcAft>
              <a:buClrTx/>
              <a:buSzTx/>
              <a:buFont typeface="Wingdings 2" pitchFamily="-112" charset="2"/>
              <a:buChar char=""/>
              <a:tabLst/>
              <a:defRPr/>
            </a:pPr>
            <a:r>
              <a:rPr kumimoji="0" lang="en-US" sz="20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mn-cs"/>
              </a:rPr>
              <a:t>Offers us the special ability to target problems that are actually occurring in practice and to write learning scenarios based on those problems. </a:t>
            </a:r>
          </a:p>
          <a:p>
            <a:pPr marL="342900" marR="0" lvl="0" indent="-342900" algn="l" defTabSz="914400" rtl="0" eaLnBrk="1" fontAlgn="base" latinLnBrk="0" hangingPunct="1">
              <a:lnSpc>
                <a:spcPct val="80000"/>
              </a:lnSpc>
              <a:spcBef>
                <a:spcPts val="2000"/>
              </a:spcBef>
              <a:spcAft>
                <a:spcPct val="0"/>
              </a:spcAft>
              <a:buClrTx/>
              <a:buSzTx/>
              <a:buFont typeface="Wingdings 2" pitchFamily="-112" charset="2"/>
              <a:buChar char=""/>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ＭＳ Ｐゴシック" pitchFamily="-111" charset="-128"/>
              <a:cs typeface="ＭＳ Ｐゴシック" pitchFamily="-112"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ffectLst>
                  <a:outerShdw blurRad="38100" dist="38100" dir="2700000" algn="tl">
                    <a:srgbClr val="DDDDDD"/>
                  </a:outerShdw>
                </a:effectLst>
                <a:ea typeface="ＭＳ Ｐゴシック" pitchFamily="-112" charset="-128"/>
              </a:rPr>
              <a:t>PBL Continuum</a:t>
            </a:r>
          </a:p>
        </p:txBody>
      </p:sp>
      <p:cxnSp>
        <p:nvCxnSpPr>
          <p:cNvPr id="5" name="Straight Arrow Connector 4"/>
          <p:cNvCxnSpPr/>
          <p:nvPr/>
        </p:nvCxnSpPr>
        <p:spPr>
          <a:xfrm>
            <a:off x="990600" y="4419600"/>
            <a:ext cx="7162800" cy="1588"/>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24580" name="Group 13"/>
          <p:cNvGrpSpPr>
            <a:grpSpLocks/>
          </p:cNvGrpSpPr>
          <p:nvPr/>
        </p:nvGrpSpPr>
        <p:grpSpPr bwMode="auto">
          <a:xfrm>
            <a:off x="228600" y="3962400"/>
            <a:ext cx="8742363" cy="366713"/>
            <a:chOff x="850338" y="3657600"/>
            <a:chExt cx="7350266" cy="366713"/>
          </a:xfrm>
        </p:grpSpPr>
        <p:sp>
          <p:nvSpPr>
            <p:cNvPr id="24650" name="TextBox 5"/>
            <p:cNvSpPr txBox="1">
              <a:spLocks noChangeArrowheads="1"/>
            </p:cNvSpPr>
            <p:nvPr/>
          </p:nvSpPr>
          <p:spPr bwMode="auto">
            <a:xfrm>
              <a:off x="850338" y="3657600"/>
              <a:ext cx="1904636" cy="366713"/>
            </a:xfrm>
            <a:prstGeom prst="rect">
              <a:avLst/>
            </a:prstGeom>
            <a:noFill/>
            <a:ln w="9525">
              <a:noFill/>
              <a:miter lim="800000"/>
              <a:headEnd/>
              <a:tailEnd/>
            </a:ln>
          </p:spPr>
          <p:txBody>
            <a:bodyPr>
              <a:spAutoFit/>
            </a:bodyPr>
            <a:lstStyle/>
            <a:p>
              <a:pPr eaLnBrk="0" hangingPunct="0"/>
              <a:r>
                <a:rPr lang="en-US" sz="1800">
                  <a:solidFill>
                    <a:schemeClr val="bg1"/>
                  </a:solidFill>
                </a:rPr>
                <a:t>Instructor Led</a:t>
              </a:r>
            </a:p>
          </p:txBody>
        </p:sp>
        <p:sp>
          <p:nvSpPr>
            <p:cNvPr id="24651" name="TextBox 6"/>
            <p:cNvSpPr txBox="1">
              <a:spLocks noChangeArrowheads="1"/>
            </p:cNvSpPr>
            <p:nvPr/>
          </p:nvSpPr>
          <p:spPr bwMode="auto">
            <a:xfrm>
              <a:off x="6295968" y="3657600"/>
              <a:ext cx="1904636" cy="366713"/>
            </a:xfrm>
            <a:prstGeom prst="rect">
              <a:avLst/>
            </a:prstGeom>
            <a:noFill/>
            <a:ln w="9525">
              <a:noFill/>
              <a:miter lim="800000"/>
              <a:headEnd/>
              <a:tailEnd/>
            </a:ln>
          </p:spPr>
          <p:txBody>
            <a:bodyPr>
              <a:spAutoFit/>
            </a:bodyPr>
            <a:lstStyle/>
            <a:p>
              <a:pPr algn="r" eaLnBrk="0" hangingPunct="0"/>
              <a:r>
                <a:rPr lang="en-US" sz="1800">
                  <a:solidFill>
                    <a:schemeClr val="bg1"/>
                  </a:solidFill>
                </a:rPr>
                <a:t>Student Led</a:t>
              </a:r>
            </a:p>
          </p:txBody>
        </p:sp>
      </p:grpSp>
      <p:grpSp>
        <p:nvGrpSpPr>
          <p:cNvPr id="4" name="Group 35"/>
          <p:cNvGrpSpPr>
            <a:grpSpLocks/>
          </p:cNvGrpSpPr>
          <p:nvPr/>
        </p:nvGrpSpPr>
        <p:grpSpPr bwMode="auto">
          <a:xfrm>
            <a:off x="1371600" y="3810000"/>
            <a:ext cx="6324600" cy="1295400"/>
            <a:chOff x="1371600" y="2971800"/>
            <a:chExt cx="6324600" cy="1295400"/>
          </a:xfrm>
        </p:grpSpPr>
        <p:grpSp>
          <p:nvGrpSpPr>
            <p:cNvPr id="24593" name="Group 20"/>
            <p:cNvGrpSpPr>
              <a:grpSpLocks/>
            </p:cNvGrpSpPr>
            <p:nvPr/>
          </p:nvGrpSpPr>
          <p:grpSpPr bwMode="auto">
            <a:xfrm>
              <a:off x="5486400" y="2971800"/>
              <a:ext cx="2209800" cy="1295400"/>
              <a:chOff x="1295400" y="2971800"/>
              <a:chExt cx="5791200" cy="1295400"/>
            </a:xfrm>
          </p:grpSpPr>
          <p:sp>
            <p:nvSpPr>
              <p:cNvPr id="30" name="Curved Up Arrow 29"/>
              <p:cNvSpPr/>
              <p:nvPr/>
            </p:nvSpPr>
            <p:spPr>
              <a:xfrm rot="10800000" flipH="1">
                <a:off x="5867400" y="29718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31" name="Curved Up Arrow 30"/>
              <p:cNvSpPr/>
              <p:nvPr/>
            </p:nvSpPr>
            <p:spPr>
              <a:xfrm>
                <a:off x="4953000" y="35052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32" name="Curved Up Arrow 31"/>
              <p:cNvSpPr/>
              <p:nvPr/>
            </p:nvSpPr>
            <p:spPr>
              <a:xfrm rot="10800000" flipH="1">
                <a:off x="4038600" y="29718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33" name="Curved Up Arrow 32"/>
              <p:cNvSpPr/>
              <p:nvPr/>
            </p:nvSpPr>
            <p:spPr>
              <a:xfrm>
                <a:off x="3124200" y="35052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34" name="Curved Up Arrow 33"/>
              <p:cNvSpPr/>
              <p:nvPr/>
            </p:nvSpPr>
            <p:spPr>
              <a:xfrm rot="10800000" flipH="1">
                <a:off x="2209800" y="29718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35" name="Curved Up Arrow 34"/>
              <p:cNvSpPr/>
              <p:nvPr/>
            </p:nvSpPr>
            <p:spPr>
              <a:xfrm>
                <a:off x="1295400" y="35052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grpSp>
        <p:grpSp>
          <p:nvGrpSpPr>
            <p:cNvPr id="24594" name="Group 20"/>
            <p:cNvGrpSpPr>
              <a:grpSpLocks/>
            </p:cNvGrpSpPr>
            <p:nvPr/>
          </p:nvGrpSpPr>
          <p:grpSpPr bwMode="auto">
            <a:xfrm>
              <a:off x="3429000" y="2971800"/>
              <a:ext cx="2209800" cy="1295400"/>
              <a:chOff x="1295400" y="2971800"/>
              <a:chExt cx="5791200" cy="1295400"/>
            </a:xfrm>
          </p:grpSpPr>
          <p:sp>
            <p:nvSpPr>
              <p:cNvPr id="23" name="Curved Up Arrow 22"/>
              <p:cNvSpPr/>
              <p:nvPr/>
            </p:nvSpPr>
            <p:spPr>
              <a:xfrm rot="10800000" flipH="1">
                <a:off x="5867400" y="29718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24" name="Curved Up Arrow 23"/>
              <p:cNvSpPr/>
              <p:nvPr/>
            </p:nvSpPr>
            <p:spPr>
              <a:xfrm>
                <a:off x="4953000" y="35052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25" name="Curved Up Arrow 24"/>
              <p:cNvSpPr/>
              <p:nvPr/>
            </p:nvSpPr>
            <p:spPr>
              <a:xfrm rot="10800000" flipH="1">
                <a:off x="4038600" y="29718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26" name="Curved Up Arrow 25"/>
              <p:cNvSpPr/>
              <p:nvPr/>
            </p:nvSpPr>
            <p:spPr>
              <a:xfrm>
                <a:off x="3124200" y="35052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27" name="Curved Up Arrow 26"/>
              <p:cNvSpPr/>
              <p:nvPr/>
            </p:nvSpPr>
            <p:spPr>
              <a:xfrm rot="10800000" flipH="1">
                <a:off x="2209800" y="29718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28" name="Curved Up Arrow 27"/>
              <p:cNvSpPr/>
              <p:nvPr/>
            </p:nvSpPr>
            <p:spPr>
              <a:xfrm>
                <a:off x="1295400" y="35052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grpSp>
        <p:grpSp>
          <p:nvGrpSpPr>
            <p:cNvPr id="24595" name="Group 20"/>
            <p:cNvGrpSpPr>
              <a:grpSpLocks/>
            </p:cNvGrpSpPr>
            <p:nvPr/>
          </p:nvGrpSpPr>
          <p:grpSpPr bwMode="auto">
            <a:xfrm>
              <a:off x="1371600" y="2971800"/>
              <a:ext cx="2209800" cy="1295400"/>
              <a:chOff x="1295400" y="2971800"/>
              <a:chExt cx="5791200" cy="1295400"/>
            </a:xfrm>
          </p:grpSpPr>
          <p:sp>
            <p:nvSpPr>
              <p:cNvPr id="20" name="Curved Up Arrow 19"/>
              <p:cNvSpPr/>
              <p:nvPr/>
            </p:nvSpPr>
            <p:spPr>
              <a:xfrm rot="10800000" flipH="1">
                <a:off x="5867400" y="29718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17" name="Curved Up Arrow 16"/>
              <p:cNvSpPr/>
              <p:nvPr/>
            </p:nvSpPr>
            <p:spPr>
              <a:xfrm>
                <a:off x="4953000" y="35052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19" name="Curved Up Arrow 18"/>
              <p:cNvSpPr/>
              <p:nvPr/>
            </p:nvSpPr>
            <p:spPr>
              <a:xfrm rot="10800000" flipH="1">
                <a:off x="4038600" y="29718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16" name="Curved Up Arrow 15"/>
              <p:cNvSpPr/>
              <p:nvPr/>
            </p:nvSpPr>
            <p:spPr>
              <a:xfrm>
                <a:off x="3124200" y="35052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18" name="Curved Up Arrow 17"/>
              <p:cNvSpPr/>
              <p:nvPr/>
            </p:nvSpPr>
            <p:spPr>
              <a:xfrm rot="10800000" flipH="1">
                <a:off x="2209800" y="29718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sp>
            <p:nvSpPr>
              <p:cNvPr id="15" name="Curved Up Arrow 14"/>
              <p:cNvSpPr/>
              <p:nvPr/>
            </p:nvSpPr>
            <p:spPr>
              <a:xfrm>
                <a:off x="1295400" y="3505200"/>
                <a:ext cx="1219200" cy="7620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chemeClr val="tx1"/>
                  </a:solidFill>
                  <a:ea typeface="ＭＳ Ｐゴシック" pitchFamily="-112" charset="-128"/>
                  <a:cs typeface="ＭＳ Ｐゴシック" pitchFamily="-112" charset="-128"/>
                </a:endParaRPr>
              </a:p>
            </p:txBody>
          </p:sp>
        </p:grpSp>
      </p:grpSp>
      <p:sp>
        <p:nvSpPr>
          <p:cNvPr id="21" name="TextBox 20"/>
          <p:cNvSpPr txBox="1">
            <a:spLocks noChangeArrowheads="1"/>
          </p:cNvSpPr>
          <p:nvPr/>
        </p:nvSpPr>
        <p:spPr bwMode="auto">
          <a:xfrm rot="2455483">
            <a:off x="1400175" y="5335588"/>
            <a:ext cx="1295400" cy="336550"/>
          </a:xfrm>
          <a:prstGeom prst="rect">
            <a:avLst/>
          </a:prstGeom>
          <a:noFill/>
          <a:ln w="9525">
            <a:noFill/>
            <a:miter lim="800000"/>
            <a:headEnd/>
            <a:tailEnd/>
          </a:ln>
        </p:spPr>
        <p:txBody>
          <a:bodyPr>
            <a:spAutoFit/>
          </a:bodyPr>
          <a:lstStyle/>
          <a:p>
            <a:pPr algn="ctr" eaLnBrk="0" hangingPunct="0"/>
            <a:r>
              <a:rPr lang="en-US" sz="1600">
                <a:solidFill>
                  <a:srgbClr val="FFC000"/>
                </a:solidFill>
              </a:rPr>
              <a:t>Assessment</a:t>
            </a:r>
          </a:p>
        </p:txBody>
      </p:sp>
      <p:sp>
        <p:nvSpPr>
          <p:cNvPr id="37" name="TextBox 36"/>
          <p:cNvSpPr txBox="1">
            <a:spLocks noChangeArrowheads="1"/>
          </p:cNvSpPr>
          <p:nvPr/>
        </p:nvSpPr>
        <p:spPr bwMode="auto">
          <a:xfrm rot="2455483">
            <a:off x="3381375" y="5335588"/>
            <a:ext cx="1295400" cy="336550"/>
          </a:xfrm>
          <a:prstGeom prst="rect">
            <a:avLst/>
          </a:prstGeom>
          <a:noFill/>
          <a:ln w="9525">
            <a:noFill/>
            <a:miter lim="800000"/>
            <a:headEnd/>
            <a:tailEnd/>
          </a:ln>
        </p:spPr>
        <p:txBody>
          <a:bodyPr>
            <a:spAutoFit/>
          </a:bodyPr>
          <a:lstStyle/>
          <a:p>
            <a:pPr algn="ctr" eaLnBrk="0" hangingPunct="0"/>
            <a:r>
              <a:rPr lang="en-US" sz="1600">
                <a:solidFill>
                  <a:srgbClr val="FFC000"/>
                </a:solidFill>
              </a:rPr>
              <a:t>Assessment</a:t>
            </a:r>
          </a:p>
        </p:txBody>
      </p:sp>
      <p:sp>
        <p:nvSpPr>
          <p:cNvPr id="38" name="TextBox 37"/>
          <p:cNvSpPr txBox="1">
            <a:spLocks noChangeArrowheads="1"/>
          </p:cNvSpPr>
          <p:nvPr/>
        </p:nvSpPr>
        <p:spPr bwMode="auto">
          <a:xfrm rot="2455483">
            <a:off x="5362575" y="5335588"/>
            <a:ext cx="1295400" cy="336550"/>
          </a:xfrm>
          <a:prstGeom prst="rect">
            <a:avLst/>
          </a:prstGeom>
          <a:noFill/>
          <a:ln w="9525">
            <a:noFill/>
            <a:miter lim="800000"/>
            <a:headEnd/>
            <a:tailEnd/>
          </a:ln>
        </p:spPr>
        <p:txBody>
          <a:bodyPr>
            <a:spAutoFit/>
          </a:bodyPr>
          <a:lstStyle/>
          <a:p>
            <a:pPr algn="ctr" eaLnBrk="0" hangingPunct="0"/>
            <a:r>
              <a:rPr lang="en-US" sz="1600">
                <a:solidFill>
                  <a:srgbClr val="FFC000"/>
                </a:solidFill>
              </a:rPr>
              <a:t>Assessment</a:t>
            </a:r>
          </a:p>
        </p:txBody>
      </p:sp>
      <p:sp>
        <p:nvSpPr>
          <p:cNvPr id="39" name="TextBox 38"/>
          <p:cNvSpPr txBox="1">
            <a:spLocks noChangeArrowheads="1"/>
          </p:cNvSpPr>
          <p:nvPr/>
        </p:nvSpPr>
        <p:spPr bwMode="auto">
          <a:xfrm rot="2455483">
            <a:off x="6962775" y="5335588"/>
            <a:ext cx="1295400" cy="336550"/>
          </a:xfrm>
          <a:prstGeom prst="rect">
            <a:avLst/>
          </a:prstGeom>
          <a:noFill/>
          <a:ln w="9525">
            <a:noFill/>
            <a:miter lim="800000"/>
            <a:headEnd/>
            <a:tailEnd/>
          </a:ln>
        </p:spPr>
        <p:txBody>
          <a:bodyPr>
            <a:spAutoFit/>
          </a:bodyPr>
          <a:lstStyle/>
          <a:p>
            <a:pPr algn="ctr" eaLnBrk="0" hangingPunct="0"/>
            <a:r>
              <a:rPr lang="en-US" sz="1600">
                <a:solidFill>
                  <a:srgbClr val="FFC000"/>
                </a:solidFill>
              </a:rPr>
              <a:t>Assessment</a:t>
            </a:r>
          </a:p>
        </p:txBody>
      </p:sp>
      <p:sp>
        <p:nvSpPr>
          <p:cNvPr id="24586" name="TextBox 44"/>
          <p:cNvSpPr txBox="1">
            <a:spLocks noChangeArrowheads="1"/>
          </p:cNvSpPr>
          <p:nvPr/>
        </p:nvSpPr>
        <p:spPr bwMode="auto">
          <a:xfrm>
            <a:off x="2133600" y="1752600"/>
            <a:ext cx="4800600" cy="366713"/>
          </a:xfrm>
          <a:prstGeom prst="rect">
            <a:avLst/>
          </a:prstGeom>
          <a:noFill/>
          <a:ln w="9525">
            <a:noFill/>
            <a:miter lim="800000"/>
            <a:headEnd/>
            <a:tailEnd/>
          </a:ln>
        </p:spPr>
        <p:txBody>
          <a:bodyPr>
            <a:spAutoFit/>
          </a:bodyPr>
          <a:lstStyle/>
          <a:p>
            <a:pPr algn="ctr" eaLnBrk="0" hangingPunct="0"/>
            <a:r>
              <a:rPr lang="en-US" sz="1800" b="1">
                <a:solidFill>
                  <a:schemeClr val="bg1"/>
                </a:solidFill>
              </a:rPr>
              <a:t>Teaching Methods </a:t>
            </a:r>
          </a:p>
        </p:txBody>
      </p:sp>
      <p:sp>
        <p:nvSpPr>
          <p:cNvPr id="47" name="TextBox 46"/>
          <p:cNvSpPr txBox="1">
            <a:spLocks noChangeArrowheads="1"/>
          </p:cNvSpPr>
          <p:nvPr/>
        </p:nvSpPr>
        <p:spPr bwMode="auto">
          <a:xfrm rot="-2430991">
            <a:off x="5710238" y="3014663"/>
            <a:ext cx="1219200" cy="366712"/>
          </a:xfrm>
          <a:prstGeom prst="rect">
            <a:avLst/>
          </a:prstGeom>
          <a:noFill/>
          <a:ln w="9525">
            <a:noFill/>
            <a:miter lim="800000"/>
            <a:headEnd/>
            <a:tailEnd/>
          </a:ln>
        </p:spPr>
        <p:txBody>
          <a:bodyPr>
            <a:spAutoFit/>
          </a:bodyPr>
          <a:lstStyle/>
          <a:p>
            <a:pPr algn="ctr" eaLnBrk="0" hangingPunct="0"/>
            <a:r>
              <a:rPr lang="en-US" sz="1800">
                <a:solidFill>
                  <a:schemeClr val="bg1"/>
                </a:solidFill>
              </a:rPr>
              <a:t>Jigsaw</a:t>
            </a:r>
            <a:endParaRPr lang="en-US" sz="1800"/>
          </a:p>
        </p:txBody>
      </p:sp>
      <p:sp>
        <p:nvSpPr>
          <p:cNvPr id="48" name="TextBox 47"/>
          <p:cNvSpPr txBox="1">
            <a:spLocks noChangeArrowheads="1"/>
          </p:cNvSpPr>
          <p:nvPr/>
        </p:nvSpPr>
        <p:spPr bwMode="auto">
          <a:xfrm rot="-2374042">
            <a:off x="2368550" y="2738438"/>
            <a:ext cx="2133600" cy="366712"/>
          </a:xfrm>
          <a:prstGeom prst="rect">
            <a:avLst/>
          </a:prstGeom>
          <a:noFill/>
          <a:ln w="9525">
            <a:noFill/>
            <a:miter lim="800000"/>
            <a:headEnd/>
            <a:tailEnd/>
          </a:ln>
        </p:spPr>
        <p:txBody>
          <a:bodyPr>
            <a:spAutoFit/>
          </a:bodyPr>
          <a:lstStyle/>
          <a:p>
            <a:pPr eaLnBrk="0" hangingPunct="0"/>
            <a:r>
              <a:rPr lang="en-US" sz="1800">
                <a:solidFill>
                  <a:schemeClr val="bg1"/>
                </a:solidFill>
              </a:rPr>
              <a:t>Project Based</a:t>
            </a:r>
          </a:p>
        </p:txBody>
      </p:sp>
      <p:sp>
        <p:nvSpPr>
          <p:cNvPr id="49" name="TextBox 48"/>
          <p:cNvSpPr txBox="1">
            <a:spLocks noChangeArrowheads="1"/>
          </p:cNvSpPr>
          <p:nvPr/>
        </p:nvSpPr>
        <p:spPr bwMode="auto">
          <a:xfrm rot="-2360104">
            <a:off x="1397000" y="2741613"/>
            <a:ext cx="2133600" cy="366712"/>
          </a:xfrm>
          <a:prstGeom prst="rect">
            <a:avLst/>
          </a:prstGeom>
          <a:noFill/>
          <a:ln w="9525">
            <a:noFill/>
            <a:miter lim="800000"/>
            <a:headEnd/>
            <a:tailEnd/>
          </a:ln>
        </p:spPr>
        <p:txBody>
          <a:bodyPr>
            <a:spAutoFit/>
          </a:bodyPr>
          <a:lstStyle/>
          <a:p>
            <a:pPr eaLnBrk="0" hangingPunct="0"/>
            <a:r>
              <a:rPr lang="en-US" sz="1800">
                <a:solidFill>
                  <a:schemeClr val="bg1"/>
                </a:solidFill>
              </a:rPr>
              <a:t>Socratic Seminar</a:t>
            </a:r>
          </a:p>
        </p:txBody>
      </p:sp>
      <p:sp>
        <p:nvSpPr>
          <p:cNvPr id="50" name="TextBox 49"/>
          <p:cNvSpPr txBox="1">
            <a:spLocks noChangeArrowheads="1"/>
          </p:cNvSpPr>
          <p:nvPr/>
        </p:nvSpPr>
        <p:spPr bwMode="auto">
          <a:xfrm rot="-2514599">
            <a:off x="7145338" y="3059113"/>
            <a:ext cx="1089025" cy="366712"/>
          </a:xfrm>
          <a:prstGeom prst="rect">
            <a:avLst/>
          </a:prstGeom>
          <a:noFill/>
          <a:ln w="9525">
            <a:noFill/>
            <a:miter lim="800000"/>
            <a:headEnd/>
            <a:tailEnd/>
          </a:ln>
        </p:spPr>
        <p:txBody>
          <a:bodyPr>
            <a:spAutoFit/>
          </a:bodyPr>
          <a:lstStyle/>
          <a:p>
            <a:pPr algn="ctr" eaLnBrk="0" hangingPunct="0"/>
            <a:r>
              <a:rPr lang="en-US" sz="1800">
                <a:solidFill>
                  <a:schemeClr val="bg1"/>
                </a:solidFill>
              </a:rPr>
              <a:t>Inquiry</a:t>
            </a:r>
          </a:p>
        </p:txBody>
      </p:sp>
      <p:sp>
        <p:nvSpPr>
          <p:cNvPr id="51" name="TextBox 50"/>
          <p:cNvSpPr txBox="1">
            <a:spLocks noChangeArrowheads="1"/>
          </p:cNvSpPr>
          <p:nvPr/>
        </p:nvSpPr>
        <p:spPr bwMode="auto">
          <a:xfrm rot="-2337349">
            <a:off x="4160838" y="3008313"/>
            <a:ext cx="1301750" cy="366712"/>
          </a:xfrm>
          <a:prstGeom prst="rect">
            <a:avLst/>
          </a:prstGeom>
          <a:noFill/>
          <a:ln w="9525">
            <a:noFill/>
            <a:miter lim="800000"/>
            <a:headEnd/>
            <a:tailEnd/>
          </a:ln>
        </p:spPr>
        <p:txBody>
          <a:bodyPr>
            <a:spAutoFit/>
          </a:bodyPr>
          <a:lstStyle/>
          <a:p>
            <a:pPr eaLnBrk="0" hangingPunct="0"/>
            <a:r>
              <a:rPr lang="en-US" sz="1800">
                <a:solidFill>
                  <a:schemeClr val="bg1"/>
                </a:solidFill>
              </a:rPr>
              <a:t>Role Play</a:t>
            </a:r>
          </a:p>
        </p:txBody>
      </p:sp>
      <p:sp>
        <p:nvSpPr>
          <p:cNvPr id="52" name="TextBox 51"/>
          <p:cNvSpPr txBox="1">
            <a:spLocks noChangeArrowheads="1"/>
          </p:cNvSpPr>
          <p:nvPr/>
        </p:nvSpPr>
        <p:spPr bwMode="auto">
          <a:xfrm rot="-2415998">
            <a:off x="3302000" y="2960688"/>
            <a:ext cx="1419225" cy="366712"/>
          </a:xfrm>
          <a:prstGeom prst="rect">
            <a:avLst/>
          </a:prstGeom>
          <a:noFill/>
          <a:ln w="9525">
            <a:noFill/>
            <a:miter lim="800000"/>
            <a:headEnd/>
            <a:tailEnd/>
          </a:ln>
        </p:spPr>
        <p:txBody>
          <a:bodyPr>
            <a:spAutoFit/>
          </a:bodyPr>
          <a:lstStyle/>
          <a:p>
            <a:pPr eaLnBrk="0" hangingPunct="0"/>
            <a:r>
              <a:rPr lang="en-US" sz="1800">
                <a:solidFill>
                  <a:schemeClr val="bg1"/>
                </a:solidFill>
              </a:rPr>
              <a:t>Debate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0.70"/>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strVal val="#ppt_w*0.70"/>
                                          </p:val>
                                        </p:tav>
                                        <p:tav tm="100000">
                                          <p:val>
                                            <p:strVal val="#ppt_w"/>
                                          </p:val>
                                        </p:tav>
                                      </p:tavLst>
                                    </p:anim>
                                    <p:anim calcmode="lin" valueType="num">
                                      <p:cBhvr>
                                        <p:cTn id="18" dur="1000" fill="hold"/>
                                        <p:tgtEl>
                                          <p:spTgt spid="37"/>
                                        </p:tgtEl>
                                        <p:attrNameLst>
                                          <p:attrName>ppt_h</p:attrName>
                                        </p:attrNameLst>
                                      </p:cBhvr>
                                      <p:tavLst>
                                        <p:tav tm="0">
                                          <p:val>
                                            <p:strVal val="#ppt_h"/>
                                          </p:val>
                                        </p:tav>
                                        <p:tav tm="100000">
                                          <p:val>
                                            <p:strVal val="#ppt_h"/>
                                          </p:val>
                                        </p:tav>
                                      </p:tavLst>
                                    </p:anim>
                                    <p:animEffect transition="in" filter="fade">
                                      <p:cBhvr>
                                        <p:cTn id="19" dur="1000"/>
                                        <p:tgtEl>
                                          <p:spTgt spid="3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000" fill="hold"/>
                                        <p:tgtEl>
                                          <p:spTgt spid="38"/>
                                        </p:tgtEl>
                                        <p:attrNameLst>
                                          <p:attrName>ppt_w</p:attrName>
                                        </p:attrNameLst>
                                      </p:cBhvr>
                                      <p:tavLst>
                                        <p:tav tm="0">
                                          <p:val>
                                            <p:strVal val="#ppt_w*0.70"/>
                                          </p:val>
                                        </p:tav>
                                        <p:tav tm="100000">
                                          <p:val>
                                            <p:strVal val="#ppt_w"/>
                                          </p:val>
                                        </p:tav>
                                      </p:tavLst>
                                    </p:anim>
                                    <p:anim calcmode="lin" valueType="num">
                                      <p:cBhvr>
                                        <p:cTn id="23" dur="1000" fill="hold"/>
                                        <p:tgtEl>
                                          <p:spTgt spid="38"/>
                                        </p:tgtEl>
                                        <p:attrNameLst>
                                          <p:attrName>ppt_h</p:attrName>
                                        </p:attrNameLst>
                                      </p:cBhvr>
                                      <p:tavLst>
                                        <p:tav tm="0">
                                          <p:val>
                                            <p:strVal val="#ppt_h"/>
                                          </p:val>
                                        </p:tav>
                                        <p:tav tm="100000">
                                          <p:val>
                                            <p:strVal val="#ppt_h"/>
                                          </p:val>
                                        </p:tav>
                                      </p:tavLst>
                                    </p:anim>
                                    <p:animEffect transition="in" filter="fade">
                                      <p:cBhvr>
                                        <p:cTn id="24" dur="1000"/>
                                        <p:tgtEl>
                                          <p:spTgt spid="3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1000" fill="hold"/>
                                        <p:tgtEl>
                                          <p:spTgt spid="39"/>
                                        </p:tgtEl>
                                        <p:attrNameLst>
                                          <p:attrName>ppt_w</p:attrName>
                                        </p:attrNameLst>
                                      </p:cBhvr>
                                      <p:tavLst>
                                        <p:tav tm="0">
                                          <p:val>
                                            <p:strVal val="#ppt_w*0.70"/>
                                          </p:val>
                                        </p:tav>
                                        <p:tav tm="100000">
                                          <p:val>
                                            <p:strVal val="#ppt_w"/>
                                          </p:val>
                                        </p:tav>
                                      </p:tavLst>
                                    </p:anim>
                                    <p:anim calcmode="lin" valueType="num">
                                      <p:cBhvr>
                                        <p:cTn id="28" dur="1000" fill="hold"/>
                                        <p:tgtEl>
                                          <p:spTgt spid="39"/>
                                        </p:tgtEl>
                                        <p:attrNameLst>
                                          <p:attrName>ppt_h</p:attrName>
                                        </p:attrNameLst>
                                      </p:cBhvr>
                                      <p:tavLst>
                                        <p:tav tm="0">
                                          <p:val>
                                            <p:strVal val="#ppt_h"/>
                                          </p:val>
                                        </p:tav>
                                        <p:tav tm="100000">
                                          <p:val>
                                            <p:strVal val="#ppt_h"/>
                                          </p:val>
                                        </p:tav>
                                      </p:tavLst>
                                    </p:anim>
                                    <p:animEffect transition="in" filter="fade">
                                      <p:cBhvr>
                                        <p:cTn id="29" dur="10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strVal val="#ppt_w*0.70"/>
                                          </p:val>
                                        </p:tav>
                                        <p:tav tm="100000">
                                          <p:val>
                                            <p:strVal val="#ppt_w"/>
                                          </p:val>
                                        </p:tav>
                                      </p:tavLst>
                                    </p:anim>
                                    <p:anim calcmode="lin" valueType="num">
                                      <p:cBhvr>
                                        <p:cTn id="35" dur="1000" fill="hold"/>
                                        <p:tgtEl>
                                          <p:spTgt spid="49"/>
                                        </p:tgtEl>
                                        <p:attrNameLst>
                                          <p:attrName>ppt_h</p:attrName>
                                        </p:attrNameLst>
                                      </p:cBhvr>
                                      <p:tavLst>
                                        <p:tav tm="0">
                                          <p:val>
                                            <p:strVal val="#ppt_h"/>
                                          </p:val>
                                        </p:tav>
                                        <p:tav tm="100000">
                                          <p:val>
                                            <p:strVal val="#ppt_h"/>
                                          </p:val>
                                        </p:tav>
                                      </p:tavLst>
                                    </p:anim>
                                    <p:animEffect transition="in" filter="fade">
                                      <p:cBhvr>
                                        <p:cTn id="36" dur="1000"/>
                                        <p:tgtEl>
                                          <p:spTgt spid="49"/>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1000" fill="hold"/>
                                        <p:tgtEl>
                                          <p:spTgt spid="48"/>
                                        </p:tgtEl>
                                        <p:attrNameLst>
                                          <p:attrName>ppt_w</p:attrName>
                                        </p:attrNameLst>
                                      </p:cBhvr>
                                      <p:tavLst>
                                        <p:tav tm="0">
                                          <p:val>
                                            <p:strVal val="#ppt_w*0.70"/>
                                          </p:val>
                                        </p:tav>
                                        <p:tav tm="100000">
                                          <p:val>
                                            <p:strVal val="#ppt_w"/>
                                          </p:val>
                                        </p:tav>
                                      </p:tavLst>
                                    </p:anim>
                                    <p:anim calcmode="lin" valueType="num">
                                      <p:cBhvr>
                                        <p:cTn id="40" dur="1000" fill="hold"/>
                                        <p:tgtEl>
                                          <p:spTgt spid="48"/>
                                        </p:tgtEl>
                                        <p:attrNameLst>
                                          <p:attrName>ppt_h</p:attrName>
                                        </p:attrNameLst>
                                      </p:cBhvr>
                                      <p:tavLst>
                                        <p:tav tm="0">
                                          <p:val>
                                            <p:strVal val="#ppt_h"/>
                                          </p:val>
                                        </p:tav>
                                        <p:tav tm="100000">
                                          <p:val>
                                            <p:strVal val="#ppt_h"/>
                                          </p:val>
                                        </p:tav>
                                      </p:tavLst>
                                    </p:anim>
                                    <p:animEffect transition="in" filter="fade">
                                      <p:cBhvr>
                                        <p:cTn id="41" dur="1000"/>
                                        <p:tgtEl>
                                          <p:spTgt spid="48"/>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1000" fill="hold"/>
                                        <p:tgtEl>
                                          <p:spTgt spid="52"/>
                                        </p:tgtEl>
                                        <p:attrNameLst>
                                          <p:attrName>ppt_w</p:attrName>
                                        </p:attrNameLst>
                                      </p:cBhvr>
                                      <p:tavLst>
                                        <p:tav tm="0">
                                          <p:val>
                                            <p:strVal val="#ppt_w*0.70"/>
                                          </p:val>
                                        </p:tav>
                                        <p:tav tm="100000">
                                          <p:val>
                                            <p:strVal val="#ppt_w"/>
                                          </p:val>
                                        </p:tav>
                                      </p:tavLst>
                                    </p:anim>
                                    <p:anim calcmode="lin" valueType="num">
                                      <p:cBhvr>
                                        <p:cTn id="45" dur="1000" fill="hold"/>
                                        <p:tgtEl>
                                          <p:spTgt spid="52"/>
                                        </p:tgtEl>
                                        <p:attrNameLst>
                                          <p:attrName>ppt_h</p:attrName>
                                        </p:attrNameLst>
                                      </p:cBhvr>
                                      <p:tavLst>
                                        <p:tav tm="0">
                                          <p:val>
                                            <p:strVal val="#ppt_h"/>
                                          </p:val>
                                        </p:tav>
                                        <p:tav tm="100000">
                                          <p:val>
                                            <p:strVal val="#ppt_h"/>
                                          </p:val>
                                        </p:tav>
                                      </p:tavLst>
                                    </p:anim>
                                    <p:animEffect transition="in" filter="fade">
                                      <p:cBhvr>
                                        <p:cTn id="46" dur="1000"/>
                                        <p:tgtEl>
                                          <p:spTgt spid="52"/>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1000" fill="hold"/>
                                        <p:tgtEl>
                                          <p:spTgt spid="51"/>
                                        </p:tgtEl>
                                        <p:attrNameLst>
                                          <p:attrName>ppt_w</p:attrName>
                                        </p:attrNameLst>
                                      </p:cBhvr>
                                      <p:tavLst>
                                        <p:tav tm="0">
                                          <p:val>
                                            <p:strVal val="#ppt_w*0.70"/>
                                          </p:val>
                                        </p:tav>
                                        <p:tav tm="100000">
                                          <p:val>
                                            <p:strVal val="#ppt_w"/>
                                          </p:val>
                                        </p:tav>
                                      </p:tavLst>
                                    </p:anim>
                                    <p:anim calcmode="lin" valueType="num">
                                      <p:cBhvr>
                                        <p:cTn id="50" dur="1000" fill="hold"/>
                                        <p:tgtEl>
                                          <p:spTgt spid="51"/>
                                        </p:tgtEl>
                                        <p:attrNameLst>
                                          <p:attrName>ppt_h</p:attrName>
                                        </p:attrNameLst>
                                      </p:cBhvr>
                                      <p:tavLst>
                                        <p:tav tm="0">
                                          <p:val>
                                            <p:strVal val="#ppt_h"/>
                                          </p:val>
                                        </p:tav>
                                        <p:tav tm="100000">
                                          <p:val>
                                            <p:strVal val="#ppt_h"/>
                                          </p:val>
                                        </p:tav>
                                      </p:tavLst>
                                    </p:anim>
                                    <p:animEffect transition="in" filter="fade">
                                      <p:cBhvr>
                                        <p:cTn id="51" dur="1000"/>
                                        <p:tgtEl>
                                          <p:spTgt spid="51"/>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1000" fill="hold"/>
                                        <p:tgtEl>
                                          <p:spTgt spid="47"/>
                                        </p:tgtEl>
                                        <p:attrNameLst>
                                          <p:attrName>ppt_w</p:attrName>
                                        </p:attrNameLst>
                                      </p:cBhvr>
                                      <p:tavLst>
                                        <p:tav tm="0">
                                          <p:val>
                                            <p:strVal val="#ppt_w*0.70"/>
                                          </p:val>
                                        </p:tav>
                                        <p:tav tm="100000">
                                          <p:val>
                                            <p:strVal val="#ppt_w"/>
                                          </p:val>
                                        </p:tav>
                                      </p:tavLst>
                                    </p:anim>
                                    <p:anim calcmode="lin" valueType="num">
                                      <p:cBhvr>
                                        <p:cTn id="55" dur="1000" fill="hold"/>
                                        <p:tgtEl>
                                          <p:spTgt spid="47"/>
                                        </p:tgtEl>
                                        <p:attrNameLst>
                                          <p:attrName>ppt_h</p:attrName>
                                        </p:attrNameLst>
                                      </p:cBhvr>
                                      <p:tavLst>
                                        <p:tav tm="0">
                                          <p:val>
                                            <p:strVal val="#ppt_h"/>
                                          </p:val>
                                        </p:tav>
                                        <p:tav tm="100000">
                                          <p:val>
                                            <p:strVal val="#ppt_h"/>
                                          </p:val>
                                        </p:tav>
                                      </p:tavLst>
                                    </p:anim>
                                    <p:animEffect transition="in" filter="fade">
                                      <p:cBhvr>
                                        <p:cTn id="56" dur="1000"/>
                                        <p:tgtEl>
                                          <p:spTgt spid="47"/>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1000" fill="hold"/>
                                        <p:tgtEl>
                                          <p:spTgt spid="50"/>
                                        </p:tgtEl>
                                        <p:attrNameLst>
                                          <p:attrName>ppt_w</p:attrName>
                                        </p:attrNameLst>
                                      </p:cBhvr>
                                      <p:tavLst>
                                        <p:tav tm="0">
                                          <p:val>
                                            <p:strVal val="#ppt_w*0.70"/>
                                          </p:val>
                                        </p:tav>
                                        <p:tav tm="100000">
                                          <p:val>
                                            <p:strVal val="#ppt_w"/>
                                          </p:val>
                                        </p:tav>
                                      </p:tavLst>
                                    </p:anim>
                                    <p:anim calcmode="lin" valueType="num">
                                      <p:cBhvr>
                                        <p:cTn id="60" dur="1000" fill="hold"/>
                                        <p:tgtEl>
                                          <p:spTgt spid="50"/>
                                        </p:tgtEl>
                                        <p:attrNameLst>
                                          <p:attrName>ppt_h</p:attrName>
                                        </p:attrNameLst>
                                      </p:cBhvr>
                                      <p:tavLst>
                                        <p:tav tm="0">
                                          <p:val>
                                            <p:strVal val="#ppt_h"/>
                                          </p:val>
                                        </p:tav>
                                        <p:tav tm="100000">
                                          <p:val>
                                            <p:strVal val="#ppt_h"/>
                                          </p:val>
                                        </p:tav>
                                      </p:tavLst>
                                    </p:anim>
                                    <p:animEffect transition="in" filter="fade">
                                      <p:cBhvr>
                                        <p:cTn id="61"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7" grpId="0"/>
      <p:bldP spid="38" grpId="0"/>
      <p:bldP spid="39"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DDDDDD"/>
                  </a:outerShdw>
                </a:effectLst>
                <a:ea typeface="ＭＳ Ｐゴシック" pitchFamily="-112" charset="-128"/>
              </a:rPr>
              <a:t>The Importance of Context</a:t>
            </a:r>
          </a:p>
        </p:txBody>
      </p:sp>
      <p:grpSp>
        <p:nvGrpSpPr>
          <p:cNvPr id="26627" name="Group 14"/>
          <p:cNvGrpSpPr>
            <a:grpSpLocks/>
          </p:cNvGrpSpPr>
          <p:nvPr/>
        </p:nvGrpSpPr>
        <p:grpSpPr bwMode="auto">
          <a:xfrm>
            <a:off x="450850" y="2560638"/>
            <a:ext cx="8242300" cy="2608262"/>
            <a:chOff x="451104" y="2560320"/>
            <a:chExt cx="8241792" cy="2609088"/>
          </a:xfrm>
        </p:grpSpPr>
        <p:sp>
          <p:nvSpPr>
            <p:cNvPr id="4" name="Oval 3"/>
            <p:cNvSpPr/>
            <p:nvPr/>
          </p:nvSpPr>
          <p:spPr>
            <a:xfrm>
              <a:off x="609600" y="2667000"/>
              <a:ext cx="2286000" cy="2286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rgbClr val="FFFFFF"/>
                </a:solidFill>
                <a:ea typeface="ＭＳ Ｐゴシック" pitchFamily="-112" charset="-128"/>
                <a:cs typeface="ＭＳ Ｐゴシック" pitchFamily="-112" charset="-128"/>
              </a:endParaRPr>
            </a:p>
          </p:txBody>
        </p:sp>
        <p:sp>
          <p:nvSpPr>
            <p:cNvPr id="5" name="Oval 4"/>
            <p:cNvSpPr/>
            <p:nvPr/>
          </p:nvSpPr>
          <p:spPr>
            <a:xfrm>
              <a:off x="6248400" y="2667000"/>
              <a:ext cx="2286000" cy="2286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a:solidFill>
                  <a:srgbClr val="FFFFFF"/>
                </a:solidFill>
                <a:ea typeface="ＭＳ Ｐゴシック" pitchFamily="-112" charset="-128"/>
                <a:cs typeface="ＭＳ Ｐゴシック" pitchFamily="-112" charset="-128"/>
              </a:endParaRPr>
            </a:p>
          </p:txBody>
        </p:sp>
        <p:sp>
          <p:nvSpPr>
            <p:cNvPr id="7" name="TextBox 6"/>
            <p:cNvSpPr txBox="1"/>
            <p:nvPr/>
          </p:nvSpPr>
          <p:spPr>
            <a:xfrm>
              <a:off x="3771949" y="2971612"/>
              <a:ext cx="1676297" cy="3922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n-US" sz="1800" b="1">
                  <a:solidFill>
                    <a:srgbClr val="000000"/>
                  </a:solidFill>
                  <a:ea typeface="ＭＳ Ｐゴシック" pitchFamily="-112" charset="-128"/>
                  <a:cs typeface="ＭＳ Ｐゴシック" pitchFamily="-112" charset="-128"/>
                </a:rPr>
                <a:t>Content</a:t>
              </a:r>
            </a:p>
          </p:txBody>
        </p:sp>
        <p:sp>
          <p:nvSpPr>
            <p:cNvPr id="8" name="TextBox 7"/>
            <p:cNvSpPr txBox="1"/>
            <p:nvPr/>
          </p:nvSpPr>
          <p:spPr>
            <a:xfrm>
              <a:off x="3771949" y="3428957"/>
              <a:ext cx="1676297" cy="3922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n-US" sz="1800" b="1">
                  <a:solidFill>
                    <a:srgbClr val="000000"/>
                  </a:solidFill>
                  <a:ea typeface="ＭＳ Ｐゴシック" pitchFamily="-112" charset="-128"/>
                  <a:cs typeface="ＭＳ Ｐゴシック" pitchFamily="-112" charset="-128"/>
                </a:rPr>
                <a:t>Content</a:t>
              </a:r>
            </a:p>
          </p:txBody>
        </p:sp>
        <p:sp>
          <p:nvSpPr>
            <p:cNvPr id="9" name="TextBox 8"/>
            <p:cNvSpPr txBox="1"/>
            <p:nvPr/>
          </p:nvSpPr>
          <p:spPr>
            <a:xfrm>
              <a:off x="3771949" y="3886302"/>
              <a:ext cx="1676297" cy="3922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n-US" sz="1800" b="1">
                  <a:solidFill>
                    <a:srgbClr val="000000"/>
                  </a:solidFill>
                  <a:ea typeface="ＭＳ Ｐゴシック" pitchFamily="-112" charset="-128"/>
                  <a:cs typeface="ＭＳ Ｐゴシック" pitchFamily="-112" charset="-128"/>
                </a:rPr>
                <a:t>Content</a:t>
              </a:r>
            </a:p>
          </p:txBody>
        </p:sp>
        <p:sp>
          <p:nvSpPr>
            <p:cNvPr id="10" name="TextBox 9"/>
            <p:cNvSpPr txBox="1"/>
            <p:nvPr/>
          </p:nvSpPr>
          <p:spPr>
            <a:xfrm>
              <a:off x="3771949" y="4343647"/>
              <a:ext cx="1676297" cy="3922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n-US" sz="1800" b="1">
                  <a:solidFill>
                    <a:srgbClr val="000000"/>
                  </a:solidFill>
                  <a:ea typeface="ＭＳ Ｐゴシック" pitchFamily="-112" charset="-128"/>
                  <a:cs typeface="ＭＳ Ｐゴシック" pitchFamily="-112" charset="-128"/>
                </a:rPr>
                <a:t>Content</a:t>
              </a:r>
            </a:p>
          </p:txBody>
        </p:sp>
        <p:sp>
          <p:nvSpPr>
            <p:cNvPr id="11" name="TextBox 10"/>
            <p:cNvSpPr txBox="1"/>
            <p:nvPr/>
          </p:nvSpPr>
          <p:spPr>
            <a:xfrm>
              <a:off x="914625" y="3581405"/>
              <a:ext cx="1676297" cy="3922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n-US" sz="1800" b="1">
                  <a:solidFill>
                    <a:srgbClr val="000000"/>
                  </a:solidFill>
                  <a:ea typeface="ＭＳ Ｐゴシック" pitchFamily="-112" charset="-128"/>
                  <a:cs typeface="ＭＳ Ｐゴシック" pitchFamily="-112" charset="-128"/>
                </a:rPr>
                <a:t>Context</a:t>
              </a:r>
            </a:p>
          </p:txBody>
        </p:sp>
        <p:sp>
          <p:nvSpPr>
            <p:cNvPr id="12" name="TextBox 11"/>
            <p:cNvSpPr txBox="1"/>
            <p:nvPr/>
          </p:nvSpPr>
          <p:spPr>
            <a:xfrm>
              <a:off x="6553078" y="3581405"/>
              <a:ext cx="1676297" cy="3922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n-US" sz="1800" b="1">
                  <a:solidFill>
                    <a:srgbClr val="000000"/>
                  </a:solidFill>
                  <a:ea typeface="ＭＳ Ｐゴシック" pitchFamily="-112" charset="-128"/>
                  <a:cs typeface="ＭＳ Ｐゴシック" pitchFamily="-112" charset="-128"/>
                </a:rPr>
                <a:t>Context</a:t>
              </a:r>
            </a:p>
          </p:txBody>
        </p:sp>
        <p:sp>
          <p:nvSpPr>
            <p:cNvPr id="13" name="Right Arrow 12"/>
            <p:cNvSpPr/>
            <p:nvPr/>
          </p:nvSpPr>
          <p:spPr>
            <a:xfrm>
              <a:off x="2743200" y="3429000"/>
              <a:ext cx="914400" cy="685800"/>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solidFill>
                  <a:schemeClr val="tx1"/>
                </a:solidFill>
                <a:effectLst>
                  <a:outerShdw blurRad="38100" dist="38100" dir="2700000" algn="tl">
                    <a:srgbClr val="DDDDDD"/>
                  </a:outerShdw>
                </a:effectLst>
                <a:ea typeface="ＭＳ Ｐゴシック" pitchFamily="-112" charset="-128"/>
                <a:cs typeface="ＭＳ Ｐゴシック" pitchFamily="-112" charset="-128"/>
              </a:endParaRPr>
            </a:p>
          </p:txBody>
        </p:sp>
        <p:sp>
          <p:nvSpPr>
            <p:cNvPr id="14" name="Right Arrow 13"/>
            <p:cNvSpPr/>
            <p:nvPr/>
          </p:nvSpPr>
          <p:spPr>
            <a:xfrm>
              <a:off x="5562600" y="3429000"/>
              <a:ext cx="914400" cy="685800"/>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solidFill>
                  <a:schemeClr val="tx1"/>
                </a:solidFill>
                <a:effectLst>
                  <a:outerShdw blurRad="38100" dist="38100" dir="2700000" algn="tl">
                    <a:srgbClr val="DDDDDD"/>
                  </a:outerShdw>
                </a:effectLst>
                <a:ea typeface="ＭＳ Ｐゴシック" pitchFamily="-112" charset="-128"/>
                <a:cs typeface="ＭＳ Ｐゴシック" pitchFamily="-112" charset="-128"/>
              </a:endParaRPr>
            </a:p>
          </p:txBody>
        </p:sp>
      </p:grpSp>
      <p:sp>
        <p:nvSpPr>
          <p:cNvPr id="26628" name="TextBox 15"/>
          <p:cNvSpPr txBox="1">
            <a:spLocks noChangeArrowheads="1"/>
          </p:cNvSpPr>
          <p:nvPr/>
        </p:nvSpPr>
        <p:spPr bwMode="auto">
          <a:xfrm>
            <a:off x="1828800" y="5715000"/>
            <a:ext cx="5486400" cy="457200"/>
          </a:xfrm>
          <a:prstGeom prst="rect">
            <a:avLst/>
          </a:prstGeom>
          <a:noFill/>
          <a:ln w="9525">
            <a:noFill/>
            <a:miter lim="800000"/>
            <a:headEnd/>
            <a:tailEnd/>
          </a:ln>
        </p:spPr>
        <p:txBody>
          <a:bodyPr>
            <a:spAutoFit/>
          </a:bodyPr>
          <a:lstStyle/>
          <a:p>
            <a:pPr algn="ctr" eaLnBrk="0" hangingPunct="0"/>
            <a:r>
              <a:rPr lang="en-US">
                <a:solidFill>
                  <a:schemeClr val="bg1"/>
                </a:solidFill>
              </a:rPr>
              <a:t>Whole – Part – Whole Model</a:t>
            </a:r>
          </a:p>
        </p:txBody>
      </p:sp>
      <p:sp>
        <p:nvSpPr>
          <p:cNvPr id="26629" name="TextBox 16"/>
          <p:cNvSpPr txBox="1">
            <a:spLocks noChangeArrowheads="1"/>
          </p:cNvSpPr>
          <p:nvPr/>
        </p:nvSpPr>
        <p:spPr bwMode="auto">
          <a:xfrm>
            <a:off x="1143000" y="2209800"/>
            <a:ext cx="1143000" cy="366713"/>
          </a:xfrm>
          <a:prstGeom prst="rect">
            <a:avLst/>
          </a:prstGeom>
          <a:noFill/>
          <a:ln w="9525">
            <a:noFill/>
            <a:miter lim="800000"/>
            <a:headEnd/>
            <a:tailEnd/>
          </a:ln>
        </p:spPr>
        <p:txBody>
          <a:bodyPr>
            <a:spAutoFit/>
          </a:bodyPr>
          <a:lstStyle/>
          <a:p>
            <a:pPr algn="ctr" eaLnBrk="0" hangingPunct="0"/>
            <a:r>
              <a:rPr lang="en-US" sz="1800"/>
              <a:t>Whole</a:t>
            </a:r>
          </a:p>
        </p:txBody>
      </p:sp>
      <p:sp>
        <p:nvSpPr>
          <p:cNvPr id="26630" name="TextBox 17"/>
          <p:cNvSpPr txBox="1">
            <a:spLocks noChangeArrowheads="1"/>
          </p:cNvSpPr>
          <p:nvPr/>
        </p:nvSpPr>
        <p:spPr bwMode="auto">
          <a:xfrm>
            <a:off x="6781800" y="2209800"/>
            <a:ext cx="1143000" cy="366713"/>
          </a:xfrm>
          <a:prstGeom prst="rect">
            <a:avLst/>
          </a:prstGeom>
          <a:noFill/>
          <a:ln w="9525">
            <a:noFill/>
            <a:miter lim="800000"/>
            <a:headEnd/>
            <a:tailEnd/>
          </a:ln>
        </p:spPr>
        <p:txBody>
          <a:bodyPr>
            <a:spAutoFit/>
          </a:bodyPr>
          <a:lstStyle/>
          <a:p>
            <a:pPr algn="ctr" eaLnBrk="0" hangingPunct="0"/>
            <a:r>
              <a:rPr lang="en-US" sz="1800"/>
              <a:t>Whole</a:t>
            </a:r>
          </a:p>
        </p:txBody>
      </p:sp>
      <p:sp>
        <p:nvSpPr>
          <p:cNvPr id="26631" name="TextBox 18"/>
          <p:cNvSpPr txBox="1">
            <a:spLocks noChangeArrowheads="1"/>
          </p:cNvSpPr>
          <p:nvPr/>
        </p:nvSpPr>
        <p:spPr bwMode="auto">
          <a:xfrm>
            <a:off x="4038600" y="2209800"/>
            <a:ext cx="1143000" cy="366713"/>
          </a:xfrm>
          <a:prstGeom prst="rect">
            <a:avLst/>
          </a:prstGeom>
          <a:noFill/>
          <a:ln w="9525">
            <a:noFill/>
            <a:miter lim="800000"/>
            <a:headEnd/>
            <a:tailEnd/>
          </a:ln>
        </p:spPr>
        <p:txBody>
          <a:bodyPr>
            <a:spAutoFit/>
          </a:bodyPr>
          <a:lstStyle/>
          <a:p>
            <a:pPr algn="ctr" eaLnBrk="0" hangingPunct="0"/>
            <a:r>
              <a:rPr lang="en-US" sz="1800"/>
              <a:t>Part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DDDDDD"/>
                  </a:outerShdw>
                </a:effectLst>
                <a:ea typeface="ＭＳ Ｐゴシック" pitchFamily="-112" charset="-128"/>
              </a:rPr>
              <a:t>Cognition and Risk</a:t>
            </a:r>
          </a:p>
        </p:txBody>
      </p:sp>
      <p:pic>
        <p:nvPicPr>
          <p:cNvPr id="28675" name="Content Placeholder 4" descr="great-smoky-mountains.jpg"/>
          <p:cNvPicPr>
            <a:picLocks noGrp="1" noChangeAspect="1"/>
          </p:cNvPicPr>
          <p:nvPr>
            <p:ph idx="1"/>
          </p:nvPr>
        </p:nvPicPr>
        <p:blipFill>
          <a:blip r:embed="rId3" cstate="print"/>
          <a:srcRect/>
          <a:stretch>
            <a:fillRect/>
          </a:stretch>
        </p:blipFill>
        <p:spPr bwMode="auto">
          <a:xfrm>
            <a:off x="685800" y="2514600"/>
            <a:ext cx="3667125" cy="2933700"/>
          </a:xfrm>
        </p:spPr>
      </p:pic>
      <p:pic>
        <p:nvPicPr>
          <p:cNvPr id="28676" name="Picture 5" descr="everest-closeup.jpg"/>
          <p:cNvPicPr>
            <a:picLocks noChangeAspect="1"/>
          </p:cNvPicPr>
          <p:nvPr/>
        </p:nvPicPr>
        <p:blipFill>
          <a:blip r:embed="rId4" cstate="print"/>
          <a:srcRect/>
          <a:stretch>
            <a:fillRect/>
          </a:stretch>
        </p:blipFill>
        <p:spPr bwMode="auto">
          <a:xfrm>
            <a:off x="4572000" y="2514600"/>
            <a:ext cx="3943350" cy="2957513"/>
          </a:xfrm>
          <a:prstGeom prst="rect">
            <a:avLst/>
          </a:prstGeom>
          <a:noFill/>
          <a:ln w="9525">
            <a:noFill/>
            <a:miter lim="800000"/>
            <a:headEnd/>
            <a:tailEnd/>
          </a:ln>
        </p:spPr>
      </p:pic>
      <p:sp>
        <p:nvSpPr>
          <p:cNvPr id="28677" name="TextBox 6"/>
          <p:cNvSpPr txBox="1">
            <a:spLocks noChangeArrowheads="1"/>
          </p:cNvSpPr>
          <p:nvPr/>
        </p:nvSpPr>
        <p:spPr bwMode="auto">
          <a:xfrm>
            <a:off x="685800" y="5638800"/>
            <a:ext cx="7696200" cy="366713"/>
          </a:xfrm>
          <a:prstGeom prst="rect">
            <a:avLst/>
          </a:prstGeom>
          <a:noFill/>
          <a:ln w="9525">
            <a:noFill/>
            <a:miter lim="800000"/>
            <a:headEnd/>
            <a:tailEnd/>
          </a:ln>
        </p:spPr>
        <p:txBody>
          <a:bodyPr>
            <a:spAutoFit/>
          </a:bodyPr>
          <a:lstStyle/>
          <a:p>
            <a:pPr algn="ctr" eaLnBrk="0" hangingPunct="0"/>
            <a:r>
              <a:rPr lang="en-US" sz="1800">
                <a:solidFill>
                  <a:schemeClr val="bg1"/>
                </a:solidFill>
              </a:rPr>
              <a:t>How are these the same? How are they different?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1095</TotalTime>
  <Words>2067</Words>
  <Application>Microsoft Office PowerPoint</Application>
  <PresentationFormat>On-screen Show (4:3)</PresentationFormat>
  <Paragraphs>200</Paragraphs>
  <Slides>27</Slides>
  <Notes>10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Habitat</vt:lpstr>
      <vt:lpstr>Problem-Based Learning  A Vision of the Future</vt:lpstr>
      <vt:lpstr>Welcome!</vt:lpstr>
      <vt:lpstr>If these walls could talk…</vt:lpstr>
      <vt:lpstr>What you don’t see (but must be there)</vt:lpstr>
      <vt:lpstr>Problem-Based Learning (PBL)</vt:lpstr>
      <vt:lpstr>Problem-Based Learning (PBL)</vt:lpstr>
      <vt:lpstr>PBL Continuum</vt:lpstr>
      <vt:lpstr>The Importance of Context</vt:lpstr>
      <vt:lpstr>Cognition and Risk</vt:lpstr>
      <vt:lpstr>Problem-Based Learning Cases </vt:lpstr>
      <vt:lpstr>PowerPoint Presentation</vt:lpstr>
      <vt:lpstr>Problem-Based Learning  Faculty Facilitator’s Role</vt:lpstr>
      <vt:lpstr>Problem-Based Learning Participant Roles</vt:lpstr>
      <vt:lpstr>Problem-Based Learning Learning Grid</vt:lpstr>
      <vt:lpstr>It Tolls for Thee</vt:lpstr>
      <vt:lpstr>It Tolls for Thee: Scene 1</vt:lpstr>
      <vt:lpstr>It Tolls for Thee: Scene 1</vt:lpstr>
      <vt:lpstr>It Tolls for Thee: Scene 1</vt:lpstr>
      <vt:lpstr>Learning Grid</vt:lpstr>
      <vt:lpstr>It Tolls for Thee: Scene 2</vt:lpstr>
      <vt:lpstr>It Tolls for Thee: Scene 2</vt:lpstr>
      <vt:lpstr>It Tolls for Thee: Scene 3</vt:lpstr>
      <vt:lpstr>It Tolls for Thee: Scene 3</vt:lpstr>
      <vt:lpstr>It Tolls for Thee: Scene 3</vt:lpstr>
      <vt:lpstr>It Tolls for Thee: Scene 3</vt:lpstr>
      <vt:lpstr>Let’s Talk!</vt:lpstr>
      <vt:lpstr>PowerPoint Presentation</vt:lpstr>
    </vt:vector>
  </TitlesOfParts>
  <Company>Tennessee Board of Regents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Based Learning</dc:title>
  <dc:creator>khill-clarke</dc:creator>
  <cp:lastModifiedBy>Marsha J. Harman, Ph.D.</cp:lastModifiedBy>
  <cp:revision>96</cp:revision>
  <dcterms:created xsi:type="dcterms:W3CDTF">2011-05-02T19:33:32Z</dcterms:created>
  <dcterms:modified xsi:type="dcterms:W3CDTF">2012-03-09T15:37:25Z</dcterms:modified>
</cp:coreProperties>
</file>