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929"/>
  </p:normalViewPr>
  <p:slideViewPr>
    <p:cSldViewPr>
      <p:cViewPr varScale="1">
        <p:scale>
          <a:sx n="87" d="100"/>
          <a:sy n="87" d="100"/>
        </p:scale>
        <p:origin x="-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784DC9-F015-41D2-A28E-69E713F25A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143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BB64DC-469C-458B-B1F5-63062563F6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46492-E29D-4C47-B6CB-ED723C0490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B8385C-351F-49EA-B443-4B8CCC2D0F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4D60B-5B73-47F5-8E64-214BB54E2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A46C86-CA67-45AE-83A1-1A0C473FAC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49B59-AC74-433F-95BF-8FE901132A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690722-7A41-419B-B27B-481CFF7392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E5CAD-47B4-4C51-B5DE-8AE5E671CB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CB52B6-5DB1-4CB0-8859-D2C1DAB28D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B1B61-2E8C-4F0C-B3EF-9D2465798E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530673-3C58-4AD7-ADD9-D80B08750A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90195-9C4A-4FFA-9356-55AAFE856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6877E7-B39C-43AB-84CA-ED2711F2B0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90011-1969-43CD-A3D2-4E06C075B0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97FACB-A498-4D03-8674-91509C55B3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B9A7-25A9-488B-8456-A157343D29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8B62EE-34B8-4AA8-8CBC-D36C6A9C42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3C491-6B4C-427B-BC28-E407FDB715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825FAA-40AD-486A-B6B8-37ED957552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DC15A-F4FF-48B4-B3AE-EE384E0824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A8DCA3-146C-4647-AFEB-84CAA5BB89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BEBB4-FEB8-4158-B848-1BFDFDE1E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66B3FF"/>
            </a:gs>
            <a:gs pos="100000">
              <a:srgbClr val="0033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gency FB" pitchFamily="34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gency FB" pitchFamily="34" charset="0"/>
              </a:defRPr>
            </a:lvl1pPr>
          </a:lstStyle>
          <a:p>
            <a:fld id="{FEA7FEBC-4B8B-49BE-983D-C70079BE9C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0A47F7-B8B5-4E48-BC85-55D6DCCCAE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5" Type="http://schemas.openxmlformats.org/officeDocument/2006/relationships/image" Target="../media/image40.wmf"/><Relationship Id="rId6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3" cstate="print"/>
          <a:srcRect r="86022" b="87183"/>
          <a:stretch>
            <a:fillRect/>
          </a:stretch>
        </p:blipFill>
        <p:spPr bwMode="auto">
          <a:xfrm>
            <a:off x="3581400" y="3200400"/>
            <a:ext cx="5562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1125" y="685800"/>
            <a:ext cx="560387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4400">
                <a:solidFill>
                  <a:schemeClr val="bg1"/>
                </a:solidFill>
              </a:rPr>
              <a:t>Judging Beef Heifers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524000"/>
            <a:ext cx="8839200" cy="117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200" dirty="0" smtClean="0">
                <a:solidFill>
                  <a:srgbClr val="FFFFFF"/>
                </a:solidFill>
              </a:rPr>
              <a:t>Principals of Agriculture, Food, and Natural Resources</a:t>
            </a:r>
          </a:p>
          <a:p>
            <a:pPr>
              <a:spcBef>
                <a:spcPct val="10000"/>
              </a:spcBef>
            </a:pPr>
            <a:r>
              <a:rPr lang="en-US" sz="2200" dirty="0" smtClean="0">
                <a:solidFill>
                  <a:srgbClr val="FFFFFF"/>
                </a:solidFill>
              </a:rPr>
              <a:t>Made By: Mr. Michael Baca</a:t>
            </a:r>
            <a:endParaRPr lang="en-US" sz="2200" dirty="0" smtClean="0">
              <a:solidFill>
                <a:srgbClr val="FFFFFF"/>
              </a:solidFill>
            </a:endParaRPr>
          </a:p>
          <a:p>
            <a:pPr>
              <a:spcBef>
                <a:spcPct val="10000"/>
              </a:spcBef>
            </a:pPr>
            <a:r>
              <a:rPr lang="en-US" sz="2200" dirty="0" smtClean="0">
                <a:solidFill>
                  <a:srgbClr val="FFFFFF"/>
                </a:solidFill>
              </a:rPr>
              <a:t>Edited By: Charolette Atkinson</a:t>
            </a:r>
            <a:endParaRPr lang="en-US" sz="2200" dirty="0" smtClean="0">
              <a:solidFill>
                <a:srgbClr val="FFFFFF"/>
              </a:solidFill>
            </a:endParaRPr>
          </a:p>
        </p:txBody>
      </p:sp>
      <p:pic>
        <p:nvPicPr>
          <p:cNvPr id="7" name="Picture 4" descr="shsu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953000"/>
            <a:ext cx="1371600" cy="151818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42875"/>
            <a:ext cx="8734425" cy="1285875"/>
          </a:xfrm>
          <a:noFill/>
          <a:ln/>
        </p:spPr>
        <p:txBody>
          <a:bodyPr lIns="0" tIns="0" rIns="0" bIns="0" anchor="t"/>
          <a:lstStyle/>
          <a:p>
            <a:r>
              <a:rPr lang="en-US" sz="4000" b="1">
                <a:solidFill>
                  <a:srgbClr val="FFFFFF"/>
                </a:solidFill>
                <a:latin typeface="Agency FB" pitchFamily="34" charset="0"/>
              </a:rPr>
              <a:t>Evaluating Soundness/Correctness</a:t>
            </a:r>
            <a:br>
              <a:rPr lang="en-US" sz="40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2800" b="1">
                <a:solidFill>
                  <a:srgbClr val="FFFFFF"/>
                </a:solidFill>
                <a:latin typeface="Agency FB" pitchFamily="34" charset="0"/>
              </a:rPr>
              <a:t>- Hocks -</a:t>
            </a:r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3" cstate="print"/>
          <a:srcRect r="86547" b="72755"/>
          <a:stretch>
            <a:fillRect/>
          </a:stretch>
        </p:blipFill>
        <p:spPr bwMode="auto">
          <a:xfrm>
            <a:off x="341313" y="2984500"/>
            <a:ext cx="2935287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414338" y="1563688"/>
            <a:ext cx="2324100" cy="11906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38175" y="1746250"/>
            <a:ext cx="21050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Too </a:t>
            </a:r>
            <a:r>
              <a:rPr lang="en-US" sz="2000" dirty="0" smtClean="0">
                <a:solidFill>
                  <a:srgbClr val="FFFF00"/>
                </a:solidFill>
              </a:rPr>
              <a:t>straight       </a:t>
            </a:r>
            <a:r>
              <a:rPr lang="en-US" sz="2000" dirty="0">
                <a:solidFill>
                  <a:srgbClr val="FFFF00"/>
                </a:solidFill>
              </a:rPr>
              <a:t>(post-legged)</a:t>
            </a:r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1828800" y="3600450"/>
            <a:ext cx="401638" cy="2344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2" y="1476"/>
              </a:cxn>
            </a:cxnLst>
            <a:rect l="0" t="0" r="r" b="b"/>
            <a:pathLst>
              <a:path w="253" h="1477">
                <a:moveTo>
                  <a:pt x="0" y="0"/>
                </a:moveTo>
                <a:lnTo>
                  <a:pt x="252" y="1476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487" name="Picture 7"/>
          <p:cNvPicPr>
            <a:picLocks noChangeArrowheads="1"/>
          </p:cNvPicPr>
          <p:nvPr/>
        </p:nvPicPr>
        <p:blipFill>
          <a:blip r:embed="rId4" cstate="print"/>
          <a:srcRect r="89866" b="75366"/>
          <a:stretch>
            <a:fillRect/>
          </a:stretch>
        </p:blipFill>
        <p:spPr bwMode="auto">
          <a:xfrm>
            <a:off x="3429000" y="3005138"/>
            <a:ext cx="259080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3314700" y="1560513"/>
            <a:ext cx="2322513" cy="11906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222625" y="1927225"/>
            <a:ext cx="2492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Sickle hocked</a:t>
            </a:r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4514850" y="4114800"/>
            <a:ext cx="630238" cy="1887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40"/>
              </a:cxn>
              <a:cxn ang="0">
                <a:pos x="396" y="1188"/>
              </a:cxn>
            </a:cxnLst>
            <a:rect l="0" t="0" r="r" b="b"/>
            <a:pathLst>
              <a:path w="397" h="1189">
                <a:moveTo>
                  <a:pt x="0" y="0"/>
                </a:moveTo>
                <a:lnTo>
                  <a:pt x="0" y="540"/>
                </a:lnTo>
                <a:lnTo>
                  <a:pt x="396" y="1188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491" name="Picture 11"/>
          <p:cNvPicPr>
            <a:picLocks noChangeArrowheads="1"/>
          </p:cNvPicPr>
          <p:nvPr/>
        </p:nvPicPr>
        <p:blipFill>
          <a:blip r:embed="rId5" cstate="print"/>
          <a:srcRect r="85654" b="72831"/>
          <a:stretch>
            <a:fillRect/>
          </a:stretch>
        </p:blipFill>
        <p:spPr bwMode="auto">
          <a:xfrm>
            <a:off x="6172200" y="2982913"/>
            <a:ext cx="2514600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6284913" y="1617663"/>
            <a:ext cx="2324100" cy="11906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324600" y="1981200"/>
            <a:ext cx="22161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Cow hocked</a:t>
            </a:r>
          </a:p>
        </p:txBody>
      </p:sp>
      <p:sp>
        <p:nvSpPr>
          <p:cNvPr id="20494" name="Freeform 14"/>
          <p:cNvSpPr>
            <a:spLocks/>
          </p:cNvSpPr>
          <p:nvPr/>
        </p:nvSpPr>
        <p:spPr bwMode="auto">
          <a:xfrm>
            <a:off x="6629400" y="3143250"/>
            <a:ext cx="230188" cy="257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12"/>
              </a:cxn>
              <a:cxn ang="0">
                <a:pos x="36" y="1620"/>
              </a:cxn>
            </a:cxnLst>
            <a:rect l="0" t="0" r="r" b="b"/>
            <a:pathLst>
              <a:path w="145" h="1621">
                <a:moveTo>
                  <a:pt x="0" y="0"/>
                </a:moveTo>
                <a:lnTo>
                  <a:pt x="144" y="612"/>
                </a:lnTo>
                <a:lnTo>
                  <a:pt x="36" y="162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7143750" y="4057650"/>
            <a:ext cx="63023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6" y="0"/>
              </a:cxn>
            </a:cxnLst>
            <a:rect l="0" t="0" r="r" b="b"/>
            <a:pathLst>
              <a:path w="397" h="1">
                <a:moveTo>
                  <a:pt x="0" y="0"/>
                </a:moveTo>
                <a:lnTo>
                  <a:pt x="396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6" name="Freeform 16"/>
          <p:cNvSpPr>
            <a:spLocks/>
          </p:cNvSpPr>
          <p:nvPr/>
        </p:nvSpPr>
        <p:spPr bwMode="auto">
          <a:xfrm>
            <a:off x="6891338" y="6073775"/>
            <a:ext cx="9715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1" y="0"/>
              </a:cxn>
            </a:cxnLst>
            <a:rect l="0" t="0" r="r" b="b"/>
            <a:pathLst>
              <a:path w="612" h="1">
                <a:moveTo>
                  <a:pt x="0" y="0"/>
                </a:moveTo>
                <a:lnTo>
                  <a:pt x="611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8462963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200">
                <a:solidFill>
                  <a:srgbClr val="FFCC00"/>
                </a:solidFill>
              </a:rPr>
              <a:t>Slide 8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7963" y="142875"/>
            <a:ext cx="8732837" cy="1285875"/>
          </a:xfrm>
          <a:noFill/>
          <a:ln/>
        </p:spPr>
        <p:txBody>
          <a:bodyPr lIns="0" tIns="0" rIns="0" bIns="0" anchor="t"/>
          <a:lstStyle/>
          <a:p>
            <a:r>
              <a:rPr lang="en-US" sz="4000" b="1">
                <a:solidFill>
                  <a:srgbClr val="FFFFFF"/>
                </a:solidFill>
                <a:latin typeface="Agency FB" pitchFamily="34" charset="0"/>
              </a:rPr>
              <a:t>Evaluating Soundness/Correctness</a:t>
            </a:r>
            <a:br>
              <a:rPr lang="en-US" sz="40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2800" b="1">
                <a:solidFill>
                  <a:srgbClr val="FFFFFF"/>
                </a:solidFill>
                <a:latin typeface="Agency FB" pitchFamily="34" charset="0"/>
              </a:rPr>
              <a:t>- Hocks -</a:t>
            </a:r>
          </a:p>
        </p:txBody>
      </p:sp>
      <p:pic>
        <p:nvPicPr>
          <p:cNvPr id="22531" name="Picture 3"/>
          <p:cNvPicPr>
            <a:picLocks noChangeArrowheads="1"/>
          </p:cNvPicPr>
          <p:nvPr/>
        </p:nvPicPr>
        <p:blipFill>
          <a:blip r:embed="rId3" cstate="print"/>
          <a:srcRect r="83185" b="63581"/>
          <a:stretch>
            <a:fillRect/>
          </a:stretch>
        </p:blipFill>
        <p:spPr bwMode="auto">
          <a:xfrm>
            <a:off x="571500" y="1543050"/>
            <a:ext cx="33909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2" name="Freeform 4"/>
          <p:cNvSpPr>
            <a:spLocks/>
          </p:cNvSpPr>
          <p:nvPr/>
        </p:nvSpPr>
        <p:spPr bwMode="auto">
          <a:xfrm>
            <a:off x="5426075" y="1778000"/>
            <a:ext cx="3013075" cy="2451100"/>
          </a:xfrm>
          <a:custGeom>
            <a:avLst/>
            <a:gdLst/>
            <a:ahLst/>
            <a:cxnLst>
              <a:cxn ang="0">
                <a:pos x="949" y="414"/>
              </a:cxn>
              <a:cxn ang="0">
                <a:pos x="734" y="164"/>
              </a:cxn>
              <a:cxn ang="0">
                <a:pos x="642" y="451"/>
              </a:cxn>
              <a:cxn ang="0">
                <a:pos x="33" y="164"/>
              </a:cxn>
              <a:cxn ang="0">
                <a:pos x="406" y="544"/>
              </a:cxn>
              <a:cxn ang="0">
                <a:pos x="0" y="616"/>
              </a:cxn>
              <a:cxn ang="0">
                <a:pos x="327" y="841"/>
              </a:cxn>
              <a:cxn ang="0">
                <a:pos x="12" y="1041"/>
              </a:cxn>
              <a:cxn ang="0">
                <a:pos x="497" y="995"/>
              </a:cxn>
              <a:cxn ang="0">
                <a:pos x="418" y="1258"/>
              </a:cxn>
              <a:cxn ang="0">
                <a:pos x="677" y="1116"/>
              </a:cxn>
              <a:cxn ang="0">
                <a:pos x="746" y="1543"/>
              </a:cxn>
              <a:cxn ang="0">
                <a:pos x="925" y="1066"/>
              </a:cxn>
              <a:cxn ang="0">
                <a:pos x="1163" y="1409"/>
              </a:cxn>
              <a:cxn ang="0">
                <a:pos x="1231" y="1032"/>
              </a:cxn>
              <a:cxn ang="0">
                <a:pos x="1593" y="1292"/>
              </a:cxn>
              <a:cxn ang="0">
                <a:pos x="1478" y="925"/>
              </a:cxn>
              <a:cxn ang="0">
                <a:pos x="1897" y="950"/>
              </a:cxn>
              <a:cxn ang="0">
                <a:pos x="1546" y="748"/>
              </a:cxn>
              <a:cxn ang="0">
                <a:pos x="1852" y="581"/>
              </a:cxn>
              <a:cxn ang="0">
                <a:pos x="1466" y="523"/>
              </a:cxn>
              <a:cxn ang="0">
                <a:pos x="1613" y="319"/>
              </a:cxn>
              <a:cxn ang="0">
                <a:pos x="1243" y="380"/>
              </a:cxn>
              <a:cxn ang="0">
                <a:pos x="1275" y="0"/>
              </a:cxn>
              <a:cxn ang="0">
                <a:pos x="949" y="414"/>
              </a:cxn>
            </a:cxnLst>
            <a:rect l="0" t="0" r="r" b="b"/>
            <a:pathLst>
              <a:path w="1898" h="1544">
                <a:moveTo>
                  <a:pt x="949" y="414"/>
                </a:moveTo>
                <a:lnTo>
                  <a:pt x="734" y="164"/>
                </a:lnTo>
                <a:lnTo>
                  <a:pt x="642" y="451"/>
                </a:lnTo>
                <a:lnTo>
                  <a:pt x="33" y="164"/>
                </a:lnTo>
                <a:lnTo>
                  <a:pt x="406" y="544"/>
                </a:lnTo>
                <a:lnTo>
                  <a:pt x="0" y="616"/>
                </a:lnTo>
                <a:lnTo>
                  <a:pt x="327" y="841"/>
                </a:lnTo>
                <a:lnTo>
                  <a:pt x="12" y="1041"/>
                </a:lnTo>
                <a:lnTo>
                  <a:pt x="497" y="995"/>
                </a:lnTo>
                <a:lnTo>
                  <a:pt x="418" y="1258"/>
                </a:lnTo>
                <a:lnTo>
                  <a:pt x="677" y="1116"/>
                </a:lnTo>
                <a:lnTo>
                  <a:pt x="746" y="1543"/>
                </a:lnTo>
                <a:lnTo>
                  <a:pt x="925" y="1066"/>
                </a:lnTo>
                <a:lnTo>
                  <a:pt x="1163" y="1409"/>
                </a:lnTo>
                <a:lnTo>
                  <a:pt x="1231" y="1032"/>
                </a:lnTo>
                <a:lnTo>
                  <a:pt x="1593" y="1292"/>
                </a:lnTo>
                <a:lnTo>
                  <a:pt x="1478" y="925"/>
                </a:lnTo>
                <a:lnTo>
                  <a:pt x="1897" y="950"/>
                </a:lnTo>
                <a:lnTo>
                  <a:pt x="1546" y="748"/>
                </a:lnTo>
                <a:lnTo>
                  <a:pt x="1852" y="581"/>
                </a:lnTo>
                <a:lnTo>
                  <a:pt x="1466" y="523"/>
                </a:lnTo>
                <a:lnTo>
                  <a:pt x="1613" y="319"/>
                </a:lnTo>
                <a:lnTo>
                  <a:pt x="1243" y="380"/>
                </a:lnTo>
                <a:lnTo>
                  <a:pt x="1275" y="0"/>
                </a:lnTo>
                <a:lnTo>
                  <a:pt x="949" y="414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997575" y="2597150"/>
            <a:ext cx="177482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Excellent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hocks</a:t>
            </a:r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>
            <a:off x="4111625" y="4979988"/>
            <a:ext cx="2628900" cy="1481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55" y="0"/>
              </a:cxn>
              <a:cxn ang="0">
                <a:pos x="1655" y="932"/>
              </a:cxn>
              <a:cxn ang="0">
                <a:pos x="0" y="932"/>
              </a:cxn>
              <a:cxn ang="0">
                <a:pos x="0" y="0"/>
              </a:cxn>
            </a:cxnLst>
            <a:rect l="0" t="0" r="r" b="b"/>
            <a:pathLst>
              <a:path w="1656" h="933">
                <a:moveTo>
                  <a:pt x="0" y="0"/>
                </a:moveTo>
                <a:lnTo>
                  <a:pt x="1655" y="0"/>
                </a:lnTo>
                <a:lnTo>
                  <a:pt x="1655" y="932"/>
                </a:lnTo>
                <a:lnTo>
                  <a:pt x="0" y="932"/>
                </a:lnTo>
                <a:lnTo>
                  <a:pt x="0" y="0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962400" y="5254625"/>
            <a:ext cx="299243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Correct set to </a:t>
            </a:r>
            <a:r>
              <a:rPr lang="en-US" sz="2000" dirty="0" smtClean="0">
                <a:solidFill>
                  <a:srgbClr val="FFFF00"/>
                </a:solidFill>
              </a:rPr>
              <a:t>hocks   </a:t>
            </a:r>
            <a:r>
              <a:rPr lang="en-US" sz="2000" dirty="0">
                <a:solidFill>
                  <a:srgbClr val="FFFF00"/>
                </a:solidFill>
              </a:rPr>
              <a:t>(square, flat boned</a:t>
            </a:r>
            <a:r>
              <a:rPr lang="en-US" sz="2000" dirty="0" smtClean="0">
                <a:solidFill>
                  <a:srgbClr val="FFFF00"/>
                </a:solidFill>
              </a:rPr>
              <a:t>,  </a:t>
            </a:r>
            <a:r>
              <a:rPr lang="en-US" sz="2000" dirty="0">
                <a:solidFill>
                  <a:srgbClr val="FFFF00"/>
                </a:solidFill>
              </a:rPr>
              <a:t>powerful)</a:t>
            </a:r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>
            <a:off x="1143000" y="2493962"/>
            <a:ext cx="458788" cy="2459038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72" y="648"/>
              </a:cxn>
              <a:cxn ang="0">
                <a:pos x="0" y="1548"/>
              </a:cxn>
            </a:cxnLst>
            <a:rect l="0" t="0" r="r" b="b"/>
            <a:pathLst>
              <a:path w="289" h="1549">
                <a:moveTo>
                  <a:pt x="288" y="0"/>
                </a:moveTo>
                <a:lnTo>
                  <a:pt x="72" y="648"/>
                </a:lnTo>
                <a:lnTo>
                  <a:pt x="0" y="1548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8462963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200">
                <a:solidFill>
                  <a:srgbClr val="FFCC00"/>
                </a:solidFill>
              </a:rPr>
              <a:t>Slide 9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42875"/>
            <a:ext cx="8732838" cy="1285875"/>
          </a:xfrm>
          <a:noFill/>
          <a:ln/>
        </p:spPr>
        <p:txBody>
          <a:bodyPr lIns="0" tIns="0" rIns="0" bIns="0" anchor="t"/>
          <a:lstStyle/>
          <a:p>
            <a:r>
              <a:rPr lang="en-US" sz="4000" b="1">
                <a:solidFill>
                  <a:srgbClr val="FFFFFF"/>
                </a:solidFill>
                <a:latin typeface="Agency FB" pitchFamily="34" charset="0"/>
              </a:rPr>
              <a:t>Evaluating Soundness/Correctness</a:t>
            </a:r>
            <a:br>
              <a:rPr lang="en-US" sz="40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2800" b="1">
                <a:solidFill>
                  <a:srgbClr val="FFFFFF"/>
                </a:solidFill>
                <a:latin typeface="Agency FB" pitchFamily="34" charset="0"/>
              </a:rPr>
              <a:t>- Rump -</a:t>
            </a:r>
          </a:p>
        </p:txBody>
      </p:sp>
      <p:pic>
        <p:nvPicPr>
          <p:cNvPr id="24579" name="Picture 3"/>
          <p:cNvPicPr>
            <a:picLocks noChangeArrowheads="1"/>
          </p:cNvPicPr>
          <p:nvPr/>
        </p:nvPicPr>
        <p:blipFill>
          <a:blip r:embed="rId3" cstate="print"/>
          <a:srcRect r="69889" b="69070"/>
          <a:stretch>
            <a:fillRect/>
          </a:stretch>
        </p:blipFill>
        <p:spPr bwMode="auto">
          <a:xfrm>
            <a:off x="228600" y="1887538"/>
            <a:ext cx="5715000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6356350" y="2895600"/>
            <a:ext cx="2559050" cy="2046288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556375" y="3446463"/>
            <a:ext cx="24828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Short and steep </a:t>
            </a:r>
            <a:r>
              <a:rPr lang="en-US" sz="2000" dirty="0" err="1">
                <a:solidFill>
                  <a:srgbClr val="FFFF00"/>
                </a:solidFill>
              </a:rPr>
              <a:t>rumped</a:t>
            </a:r>
            <a:r>
              <a:rPr lang="en-US" sz="2000" dirty="0">
                <a:solidFill>
                  <a:srgbClr val="FFFF00"/>
                </a:solidFill>
              </a:rPr>
              <a:t> from </a:t>
            </a:r>
            <a:r>
              <a:rPr lang="en-US" sz="2000" dirty="0" smtClean="0">
                <a:solidFill>
                  <a:srgbClr val="FFFF00"/>
                </a:solidFill>
              </a:rPr>
              <a:t>hooks  </a:t>
            </a:r>
            <a:r>
              <a:rPr lang="en-US" sz="2000" dirty="0">
                <a:solidFill>
                  <a:srgbClr val="FFFF00"/>
                </a:solidFill>
              </a:rPr>
              <a:t>to pins</a:t>
            </a:r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1143000" y="3429000"/>
            <a:ext cx="2973388" cy="1316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72" y="828"/>
              </a:cxn>
            </a:cxnLst>
            <a:rect l="0" t="0" r="r" b="b"/>
            <a:pathLst>
              <a:path w="1873" h="829">
                <a:moveTo>
                  <a:pt x="0" y="0"/>
                </a:moveTo>
                <a:lnTo>
                  <a:pt x="1872" y="828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8462963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200">
                <a:solidFill>
                  <a:srgbClr val="FFCC00"/>
                </a:solidFill>
              </a:rPr>
              <a:t>Slide 10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963" y="142875"/>
            <a:ext cx="8732837" cy="1285875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Soundness/Correctness</a:t>
            </a:r>
            <a:br>
              <a:rPr lang="en-US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3200" b="1">
                <a:solidFill>
                  <a:srgbClr val="FFFFFF"/>
                </a:solidFill>
                <a:latin typeface="Agency FB" pitchFamily="34" charset="0"/>
              </a:rPr>
              <a:t>- Rump -</a:t>
            </a:r>
          </a:p>
        </p:txBody>
      </p:sp>
      <p:pic>
        <p:nvPicPr>
          <p:cNvPr id="26627" name="Picture 3"/>
          <p:cNvPicPr>
            <a:picLocks noChangeArrowheads="1"/>
          </p:cNvPicPr>
          <p:nvPr/>
        </p:nvPicPr>
        <p:blipFill>
          <a:blip r:embed="rId3" cstate="print"/>
          <a:srcRect r="71875" b="64022"/>
          <a:stretch>
            <a:fillRect/>
          </a:stretch>
        </p:blipFill>
        <p:spPr bwMode="auto">
          <a:xfrm>
            <a:off x="400050" y="1600200"/>
            <a:ext cx="53149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Freeform 4"/>
          <p:cNvSpPr>
            <a:spLocks/>
          </p:cNvSpPr>
          <p:nvPr/>
        </p:nvSpPr>
        <p:spPr bwMode="auto">
          <a:xfrm>
            <a:off x="5886450" y="2635250"/>
            <a:ext cx="3011488" cy="2451100"/>
          </a:xfrm>
          <a:custGeom>
            <a:avLst/>
            <a:gdLst/>
            <a:ahLst/>
            <a:cxnLst>
              <a:cxn ang="0">
                <a:pos x="948" y="414"/>
              </a:cxn>
              <a:cxn ang="0">
                <a:pos x="733" y="164"/>
              </a:cxn>
              <a:cxn ang="0">
                <a:pos x="641" y="451"/>
              </a:cxn>
              <a:cxn ang="0">
                <a:pos x="32" y="164"/>
              </a:cxn>
              <a:cxn ang="0">
                <a:pos x="405" y="543"/>
              </a:cxn>
              <a:cxn ang="0">
                <a:pos x="0" y="615"/>
              </a:cxn>
              <a:cxn ang="0">
                <a:pos x="326" y="840"/>
              </a:cxn>
              <a:cxn ang="0">
                <a:pos x="11" y="1041"/>
              </a:cxn>
              <a:cxn ang="0">
                <a:pos x="497" y="994"/>
              </a:cxn>
              <a:cxn ang="0">
                <a:pos x="418" y="1258"/>
              </a:cxn>
              <a:cxn ang="0">
                <a:pos x="676" y="1116"/>
              </a:cxn>
              <a:cxn ang="0">
                <a:pos x="745" y="1543"/>
              </a:cxn>
              <a:cxn ang="0">
                <a:pos x="924" y="1066"/>
              </a:cxn>
              <a:cxn ang="0">
                <a:pos x="1162" y="1409"/>
              </a:cxn>
              <a:cxn ang="0">
                <a:pos x="1231" y="1031"/>
              </a:cxn>
              <a:cxn ang="0">
                <a:pos x="1592" y="1292"/>
              </a:cxn>
              <a:cxn ang="0">
                <a:pos x="1477" y="924"/>
              </a:cxn>
              <a:cxn ang="0">
                <a:pos x="1896" y="949"/>
              </a:cxn>
              <a:cxn ang="0">
                <a:pos x="1546" y="747"/>
              </a:cxn>
              <a:cxn ang="0">
                <a:pos x="1851" y="580"/>
              </a:cxn>
              <a:cxn ang="0">
                <a:pos x="1466" y="522"/>
              </a:cxn>
              <a:cxn ang="0">
                <a:pos x="1613" y="319"/>
              </a:cxn>
              <a:cxn ang="0">
                <a:pos x="1242" y="380"/>
              </a:cxn>
              <a:cxn ang="0">
                <a:pos x="1274" y="0"/>
              </a:cxn>
              <a:cxn ang="0">
                <a:pos x="948" y="414"/>
              </a:cxn>
            </a:cxnLst>
            <a:rect l="0" t="0" r="r" b="b"/>
            <a:pathLst>
              <a:path w="1897" h="1544">
                <a:moveTo>
                  <a:pt x="948" y="414"/>
                </a:moveTo>
                <a:lnTo>
                  <a:pt x="733" y="164"/>
                </a:lnTo>
                <a:lnTo>
                  <a:pt x="641" y="451"/>
                </a:lnTo>
                <a:lnTo>
                  <a:pt x="32" y="164"/>
                </a:lnTo>
                <a:lnTo>
                  <a:pt x="405" y="543"/>
                </a:lnTo>
                <a:lnTo>
                  <a:pt x="0" y="615"/>
                </a:lnTo>
                <a:lnTo>
                  <a:pt x="326" y="840"/>
                </a:lnTo>
                <a:lnTo>
                  <a:pt x="11" y="1041"/>
                </a:lnTo>
                <a:lnTo>
                  <a:pt x="497" y="994"/>
                </a:lnTo>
                <a:lnTo>
                  <a:pt x="418" y="1258"/>
                </a:lnTo>
                <a:lnTo>
                  <a:pt x="676" y="1116"/>
                </a:lnTo>
                <a:lnTo>
                  <a:pt x="745" y="1543"/>
                </a:lnTo>
                <a:lnTo>
                  <a:pt x="924" y="1066"/>
                </a:lnTo>
                <a:lnTo>
                  <a:pt x="1162" y="1409"/>
                </a:lnTo>
                <a:lnTo>
                  <a:pt x="1231" y="1031"/>
                </a:lnTo>
                <a:lnTo>
                  <a:pt x="1592" y="1292"/>
                </a:lnTo>
                <a:lnTo>
                  <a:pt x="1477" y="924"/>
                </a:lnTo>
                <a:lnTo>
                  <a:pt x="1896" y="949"/>
                </a:lnTo>
                <a:lnTo>
                  <a:pt x="1546" y="747"/>
                </a:lnTo>
                <a:lnTo>
                  <a:pt x="1851" y="580"/>
                </a:lnTo>
                <a:lnTo>
                  <a:pt x="1466" y="522"/>
                </a:lnTo>
                <a:lnTo>
                  <a:pt x="1613" y="319"/>
                </a:lnTo>
                <a:lnTo>
                  <a:pt x="1242" y="380"/>
                </a:lnTo>
                <a:lnTo>
                  <a:pt x="1274" y="0"/>
                </a:lnTo>
                <a:lnTo>
                  <a:pt x="948" y="414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459538" y="3444875"/>
            <a:ext cx="177641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Excellent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rump</a:t>
            </a:r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1428750" y="3086100"/>
            <a:ext cx="245903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48" y="0"/>
              </a:cxn>
            </a:cxnLst>
            <a:rect l="0" t="0" r="r" b="b"/>
            <a:pathLst>
              <a:path w="1549" h="1">
                <a:moveTo>
                  <a:pt x="0" y="0"/>
                </a:moveTo>
                <a:lnTo>
                  <a:pt x="1548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198563" y="3679825"/>
            <a:ext cx="411321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Long rumped and level from hooks to pins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8462963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Slide 11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42875"/>
            <a:ext cx="8734425" cy="1285875"/>
          </a:xfrm>
          <a:noFill/>
          <a:ln/>
        </p:spPr>
        <p:txBody>
          <a:bodyPr lIns="0" tIns="0" rIns="0" bIns="0" anchor="t"/>
          <a:lstStyle/>
          <a:p>
            <a:r>
              <a:rPr lang="en-US" sz="4000" b="1">
                <a:solidFill>
                  <a:srgbClr val="FFFFFF"/>
                </a:solidFill>
                <a:latin typeface="Agency FB" pitchFamily="34" charset="0"/>
              </a:rPr>
              <a:t>Evaluating Soundness/Correctness</a:t>
            </a:r>
            <a:br>
              <a:rPr lang="en-US" sz="40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2800" b="1">
                <a:solidFill>
                  <a:srgbClr val="FFFFFF"/>
                </a:solidFill>
                <a:latin typeface="Agency FB" pitchFamily="34" charset="0"/>
              </a:rPr>
              <a:t>- Shoulder -</a:t>
            </a:r>
          </a:p>
        </p:txBody>
      </p:sp>
      <p:pic>
        <p:nvPicPr>
          <p:cNvPr id="28675" name="Picture 3"/>
          <p:cNvPicPr>
            <a:picLocks noChangeArrowheads="1"/>
          </p:cNvPicPr>
          <p:nvPr/>
        </p:nvPicPr>
        <p:blipFill>
          <a:blip r:embed="rId3" cstate="print"/>
          <a:srcRect r="82574" b="71152"/>
          <a:stretch>
            <a:fillRect/>
          </a:stretch>
        </p:blipFill>
        <p:spPr bwMode="auto">
          <a:xfrm>
            <a:off x="742950" y="2628900"/>
            <a:ext cx="33718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1044575" y="1333500"/>
            <a:ext cx="2324100" cy="11906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219200" y="1717675"/>
            <a:ext cx="21399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Too straight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in shoulder</a:t>
            </a:r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>
            <a:off x="1538288" y="3600450"/>
            <a:ext cx="274637" cy="2859088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172" y="0"/>
              </a:cxn>
            </a:cxnLst>
            <a:rect l="0" t="0" r="r" b="b"/>
            <a:pathLst>
              <a:path w="173" h="1801">
                <a:moveTo>
                  <a:pt x="0" y="1800"/>
                </a:moveTo>
                <a:lnTo>
                  <a:pt x="172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8679" name="Picture 7"/>
          <p:cNvPicPr>
            <a:picLocks noChangeArrowheads="1"/>
          </p:cNvPicPr>
          <p:nvPr/>
        </p:nvPicPr>
        <p:blipFill>
          <a:blip r:embed="rId4" cstate="print"/>
          <a:srcRect r="80222" b="71028"/>
          <a:stretch>
            <a:fillRect/>
          </a:stretch>
        </p:blipFill>
        <p:spPr bwMode="auto">
          <a:xfrm>
            <a:off x="4856163" y="2628900"/>
            <a:ext cx="37544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5272088" y="1330325"/>
            <a:ext cx="2670175" cy="11906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105400" y="1717675"/>
            <a:ext cx="303053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Too coarse through shoulder</a:t>
            </a:r>
          </a:p>
        </p:txBody>
      </p:sp>
      <p:sp>
        <p:nvSpPr>
          <p:cNvPr id="28682" name="Freeform 10"/>
          <p:cNvSpPr>
            <a:spLocks/>
          </p:cNvSpPr>
          <p:nvPr/>
        </p:nvSpPr>
        <p:spPr bwMode="auto">
          <a:xfrm>
            <a:off x="7372350" y="3086100"/>
            <a:ext cx="1588" cy="858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40"/>
              </a:cxn>
            </a:cxnLst>
            <a:rect l="0" t="0" r="r" b="b"/>
            <a:pathLst>
              <a:path w="1" h="541">
                <a:moveTo>
                  <a:pt x="0" y="0"/>
                </a:moveTo>
                <a:lnTo>
                  <a:pt x="0" y="54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8462963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200">
                <a:solidFill>
                  <a:srgbClr val="FFCC00"/>
                </a:solidFill>
              </a:rPr>
              <a:t>Slide 12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42875"/>
            <a:ext cx="8732838" cy="1285875"/>
          </a:xfrm>
          <a:noFill/>
          <a:ln/>
        </p:spPr>
        <p:txBody>
          <a:bodyPr lIns="0" tIns="0" rIns="0" bIns="0" anchor="t"/>
          <a:lstStyle/>
          <a:p>
            <a:r>
              <a:rPr lang="en-US" sz="4000" b="1">
                <a:solidFill>
                  <a:srgbClr val="FFFFFF"/>
                </a:solidFill>
                <a:latin typeface="Agency FB" pitchFamily="34" charset="0"/>
              </a:rPr>
              <a:t>Evaluating Soundness/Correctness</a:t>
            </a:r>
            <a:br>
              <a:rPr lang="en-US" sz="40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2800" b="1">
                <a:solidFill>
                  <a:srgbClr val="FFFFFF"/>
                </a:solidFill>
                <a:latin typeface="Agency FB" pitchFamily="34" charset="0"/>
              </a:rPr>
              <a:t>- Shoulder -</a:t>
            </a:r>
          </a:p>
        </p:txBody>
      </p:sp>
      <p:pic>
        <p:nvPicPr>
          <p:cNvPr id="30723" name="Picture 3"/>
          <p:cNvPicPr>
            <a:picLocks noChangeArrowheads="1"/>
          </p:cNvPicPr>
          <p:nvPr/>
        </p:nvPicPr>
        <p:blipFill>
          <a:blip r:embed="rId3" cstate="print"/>
          <a:srcRect r="79259" b="63176"/>
          <a:stretch>
            <a:fillRect/>
          </a:stretch>
        </p:blipFill>
        <p:spPr bwMode="auto">
          <a:xfrm>
            <a:off x="325439" y="1430338"/>
            <a:ext cx="3789361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4" name="Freeform 4"/>
          <p:cNvSpPr>
            <a:spLocks/>
          </p:cNvSpPr>
          <p:nvPr/>
        </p:nvSpPr>
        <p:spPr bwMode="auto">
          <a:xfrm>
            <a:off x="5522913" y="2349500"/>
            <a:ext cx="3013075" cy="2451100"/>
          </a:xfrm>
          <a:custGeom>
            <a:avLst/>
            <a:gdLst/>
            <a:ahLst/>
            <a:cxnLst>
              <a:cxn ang="0">
                <a:pos x="949" y="414"/>
              </a:cxn>
              <a:cxn ang="0">
                <a:pos x="734" y="164"/>
              </a:cxn>
              <a:cxn ang="0">
                <a:pos x="642" y="451"/>
              </a:cxn>
              <a:cxn ang="0">
                <a:pos x="33" y="164"/>
              </a:cxn>
              <a:cxn ang="0">
                <a:pos x="406" y="544"/>
              </a:cxn>
              <a:cxn ang="0">
                <a:pos x="0" y="616"/>
              </a:cxn>
              <a:cxn ang="0">
                <a:pos x="327" y="840"/>
              </a:cxn>
              <a:cxn ang="0">
                <a:pos x="12" y="1041"/>
              </a:cxn>
              <a:cxn ang="0">
                <a:pos x="497" y="994"/>
              </a:cxn>
              <a:cxn ang="0">
                <a:pos x="418" y="1258"/>
              </a:cxn>
              <a:cxn ang="0">
                <a:pos x="677" y="1116"/>
              </a:cxn>
              <a:cxn ang="0">
                <a:pos x="746" y="1543"/>
              </a:cxn>
              <a:cxn ang="0">
                <a:pos x="925" y="1066"/>
              </a:cxn>
              <a:cxn ang="0">
                <a:pos x="1163" y="1409"/>
              </a:cxn>
              <a:cxn ang="0">
                <a:pos x="1231" y="1031"/>
              </a:cxn>
              <a:cxn ang="0">
                <a:pos x="1593" y="1292"/>
              </a:cxn>
              <a:cxn ang="0">
                <a:pos x="1478" y="924"/>
              </a:cxn>
              <a:cxn ang="0">
                <a:pos x="1897" y="949"/>
              </a:cxn>
              <a:cxn ang="0">
                <a:pos x="1546" y="747"/>
              </a:cxn>
              <a:cxn ang="0">
                <a:pos x="1852" y="581"/>
              </a:cxn>
              <a:cxn ang="0">
                <a:pos x="1466" y="523"/>
              </a:cxn>
              <a:cxn ang="0">
                <a:pos x="1613" y="319"/>
              </a:cxn>
              <a:cxn ang="0">
                <a:pos x="1243" y="380"/>
              </a:cxn>
              <a:cxn ang="0">
                <a:pos x="1275" y="0"/>
              </a:cxn>
              <a:cxn ang="0">
                <a:pos x="949" y="414"/>
              </a:cxn>
            </a:cxnLst>
            <a:rect l="0" t="0" r="r" b="b"/>
            <a:pathLst>
              <a:path w="1898" h="1544">
                <a:moveTo>
                  <a:pt x="949" y="414"/>
                </a:moveTo>
                <a:lnTo>
                  <a:pt x="734" y="164"/>
                </a:lnTo>
                <a:lnTo>
                  <a:pt x="642" y="451"/>
                </a:lnTo>
                <a:lnTo>
                  <a:pt x="33" y="164"/>
                </a:lnTo>
                <a:lnTo>
                  <a:pt x="406" y="544"/>
                </a:lnTo>
                <a:lnTo>
                  <a:pt x="0" y="616"/>
                </a:lnTo>
                <a:lnTo>
                  <a:pt x="327" y="840"/>
                </a:lnTo>
                <a:lnTo>
                  <a:pt x="12" y="1041"/>
                </a:lnTo>
                <a:lnTo>
                  <a:pt x="497" y="994"/>
                </a:lnTo>
                <a:lnTo>
                  <a:pt x="418" y="1258"/>
                </a:lnTo>
                <a:lnTo>
                  <a:pt x="677" y="1116"/>
                </a:lnTo>
                <a:lnTo>
                  <a:pt x="746" y="1543"/>
                </a:lnTo>
                <a:lnTo>
                  <a:pt x="925" y="1066"/>
                </a:lnTo>
                <a:lnTo>
                  <a:pt x="1163" y="1409"/>
                </a:lnTo>
                <a:lnTo>
                  <a:pt x="1231" y="1031"/>
                </a:lnTo>
                <a:lnTo>
                  <a:pt x="1593" y="1292"/>
                </a:lnTo>
                <a:lnTo>
                  <a:pt x="1478" y="924"/>
                </a:lnTo>
                <a:lnTo>
                  <a:pt x="1897" y="949"/>
                </a:lnTo>
                <a:lnTo>
                  <a:pt x="1546" y="747"/>
                </a:lnTo>
                <a:lnTo>
                  <a:pt x="1852" y="581"/>
                </a:lnTo>
                <a:lnTo>
                  <a:pt x="1466" y="523"/>
                </a:lnTo>
                <a:lnTo>
                  <a:pt x="1613" y="319"/>
                </a:lnTo>
                <a:lnTo>
                  <a:pt x="1243" y="380"/>
                </a:lnTo>
                <a:lnTo>
                  <a:pt x="1275" y="0"/>
                </a:lnTo>
                <a:lnTo>
                  <a:pt x="949" y="414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089650" y="3167063"/>
            <a:ext cx="177641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Excellent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shoulder</a:t>
            </a:r>
          </a:p>
        </p:txBody>
      </p:sp>
      <p:sp>
        <p:nvSpPr>
          <p:cNvPr id="30726" name="Freeform 6"/>
          <p:cNvSpPr>
            <a:spLocks/>
          </p:cNvSpPr>
          <p:nvPr/>
        </p:nvSpPr>
        <p:spPr bwMode="auto">
          <a:xfrm>
            <a:off x="382588" y="5259388"/>
            <a:ext cx="2116137" cy="1373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32" y="0"/>
              </a:cxn>
              <a:cxn ang="0">
                <a:pos x="1332" y="864"/>
              </a:cxn>
              <a:cxn ang="0">
                <a:pos x="0" y="864"/>
              </a:cxn>
              <a:cxn ang="0">
                <a:pos x="0" y="0"/>
              </a:cxn>
            </a:cxnLst>
            <a:rect l="0" t="0" r="r" b="b"/>
            <a:pathLst>
              <a:path w="1333" h="865">
                <a:moveTo>
                  <a:pt x="0" y="0"/>
                </a:moveTo>
                <a:lnTo>
                  <a:pt x="1332" y="0"/>
                </a:lnTo>
                <a:lnTo>
                  <a:pt x="1332" y="864"/>
                </a:lnTo>
                <a:lnTo>
                  <a:pt x="0" y="864"/>
                </a:lnTo>
                <a:lnTo>
                  <a:pt x="0" y="0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52400" y="5483225"/>
            <a:ext cx="264318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Nice set and smoothness to shoulder</a:t>
            </a:r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2954338" y="3203575"/>
            <a:ext cx="1587" cy="2800350"/>
          </a:xfrm>
          <a:custGeom>
            <a:avLst/>
            <a:gdLst/>
            <a:ahLst/>
            <a:cxnLst>
              <a:cxn ang="0">
                <a:pos x="0" y="1763"/>
              </a:cxn>
              <a:cxn ang="0">
                <a:pos x="0" y="0"/>
              </a:cxn>
            </a:cxnLst>
            <a:rect l="0" t="0" r="r" b="b"/>
            <a:pathLst>
              <a:path w="1" h="1764">
                <a:moveTo>
                  <a:pt x="0" y="1763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8331200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200">
                <a:solidFill>
                  <a:srgbClr val="FFCC00"/>
                </a:solidFill>
              </a:rPr>
              <a:t>Slide 13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193675"/>
            <a:ext cx="8383587" cy="736600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Capacity or Volume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68300" y="1179513"/>
            <a:ext cx="82804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Capacity (volume) is determined by three factors: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    1.   Body width (rib shape)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             </a:t>
            </a:r>
            <a:r>
              <a:rPr lang="en-US" sz="2800" dirty="0">
                <a:solidFill>
                  <a:srgbClr val="FFFF00"/>
                </a:solidFill>
                <a:latin typeface="WP TypographicSymbols" pitchFamily="2" charset="0"/>
              </a:rPr>
              <a:t>#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Heifers should be wide bodied with good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spring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of rib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    2.  Depth of body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             </a:t>
            </a:r>
            <a:r>
              <a:rPr lang="en-US" sz="2800" dirty="0">
                <a:solidFill>
                  <a:srgbClr val="FFFF00"/>
                </a:solidFill>
                <a:latin typeface="WP TypographicSymbols" pitchFamily="2" charset="0"/>
              </a:rPr>
              <a:t>#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When viewed from the side, body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depth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should be at least </a:t>
            </a:r>
            <a:r>
              <a:rPr lang="en-US" sz="2800" baseline="30000" dirty="0">
                <a:solidFill>
                  <a:srgbClr val="FFFF00"/>
                </a:solidFill>
                <a:latin typeface="Agency FB" pitchFamily="34" charset="0"/>
              </a:rPr>
              <a:t>1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/</a:t>
            </a:r>
            <a:r>
              <a:rPr lang="en-US" sz="2800" baseline="-25000" dirty="0">
                <a:solidFill>
                  <a:srgbClr val="FFFF00"/>
                </a:solidFill>
                <a:latin typeface="Agency FB" pitchFamily="34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the distance from the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top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of the back to the ground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    3.  Length of body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             </a:t>
            </a:r>
            <a:r>
              <a:rPr lang="en-US" sz="2800" dirty="0">
                <a:solidFill>
                  <a:srgbClr val="FFFF00"/>
                </a:solidFill>
                <a:latin typeface="WP TypographicSymbols" pitchFamily="2" charset="0"/>
              </a:rPr>
              <a:t>#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Heifers should be long bodied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8462963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Slide 14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52413"/>
            <a:ext cx="8732838" cy="736600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Capacity or Volume</a:t>
            </a:r>
          </a:p>
        </p:txBody>
      </p:sp>
      <p:pic>
        <p:nvPicPr>
          <p:cNvPr id="34819" name="Picture 3"/>
          <p:cNvPicPr>
            <a:picLocks noChangeArrowheads="1"/>
          </p:cNvPicPr>
          <p:nvPr/>
        </p:nvPicPr>
        <p:blipFill>
          <a:blip r:embed="rId3" cstate="print"/>
          <a:srcRect r="75079" b="75342"/>
          <a:stretch>
            <a:fillRect/>
          </a:stretch>
        </p:blipFill>
        <p:spPr bwMode="auto">
          <a:xfrm>
            <a:off x="171450" y="3028950"/>
            <a:ext cx="45529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rrowheads="1"/>
          </p:cNvPicPr>
          <p:nvPr/>
        </p:nvPicPr>
        <p:blipFill>
          <a:blip r:embed="rId4" cstate="print"/>
          <a:srcRect r="76631" b="73415"/>
          <a:stretch>
            <a:fillRect/>
          </a:stretch>
        </p:blipFill>
        <p:spPr bwMode="auto">
          <a:xfrm>
            <a:off x="4813300" y="3030538"/>
            <a:ext cx="4330700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1" name="Freeform 5"/>
          <p:cNvSpPr>
            <a:spLocks/>
          </p:cNvSpPr>
          <p:nvPr/>
        </p:nvSpPr>
        <p:spPr bwMode="auto">
          <a:xfrm>
            <a:off x="2971800" y="974725"/>
            <a:ext cx="3011488" cy="1884363"/>
          </a:xfrm>
          <a:custGeom>
            <a:avLst/>
            <a:gdLst/>
            <a:ahLst/>
            <a:cxnLst>
              <a:cxn ang="0">
                <a:pos x="949" y="319"/>
              </a:cxn>
              <a:cxn ang="0">
                <a:pos x="734" y="126"/>
              </a:cxn>
              <a:cxn ang="0">
                <a:pos x="642" y="346"/>
              </a:cxn>
              <a:cxn ang="0">
                <a:pos x="33" y="126"/>
              </a:cxn>
              <a:cxn ang="0">
                <a:pos x="406" y="418"/>
              </a:cxn>
              <a:cxn ang="0">
                <a:pos x="0" y="473"/>
              </a:cxn>
              <a:cxn ang="0">
                <a:pos x="327" y="646"/>
              </a:cxn>
              <a:cxn ang="0">
                <a:pos x="12" y="801"/>
              </a:cxn>
              <a:cxn ang="0">
                <a:pos x="498" y="765"/>
              </a:cxn>
              <a:cxn ang="0">
                <a:pos x="419" y="968"/>
              </a:cxn>
              <a:cxn ang="0">
                <a:pos x="677" y="858"/>
              </a:cxn>
              <a:cxn ang="0">
                <a:pos x="746" y="1186"/>
              </a:cxn>
              <a:cxn ang="0">
                <a:pos x="925" y="820"/>
              </a:cxn>
              <a:cxn ang="0">
                <a:pos x="1162" y="1084"/>
              </a:cxn>
              <a:cxn ang="0">
                <a:pos x="1231" y="793"/>
              </a:cxn>
              <a:cxn ang="0">
                <a:pos x="1592" y="993"/>
              </a:cxn>
              <a:cxn ang="0">
                <a:pos x="1477" y="711"/>
              </a:cxn>
              <a:cxn ang="0">
                <a:pos x="1896" y="730"/>
              </a:cxn>
              <a:cxn ang="0">
                <a:pos x="1546" y="575"/>
              </a:cxn>
              <a:cxn ang="0">
                <a:pos x="1851" y="447"/>
              </a:cxn>
              <a:cxn ang="0">
                <a:pos x="1466" y="402"/>
              </a:cxn>
              <a:cxn ang="0">
                <a:pos x="1613" y="245"/>
              </a:cxn>
              <a:cxn ang="0">
                <a:pos x="1242" y="292"/>
              </a:cxn>
              <a:cxn ang="0">
                <a:pos x="1274" y="0"/>
              </a:cxn>
              <a:cxn ang="0">
                <a:pos x="949" y="319"/>
              </a:cxn>
            </a:cxnLst>
            <a:rect l="0" t="0" r="r" b="b"/>
            <a:pathLst>
              <a:path w="1897" h="1187">
                <a:moveTo>
                  <a:pt x="949" y="319"/>
                </a:moveTo>
                <a:lnTo>
                  <a:pt x="734" y="126"/>
                </a:lnTo>
                <a:lnTo>
                  <a:pt x="642" y="346"/>
                </a:lnTo>
                <a:lnTo>
                  <a:pt x="33" y="126"/>
                </a:lnTo>
                <a:lnTo>
                  <a:pt x="406" y="418"/>
                </a:lnTo>
                <a:lnTo>
                  <a:pt x="0" y="473"/>
                </a:lnTo>
                <a:lnTo>
                  <a:pt x="327" y="646"/>
                </a:lnTo>
                <a:lnTo>
                  <a:pt x="12" y="801"/>
                </a:lnTo>
                <a:lnTo>
                  <a:pt x="498" y="765"/>
                </a:lnTo>
                <a:lnTo>
                  <a:pt x="419" y="968"/>
                </a:lnTo>
                <a:lnTo>
                  <a:pt x="677" y="858"/>
                </a:lnTo>
                <a:lnTo>
                  <a:pt x="746" y="1186"/>
                </a:lnTo>
                <a:lnTo>
                  <a:pt x="925" y="820"/>
                </a:lnTo>
                <a:lnTo>
                  <a:pt x="1162" y="1084"/>
                </a:lnTo>
                <a:lnTo>
                  <a:pt x="1231" y="793"/>
                </a:lnTo>
                <a:lnTo>
                  <a:pt x="1592" y="993"/>
                </a:lnTo>
                <a:lnTo>
                  <a:pt x="1477" y="711"/>
                </a:lnTo>
                <a:lnTo>
                  <a:pt x="1896" y="730"/>
                </a:lnTo>
                <a:lnTo>
                  <a:pt x="1546" y="575"/>
                </a:lnTo>
                <a:lnTo>
                  <a:pt x="1851" y="447"/>
                </a:lnTo>
                <a:lnTo>
                  <a:pt x="1466" y="402"/>
                </a:lnTo>
                <a:lnTo>
                  <a:pt x="1613" y="245"/>
                </a:lnTo>
                <a:lnTo>
                  <a:pt x="1242" y="292"/>
                </a:lnTo>
                <a:lnTo>
                  <a:pt x="1274" y="0"/>
                </a:lnTo>
                <a:lnTo>
                  <a:pt x="949" y="319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429000" y="1676400"/>
            <a:ext cx="20907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Snake Alert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14300" y="5622925"/>
            <a:ext cx="29511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Narrow bodied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(no spring of rib)</a:t>
            </a:r>
          </a:p>
        </p:txBody>
      </p:sp>
      <p:sp>
        <p:nvSpPr>
          <p:cNvPr id="34824" name="Freeform 8"/>
          <p:cNvSpPr>
            <a:spLocks/>
          </p:cNvSpPr>
          <p:nvPr/>
        </p:nvSpPr>
        <p:spPr bwMode="auto">
          <a:xfrm>
            <a:off x="2138363" y="3740150"/>
            <a:ext cx="1587" cy="801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04"/>
              </a:cxn>
            </a:cxnLst>
            <a:rect l="0" t="0" r="r" b="b"/>
            <a:pathLst>
              <a:path w="1" h="505">
                <a:moveTo>
                  <a:pt x="0" y="0"/>
                </a:moveTo>
                <a:lnTo>
                  <a:pt x="0" y="504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5" name="Freeform 9"/>
          <p:cNvSpPr>
            <a:spLocks/>
          </p:cNvSpPr>
          <p:nvPr/>
        </p:nvSpPr>
        <p:spPr bwMode="auto">
          <a:xfrm>
            <a:off x="6743700" y="4229100"/>
            <a:ext cx="131603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8" y="0"/>
              </a:cxn>
            </a:cxnLst>
            <a:rect l="0" t="0" r="r" b="b"/>
            <a:pathLst>
              <a:path w="829" h="1">
                <a:moveTo>
                  <a:pt x="0" y="0"/>
                </a:moveTo>
                <a:lnTo>
                  <a:pt x="828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457950" y="3679825"/>
            <a:ext cx="22907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Short bodied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6624638" y="5570538"/>
            <a:ext cx="169068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Shallow rear flank</a:t>
            </a:r>
          </a:p>
        </p:txBody>
      </p:sp>
      <p:sp>
        <p:nvSpPr>
          <p:cNvPr id="34828" name="Freeform 12"/>
          <p:cNvSpPr>
            <a:spLocks/>
          </p:cNvSpPr>
          <p:nvPr/>
        </p:nvSpPr>
        <p:spPr bwMode="auto">
          <a:xfrm>
            <a:off x="7486650" y="4514850"/>
            <a:ext cx="515938" cy="973138"/>
          </a:xfrm>
          <a:custGeom>
            <a:avLst/>
            <a:gdLst/>
            <a:ahLst/>
            <a:cxnLst>
              <a:cxn ang="0">
                <a:pos x="324" y="0"/>
              </a:cxn>
              <a:cxn ang="0">
                <a:pos x="0" y="612"/>
              </a:cxn>
            </a:cxnLst>
            <a:rect l="0" t="0" r="r" b="b"/>
            <a:pathLst>
              <a:path w="325" h="613">
                <a:moveTo>
                  <a:pt x="324" y="0"/>
                </a:moveTo>
                <a:lnTo>
                  <a:pt x="0" y="612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8153400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Slide 15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963" y="252413"/>
            <a:ext cx="8732837" cy="735012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Capacity or Volume</a:t>
            </a:r>
          </a:p>
        </p:txBody>
      </p:sp>
      <p:pic>
        <p:nvPicPr>
          <p:cNvPr id="36867" name="Picture 3"/>
          <p:cNvPicPr>
            <a:picLocks noChangeArrowheads="1"/>
          </p:cNvPicPr>
          <p:nvPr/>
        </p:nvPicPr>
        <p:blipFill>
          <a:blip r:embed="rId3" cstate="print"/>
          <a:srcRect r="76623" b="76967"/>
          <a:stretch>
            <a:fillRect/>
          </a:stretch>
        </p:blipFill>
        <p:spPr bwMode="auto">
          <a:xfrm>
            <a:off x="114300" y="3429000"/>
            <a:ext cx="4305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8" name="Freeform 4"/>
          <p:cNvSpPr>
            <a:spLocks/>
          </p:cNvSpPr>
          <p:nvPr/>
        </p:nvSpPr>
        <p:spPr bwMode="auto">
          <a:xfrm>
            <a:off x="346075" y="919163"/>
            <a:ext cx="3540125" cy="2341562"/>
          </a:xfrm>
          <a:custGeom>
            <a:avLst/>
            <a:gdLst/>
            <a:ahLst/>
            <a:cxnLst>
              <a:cxn ang="0">
                <a:pos x="1114" y="396"/>
              </a:cxn>
              <a:cxn ang="0">
                <a:pos x="862" y="157"/>
              </a:cxn>
              <a:cxn ang="0">
                <a:pos x="754" y="431"/>
              </a:cxn>
              <a:cxn ang="0">
                <a:pos x="38" y="157"/>
              </a:cxn>
              <a:cxn ang="0">
                <a:pos x="477" y="519"/>
              </a:cxn>
              <a:cxn ang="0">
                <a:pos x="0" y="588"/>
              </a:cxn>
              <a:cxn ang="0">
                <a:pos x="384" y="803"/>
              </a:cxn>
              <a:cxn ang="0">
                <a:pos x="13" y="995"/>
              </a:cxn>
              <a:cxn ang="0">
                <a:pos x="585" y="951"/>
              </a:cxn>
              <a:cxn ang="0">
                <a:pos x="491" y="1203"/>
              </a:cxn>
              <a:cxn ang="0">
                <a:pos x="795" y="1066"/>
              </a:cxn>
              <a:cxn ang="0">
                <a:pos x="876" y="1474"/>
              </a:cxn>
              <a:cxn ang="0">
                <a:pos x="1087" y="1019"/>
              </a:cxn>
              <a:cxn ang="0">
                <a:pos x="1366" y="1347"/>
              </a:cxn>
              <a:cxn ang="0">
                <a:pos x="1447" y="986"/>
              </a:cxn>
              <a:cxn ang="0">
                <a:pos x="1872" y="1234"/>
              </a:cxn>
              <a:cxn ang="0">
                <a:pos x="1737" y="884"/>
              </a:cxn>
              <a:cxn ang="0">
                <a:pos x="2229" y="907"/>
              </a:cxn>
              <a:cxn ang="0">
                <a:pos x="1817" y="715"/>
              </a:cxn>
              <a:cxn ang="0">
                <a:pos x="2177" y="555"/>
              </a:cxn>
              <a:cxn ang="0">
                <a:pos x="1724" y="500"/>
              </a:cxn>
              <a:cxn ang="0">
                <a:pos x="1896" y="305"/>
              </a:cxn>
              <a:cxn ang="0">
                <a:pos x="1461" y="364"/>
              </a:cxn>
              <a:cxn ang="0">
                <a:pos x="1498" y="0"/>
              </a:cxn>
              <a:cxn ang="0">
                <a:pos x="1114" y="396"/>
              </a:cxn>
            </a:cxnLst>
            <a:rect l="0" t="0" r="r" b="b"/>
            <a:pathLst>
              <a:path w="2230" h="1475">
                <a:moveTo>
                  <a:pt x="1114" y="396"/>
                </a:moveTo>
                <a:lnTo>
                  <a:pt x="862" y="157"/>
                </a:lnTo>
                <a:lnTo>
                  <a:pt x="754" y="431"/>
                </a:lnTo>
                <a:lnTo>
                  <a:pt x="38" y="157"/>
                </a:lnTo>
                <a:lnTo>
                  <a:pt x="477" y="519"/>
                </a:lnTo>
                <a:lnTo>
                  <a:pt x="0" y="588"/>
                </a:lnTo>
                <a:lnTo>
                  <a:pt x="384" y="803"/>
                </a:lnTo>
                <a:lnTo>
                  <a:pt x="13" y="995"/>
                </a:lnTo>
                <a:lnTo>
                  <a:pt x="585" y="951"/>
                </a:lnTo>
                <a:lnTo>
                  <a:pt x="491" y="1203"/>
                </a:lnTo>
                <a:lnTo>
                  <a:pt x="795" y="1066"/>
                </a:lnTo>
                <a:lnTo>
                  <a:pt x="876" y="1474"/>
                </a:lnTo>
                <a:lnTo>
                  <a:pt x="1087" y="1019"/>
                </a:lnTo>
                <a:lnTo>
                  <a:pt x="1366" y="1347"/>
                </a:lnTo>
                <a:lnTo>
                  <a:pt x="1447" y="986"/>
                </a:lnTo>
                <a:lnTo>
                  <a:pt x="1872" y="1234"/>
                </a:lnTo>
                <a:lnTo>
                  <a:pt x="1737" y="884"/>
                </a:lnTo>
                <a:lnTo>
                  <a:pt x="2229" y="907"/>
                </a:lnTo>
                <a:lnTo>
                  <a:pt x="1817" y="715"/>
                </a:lnTo>
                <a:lnTo>
                  <a:pt x="2177" y="555"/>
                </a:lnTo>
                <a:lnTo>
                  <a:pt x="1724" y="500"/>
                </a:lnTo>
                <a:lnTo>
                  <a:pt x="1896" y="305"/>
                </a:lnTo>
                <a:lnTo>
                  <a:pt x="1461" y="364"/>
                </a:lnTo>
                <a:lnTo>
                  <a:pt x="1498" y="0"/>
                </a:lnTo>
                <a:lnTo>
                  <a:pt x="1114" y="396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62000" y="1624013"/>
            <a:ext cx="26860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Excellent, wide open rib shape</a:t>
            </a:r>
          </a:p>
        </p:txBody>
      </p:sp>
      <p:sp>
        <p:nvSpPr>
          <p:cNvPr id="36870" name="Freeform 6"/>
          <p:cNvSpPr>
            <a:spLocks/>
          </p:cNvSpPr>
          <p:nvPr/>
        </p:nvSpPr>
        <p:spPr bwMode="auto">
          <a:xfrm>
            <a:off x="2933700" y="4000500"/>
            <a:ext cx="517525" cy="946150"/>
          </a:xfrm>
          <a:custGeom>
            <a:avLst/>
            <a:gdLst/>
            <a:ahLst/>
            <a:cxnLst>
              <a:cxn ang="0">
                <a:pos x="6" y="5"/>
              </a:cxn>
              <a:cxn ang="0">
                <a:pos x="18" y="17"/>
              </a:cxn>
              <a:cxn ang="0">
                <a:pos x="29" y="29"/>
              </a:cxn>
              <a:cxn ang="0">
                <a:pos x="40" y="41"/>
              </a:cxn>
              <a:cxn ang="0">
                <a:pos x="51" y="52"/>
              </a:cxn>
              <a:cxn ang="0">
                <a:pos x="62" y="64"/>
              </a:cxn>
              <a:cxn ang="0">
                <a:pos x="73" y="76"/>
              </a:cxn>
              <a:cxn ang="0">
                <a:pos x="83" y="88"/>
              </a:cxn>
              <a:cxn ang="0">
                <a:pos x="93" y="100"/>
              </a:cxn>
              <a:cxn ang="0">
                <a:pos x="103" y="112"/>
              </a:cxn>
              <a:cxn ang="0">
                <a:pos x="113" y="124"/>
              </a:cxn>
              <a:cxn ang="0">
                <a:pos x="122" y="136"/>
              </a:cxn>
              <a:cxn ang="0">
                <a:pos x="132" y="148"/>
              </a:cxn>
              <a:cxn ang="0">
                <a:pos x="141" y="160"/>
              </a:cxn>
              <a:cxn ang="0">
                <a:pos x="150" y="172"/>
              </a:cxn>
              <a:cxn ang="0">
                <a:pos x="158" y="184"/>
              </a:cxn>
              <a:cxn ang="0">
                <a:pos x="167" y="196"/>
              </a:cxn>
              <a:cxn ang="0">
                <a:pos x="175" y="208"/>
              </a:cxn>
              <a:cxn ang="0">
                <a:pos x="183" y="221"/>
              </a:cxn>
              <a:cxn ang="0">
                <a:pos x="191" y="233"/>
              </a:cxn>
              <a:cxn ang="0">
                <a:pos x="199" y="245"/>
              </a:cxn>
              <a:cxn ang="0">
                <a:pos x="206" y="257"/>
              </a:cxn>
              <a:cxn ang="0">
                <a:pos x="213" y="270"/>
              </a:cxn>
              <a:cxn ang="0">
                <a:pos x="220" y="282"/>
              </a:cxn>
              <a:cxn ang="0">
                <a:pos x="227" y="294"/>
              </a:cxn>
              <a:cxn ang="0">
                <a:pos x="233" y="307"/>
              </a:cxn>
              <a:cxn ang="0">
                <a:pos x="240" y="319"/>
              </a:cxn>
              <a:cxn ang="0">
                <a:pos x="246" y="332"/>
              </a:cxn>
              <a:cxn ang="0">
                <a:pos x="252" y="344"/>
              </a:cxn>
              <a:cxn ang="0">
                <a:pos x="258" y="357"/>
              </a:cxn>
              <a:cxn ang="0">
                <a:pos x="263" y="370"/>
              </a:cxn>
              <a:cxn ang="0">
                <a:pos x="268" y="382"/>
              </a:cxn>
              <a:cxn ang="0">
                <a:pos x="273" y="395"/>
              </a:cxn>
              <a:cxn ang="0">
                <a:pos x="278" y="407"/>
              </a:cxn>
              <a:cxn ang="0">
                <a:pos x="283" y="420"/>
              </a:cxn>
              <a:cxn ang="0">
                <a:pos x="287" y="433"/>
              </a:cxn>
              <a:cxn ang="0">
                <a:pos x="292" y="446"/>
              </a:cxn>
              <a:cxn ang="0">
                <a:pos x="296" y="458"/>
              </a:cxn>
              <a:cxn ang="0">
                <a:pos x="299" y="471"/>
              </a:cxn>
              <a:cxn ang="0">
                <a:pos x="303" y="484"/>
              </a:cxn>
              <a:cxn ang="0">
                <a:pos x="306" y="497"/>
              </a:cxn>
              <a:cxn ang="0">
                <a:pos x="310" y="510"/>
              </a:cxn>
              <a:cxn ang="0">
                <a:pos x="313" y="523"/>
              </a:cxn>
              <a:cxn ang="0">
                <a:pos x="315" y="536"/>
              </a:cxn>
              <a:cxn ang="0">
                <a:pos x="318" y="549"/>
              </a:cxn>
              <a:cxn ang="0">
                <a:pos x="320" y="562"/>
              </a:cxn>
              <a:cxn ang="0">
                <a:pos x="322" y="575"/>
              </a:cxn>
              <a:cxn ang="0">
                <a:pos x="324" y="588"/>
              </a:cxn>
            </a:cxnLst>
            <a:rect l="0" t="0" r="r" b="b"/>
            <a:pathLst>
              <a:path w="326" h="596">
                <a:moveTo>
                  <a:pt x="0" y="0"/>
                </a:moveTo>
                <a:lnTo>
                  <a:pt x="6" y="5"/>
                </a:lnTo>
                <a:lnTo>
                  <a:pt x="12" y="11"/>
                </a:lnTo>
                <a:lnTo>
                  <a:pt x="18" y="17"/>
                </a:lnTo>
                <a:lnTo>
                  <a:pt x="23" y="23"/>
                </a:lnTo>
                <a:lnTo>
                  <a:pt x="29" y="29"/>
                </a:lnTo>
                <a:lnTo>
                  <a:pt x="35" y="35"/>
                </a:lnTo>
                <a:lnTo>
                  <a:pt x="40" y="41"/>
                </a:lnTo>
                <a:lnTo>
                  <a:pt x="46" y="46"/>
                </a:lnTo>
                <a:lnTo>
                  <a:pt x="51" y="52"/>
                </a:lnTo>
                <a:lnTo>
                  <a:pt x="57" y="58"/>
                </a:lnTo>
                <a:lnTo>
                  <a:pt x="62" y="64"/>
                </a:lnTo>
                <a:lnTo>
                  <a:pt x="67" y="70"/>
                </a:lnTo>
                <a:lnTo>
                  <a:pt x="73" y="76"/>
                </a:lnTo>
                <a:lnTo>
                  <a:pt x="78" y="82"/>
                </a:lnTo>
                <a:lnTo>
                  <a:pt x="83" y="88"/>
                </a:lnTo>
                <a:lnTo>
                  <a:pt x="88" y="94"/>
                </a:lnTo>
                <a:lnTo>
                  <a:pt x="93" y="100"/>
                </a:lnTo>
                <a:lnTo>
                  <a:pt x="98" y="106"/>
                </a:lnTo>
                <a:lnTo>
                  <a:pt x="103" y="112"/>
                </a:lnTo>
                <a:lnTo>
                  <a:pt x="108" y="118"/>
                </a:lnTo>
                <a:lnTo>
                  <a:pt x="113" y="124"/>
                </a:lnTo>
                <a:lnTo>
                  <a:pt x="118" y="130"/>
                </a:lnTo>
                <a:lnTo>
                  <a:pt x="122" y="136"/>
                </a:lnTo>
                <a:lnTo>
                  <a:pt x="127" y="142"/>
                </a:lnTo>
                <a:lnTo>
                  <a:pt x="132" y="148"/>
                </a:lnTo>
                <a:lnTo>
                  <a:pt x="136" y="154"/>
                </a:lnTo>
                <a:lnTo>
                  <a:pt x="141" y="160"/>
                </a:lnTo>
                <a:lnTo>
                  <a:pt x="145" y="166"/>
                </a:lnTo>
                <a:lnTo>
                  <a:pt x="150" y="172"/>
                </a:lnTo>
                <a:lnTo>
                  <a:pt x="154" y="178"/>
                </a:lnTo>
                <a:lnTo>
                  <a:pt x="158" y="184"/>
                </a:lnTo>
                <a:lnTo>
                  <a:pt x="163" y="190"/>
                </a:lnTo>
                <a:lnTo>
                  <a:pt x="167" y="196"/>
                </a:lnTo>
                <a:lnTo>
                  <a:pt x="171" y="202"/>
                </a:lnTo>
                <a:lnTo>
                  <a:pt x="175" y="208"/>
                </a:lnTo>
                <a:lnTo>
                  <a:pt x="179" y="214"/>
                </a:lnTo>
                <a:lnTo>
                  <a:pt x="183" y="221"/>
                </a:lnTo>
                <a:lnTo>
                  <a:pt x="187" y="227"/>
                </a:lnTo>
                <a:lnTo>
                  <a:pt x="191" y="233"/>
                </a:lnTo>
                <a:lnTo>
                  <a:pt x="195" y="239"/>
                </a:lnTo>
                <a:lnTo>
                  <a:pt x="199" y="245"/>
                </a:lnTo>
                <a:lnTo>
                  <a:pt x="202" y="251"/>
                </a:lnTo>
                <a:lnTo>
                  <a:pt x="206" y="257"/>
                </a:lnTo>
                <a:lnTo>
                  <a:pt x="210" y="264"/>
                </a:lnTo>
                <a:lnTo>
                  <a:pt x="213" y="270"/>
                </a:lnTo>
                <a:lnTo>
                  <a:pt x="217" y="276"/>
                </a:lnTo>
                <a:lnTo>
                  <a:pt x="220" y="282"/>
                </a:lnTo>
                <a:lnTo>
                  <a:pt x="224" y="288"/>
                </a:lnTo>
                <a:lnTo>
                  <a:pt x="227" y="294"/>
                </a:lnTo>
                <a:lnTo>
                  <a:pt x="230" y="301"/>
                </a:lnTo>
                <a:lnTo>
                  <a:pt x="233" y="307"/>
                </a:lnTo>
                <a:lnTo>
                  <a:pt x="237" y="313"/>
                </a:lnTo>
                <a:lnTo>
                  <a:pt x="240" y="319"/>
                </a:lnTo>
                <a:lnTo>
                  <a:pt x="243" y="326"/>
                </a:lnTo>
                <a:lnTo>
                  <a:pt x="246" y="332"/>
                </a:lnTo>
                <a:lnTo>
                  <a:pt x="249" y="338"/>
                </a:lnTo>
                <a:lnTo>
                  <a:pt x="252" y="344"/>
                </a:lnTo>
                <a:lnTo>
                  <a:pt x="255" y="351"/>
                </a:lnTo>
                <a:lnTo>
                  <a:pt x="258" y="357"/>
                </a:lnTo>
                <a:lnTo>
                  <a:pt x="260" y="363"/>
                </a:lnTo>
                <a:lnTo>
                  <a:pt x="263" y="370"/>
                </a:lnTo>
                <a:lnTo>
                  <a:pt x="266" y="376"/>
                </a:lnTo>
                <a:lnTo>
                  <a:pt x="268" y="382"/>
                </a:lnTo>
                <a:lnTo>
                  <a:pt x="271" y="388"/>
                </a:lnTo>
                <a:lnTo>
                  <a:pt x="273" y="395"/>
                </a:lnTo>
                <a:lnTo>
                  <a:pt x="276" y="401"/>
                </a:lnTo>
                <a:lnTo>
                  <a:pt x="278" y="407"/>
                </a:lnTo>
                <a:lnTo>
                  <a:pt x="281" y="414"/>
                </a:lnTo>
                <a:lnTo>
                  <a:pt x="283" y="420"/>
                </a:lnTo>
                <a:lnTo>
                  <a:pt x="285" y="427"/>
                </a:lnTo>
                <a:lnTo>
                  <a:pt x="287" y="433"/>
                </a:lnTo>
                <a:lnTo>
                  <a:pt x="290" y="439"/>
                </a:lnTo>
                <a:lnTo>
                  <a:pt x="292" y="446"/>
                </a:lnTo>
                <a:lnTo>
                  <a:pt x="294" y="452"/>
                </a:lnTo>
                <a:lnTo>
                  <a:pt x="296" y="458"/>
                </a:lnTo>
                <a:lnTo>
                  <a:pt x="298" y="465"/>
                </a:lnTo>
                <a:lnTo>
                  <a:pt x="299" y="471"/>
                </a:lnTo>
                <a:lnTo>
                  <a:pt x="301" y="478"/>
                </a:lnTo>
                <a:lnTo>
                  <a:pt x="303" y="484"/>
                </a:lnTo>
                <a:lnTo>
                  <a:pt x="305" y="491"/>
                </a:lnTo>
                <a:lnTo>
                  <a:pt x="306" y="497"/>
                </a:lnTo>
                <a:lnTo>
                  <a:pt x="308" y="503"/>
                </a:lnTo>
                <a:lnTo>
                  <a:pt x="310" y="510"/>
                </a:lnTo>
                <a:lnTo>
                  <a:pt x="311" y="516"/>
                </a:lnTo>
                <a:lnTo>
                  <a:pt x="313" y="523"/>
                </a:lnTo>
                <a:lnTo>
                  <a:pt x="314" y="529"/>
                </a:lnTo>
                <a:lnTo>
                  <a:pt x="315" y="536"/>
                </a:lnTo>
                <a:lnTo>
                  <a:pt x="317" y="542"/>
                </a:lnTo>
                <a:lnTo>
                  <a:pt x="318" y="549"/>
                </a:lnTo>
                <a:lnTo>
                  <a:pt x="319" y="555"/>
                </a:lnTo>
                <a:lnTo>
                  <a:pt x="320" y="562"/>
                </a:lnTo>
                <a:lnTo>
                  <a:pt x="321" y="568"/>
                </a:lnTo>
                <a:lnTo>
                  <a:pt x="322" y="575"/>
                </a:lnTo>
                <a:lnTo>
                  <a:pt x="323" y="582"/>
                </a:lnTo>
                <a:lnTo>
                  <a:pt x="324" y="588"/>
                </a:lnTo>
                <a:lnTo>
                  <a:pt x="325" y="595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3190875" y="4945063"/>
            <a:ext cx="271463" cy="1057275"/>
          </a:xfrm>
          <a:custGeom>
            <a:avLst/>
            <a:gdLst/>
            <a:ahLst/>
            <a:cxnLst>
              <a:cxn ang="0">
                <a:pos x="164" y="6"/>
              </a:cxn>
              <a:cxn ang="0">
                <a:pos x="165" y="19"/>
              </a:cxn>
              <a:cxn ang="0">
                <a:pos x="166" y="32"/>
              </a:cxn>
              <a:cxn ang="0">
                <a:pos x="168" y="45"/>
              </a:cxn>
              <a:cxn ang="0">
                <a:pos x="168" y="59"/>
              </a:cxn>
              <a:cxn ang="0">
                <a:pos x="169" y="72"/>
              </a:cxn>
              <a:cxn ang="0">
                <a:pos x="169" y="85"/>
              </a:cxn>
              <a:cxn ang="0">
                <a:pos x="170" y="98"/>
              </a:cxn>
              <a:cxn ang="0">
                <a:pos x="170" y="111"/>
              </a:cxn>
              <a:cxn ang="0">
                <a:pos x="169" y="125"/>
              </a:cxn>
              <a:cxn ang="0">
                <a:pos x="169" y="138"/>
              </a:cxn>
              <a:cxn ang="0">
                <a:pos x="168" y="151"/>
              </a:cxn>
              <a:cxn ang="0">
                <a:pos x="168" y="165"/>
              </a:cxn>
              <a:cxn ang="0">
                <a:pos x="167" y="178"/>
              </a:cxn>
              <a:cxn ang="0">
                <a:pos x="165" y="191"/>
              </a:cxn>
              <a:cxn ang="0">
                <a:pos x="164" y="205"/>
              </a:cxn>
              <a:cxn ang="0">
                <a:pos x="162" y="218"/>
              </a:cxn>
              <a:cxn ang="0">
                <a:pos x="161" y="232"/>
              </a:cxn>
              <a:cxn ang="0">
                <a:pos x="158" y="245"/>
              </a:cxn>
              <a:cxn ang="0">
                <a:pos x="156" y="259"/>
              </a:cxn>
              <a:cxn ang="0">
                <a:pos x="154" y="272"/>
              </a:cxn>
              <a:cxn ang="0">
                <a:pos x="151" y="286"/>
              </a:cxn>
              <a:cxn ang="0">
                <a:pos x="148" y="300"/>
              </a:cxn>
              <a:cxn ang="0">
                <a:pos x="145" y="313"/>
              </a:cxn>
              <a:cxn ang="0">
                <a:pos x="142" y="327"/>
              </a:cxn>
              <a:cxn ang="0">
                <a:pos x="138" y="341"/>
              </a:cxn>
              <a:cxn ang="0">
                <a:pos x="135" y="355"/>
              </a:cxn>
              <a:cxn ang="0">
                <a:pos x="131" y="368"/>
              </a:cxn>
              <a:cxn ang="0">
                <a:pos x="127" y="382"/>
              </a:cxn>
              <a:cxn ang="0">
                <a:pos x="122" y="396"/>
              </a:cxn>
              <a:cxn ang="0">
                <a:pos x="118" y="410"/>
              </a:cxn>
              <a:cxn ang="0">
                <a:pos x="113" y="424"/>
              </a:cxn>
              <a:cxn ang="0">
                <a:pos x="108" y="438"/>
              </a:cxn>
              <a:cxn ang="0">
                <a:pos x="103" y="452"/>
              </a:cxn>
              <a:cxn ang="0">
                <a:pos x="97" y="466"/>
              </a:cxn>
              <a:cxn ang="0">
                <a:pos x="92" y="480"/>
              </a:cxn>
              <a:cxn ang="0">
                <a:pos x="86" y="494"/>
              </a:cxn>
              <a:cxn ang="0">
                <a:pos x="80" y="508"/>
              </a:cxn>
              <a:cxn ang="0">
                <a:pos x="74" y="522"/>
              </a:cxn>
              <a:cxn ang="0">
                <a:pos x="67" y="536"/>
              </a:cxn>
              <a:cxn ang="0">
                <a:pos x="61" y="550"/>
              </a:cxn>
              <a:cxn ang="0">
                <a:pos x="54" y="565"/>
              </a:cxn>
              <a:cxn ang="0">
                <a:pos x="47" y="579"/>
              </a:cxn>
              <a:cxn ang="0">
                <a:pos x="40" y="593"/>
              </a:cxn>
              <a:cxn ang="0">
                <a:pos x="32" y="607"/>
              </a:cxn>
              <a:cxn ang="0">
                <a:pos x="25" y="622"/>
              </a:cxn>
              <a:cxn ang="0">
                <a:pos x="17" y="636"/>
              </a:cxn>
              <a:cxn ang="0">
                <a:pos x="9" y="651"/>
              </a:cxn>
              <a:cxn ang="0">
                <a:pos x="0" y="665"/>
              </a:cxn>
            </a:cxnLst>
            <a:rect l="0" t="0" r="r" b="b"/>
            <a:pathLst>
              <a:path w="171" h="666">
                <a:moveTo>
                  <a:pt x="163" y="0"/>
                </a:moveTo>
                <a:lnTo>
                  <a:pt x="164" y="6"/>
                </a:lnTo>
                <a:lnTo>
                  <a:pt x="165" y="13"/>
                </a:lnTo>
                <a:lnTo>
                  <a:pt x="165" y="19"/>
                </a:lnTo>
                <a:lnTo>
                  <a:pt x="166" y="26"/>
                </a:lnTo>
                <a:lnTo>
                  <a:pt x="166" y="32"/>
                </a:lnTo>
                <a:lnTo>
                  <a:pt x="167" y="39"/>
                </a:lnTo>
                <a:lnTo>
                  <a:pt x="168" y="45"/>
                </a:lnTo>
                <a:lnTo>
                  <a:pt x="168" y="52"/>
                </a:lnTo>
                <a:lnTo>
                  <a:pt x="168" y="59"/>
                </a:lnTo>
                <a:lnTo>
                  <a:pt x="169" y="65"/>
                </a:lnTo>
                <a:lnTo>
                  <a:pt x="169" y="72"/>
                </a:lnTo>
                <a:lnTo>
                  <a:pt x="169" y="78"/>
                </a:lnTo>
                <a:lnTo>
                  <a:pt x="169" y="85"/>
                </a:lnTo>
                <a:lnTo>
                  <a:pt x="170" y="91"/>
                </a:lnTo>
                <a:lnTo>
                  <a:pt x="170" y="98"/>
                </a:lnTo>
                <a:lnTo>
                  <a:pt x="170" y="105"/>
                </a:lnTo>
                <a:lnTo>
                  <a:pt x="170" y="111"/>
                </a:lnTo>
                <a:lnTo>
                  <a:pt x="170" y="118"/>
                </a:lnTo>
                <a:lnTo>
                  <a:pt x="169" y="125"/>
                </a:lnTo>
                <a:lnTo>
                  <a:pt x="169" y="131"/>
                </a:lnTo>
                <a:lnTo>
                  <a:pt x="169" y="138"/>
                </a:lnTo>
                <a:lnTo>
                  <a:pt x="169" y="145"/>
                </a:lnTo>
                <a:lnTo>
                  <a:pt x="168" y="151"/>
                </a:lnTo>
                <a:lnTo>
                  <a:pt x="168" y="158"/>
                </a:lnTo>
                <a:lnTo>
                  <a:pt x="168" y="165"/>
                </a:lnTo>
                <a:lnTo>
                  <a:pt x="167" y="171"/>
                </a:lnTo>
                <a:lnTo>
                  <a:pt x="167" y="178"/>
                </a:lnTo>
                <a:lnTo>
                  <a:pt x="166" y="185"/>
                </a:lnTo>
                <a:lnTo>
                  <a:pt x="165" y="191"/>
                </a:lnTo>
                <a:lnTo>
                  <a:pt x="165" y="198"/>
                </a:lnTo>
                <a:lnTo>
                  <a:pt x="164" y="205"/>
                </a:lnTo>
                <a:lnTo>
                  <a:pt x="163" y="212"/>
                </a:lnTo>
                <a:lnTo>
                  <a:pt x="162" y="218"/>
                </a:lnTo>
                <a:lnTo>
                  <a:pt x="161" y="225"/>
                </a:lnTo>
                <a:lnTo>
                  <a:pt x="161" y="232"/>
                </a:lnTo>
                <a:lnTo>
                  <a:pt x="160" y="239"/>
                </a:lnTo>
                <a:lnTo>
                  <a:pt x="158" y="245"/>
                </a:lnTo>
                <a:lnTo>
                  <a:pt x="157" y="252"/>
                </a:lnTo>
                <a:lnTo>
                  <a:pt x="156" y="259"/>
                </a:lnTo>
                <a:lnTo>
                  <a:pt x="155" y="266"/>
                </a:lnTo>
                <a:lnTo>
                  <a:pt x="154" y="272"/>
                </a:lnTo>
                <a:lnTo>
                  <a:pt x="152" y="279"/>
                </a:lnTo>
                <a:lnTo>
                  <a:pt x="151" y="286"/>
                </a:lnTo>
                <a:lnTo>
                  <a:pt x="150" y="293"/>
                </a:lnTo>
                <a:lnTo>
                  <a:pt x="148" y="300"/>
                </a:lnTo>
                <a:lnTo>
                  <a:pt x="147" y="307"/>
                </a:lnTo>
                <a:lnTo>
                  <a:pt x="145" y="313"/>
                </a:lnTo>
                <a:lnTo>
                  <a:pt x="143" y="320"/>
                </a:lnTo>
                <a:lnTo>
                  <a:pt x="142" y="327"/>
                </a:lnTo>
                <a:lnTo>
                  <a:pt x="140" y="334"/>
                </a:lnTo>
                <a:lnTo>
                  <a:pt x="138" y="341"/>
                </a:lnTo>
                <a:lnTo>
                  <a:pt x="136" y="348"/>
                </a:lnTo>
                <a:lnTo>
                  <a:pt x="135" y="355"/>
                </a:lnTo>
                <a:lnTo>
                  <a:pt x="133" y="362"/>
                </a:lnTo>
                <a:lnTo>
                  <a:pt x="131" y="368"/>
                </a:lnTo>
                <a:lnTo>
                  <a:pt x="129" y="375"/>
                </a:lnTo>
                <a:lnTo>
                  <a:pt x="127" y="382"/>
                </a:lnTo>
                <a:lnTo>
                  <a:pt x="124" y="389"/>
                </a:lnTo>
                <a:lnTo>
                  <a:pt x="122" y="396"/>
                </a:lnTo>
                <a:lnTo>
                  <a:pt x="120" y="403"/>
                </a:lnTo>
                <a:lnTo>
                  <a:pt x="118" y="410"/>
                </a:lnTo>
                <a:lnTo>
                  <a:pt x="115" y="417"/>
                </a:lnTo>
                <a:lnTo>
                  <a:pt x="113" y="424"/>
                </a:lnTo>
                <a:lnTo>
                  <a:pt x="110" y="431"/>
                </a:lnTo>
                <a:lnTo>
                  <a:pt x="108" y="438"/>
                </a:lnTo>
                <a:lnTo>
                  <a:pt x="105" y="445"/>
                </a:lnTo>
                <a:lnTo>
                  <a:pt x="103" y="452"/>
                </a:lnTo>
                <a:lnTo>
                  <a:pt x="100" y="459"/>
                </a:lnTo>
                <a:lnTo>
                  <a:pt x="97" y="466"/>
                </a:lnTo>
                <a:lnTo>
                  <a:pt x="95" y="473"/>
                </a:lnTo>
                <a:lnTo>
                  <a:pt x="92" y="480"/>
                </a:lnTo>
                <a:lnTo>
                  <a:pt x="89" y="487"/>
                </a:lnTo>
                <a:lnTo>
                  <a:pt x="86" y="494"/>
                </a:lnTo>
                <a:lnTo>
                  <a:pt x="83" y="501"/>
                </a:lnTo>
                <a:lnTo>
                  <a:pt x="80" y="508"/>
                </a:lnTo>
                <a:lnTo>
                  <a:pt x="77" y="515"/>
                </a:lnTo>
                <a:lnTo>
                  <a:pt x="74" y="522"/>
                </a:lnTo>
                <a:lnTo>
                  <a:pt x="71" y="529"/>
                </a:lnTo>
                <a:lnTo>
                  <a:pt x="67" y="536"/>
                </a:lnTo>
                <a:lnTo>
                  <a:pt x="64" y="543"/>
                </a:lnTo>
                <a:lnTo>
                  <a:pt x="61" y="550"/>
                </a:lnTo>
                <a:lnTo>
                  <a:pt x="57" y="558"/>
                </a:lnTo>
                <a:lnTo>
                  <a:pt x="54" y="565"/>
                </a:lnTo>
                <a:lnTo>
                  <a:pt x="50" y="572"/>
                </a:lnTo>
                <a:lnTo>
                  <a:pt x="47" y="579"/>
                </a:lnTo>
                <a:lnTo>
                  <a:pt x="43" y="586"/>
                </a:lnTo>
                <a:lnTo>
                  <a:pt x="40" y="593"/>
                </a:lnTo>
                <a:lnTo>
                  <a:pt x="36" y="600"/>
                </a:lnTo>
                <a:lnTo>
                  <a:pt x="32" y="607"/>
                </a:lnTo>
                <a:lnTo>
                  <a:pt x="28" y="615"/>
                </a:lnTo>
                <a:lnTo>
                  <a:pt x="25" y="622"/>
                </a:lnTo>
                <a:lnTo>
                  <a:pt x="21" y="629"/>
                </a:lnTo>
                <a:lnTo>
                  <a:pt x="17" y="636"/>
                </a:lnTo>
                <a:lnTo>
                  <a:pt x="13" y="643"/>
                </a:lnTo>
                <a:lnTo>
                  <a:pt x="9" y="651"/>
                </a:lnTo>
                <a:lnTo>
                  <a:pt x="4" y="658"/>
                </a:lnTo>
                <a:lnTo>
                  <a:pt x="0" y="665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6872" name="Picture 8"/>
          <p:cNvPicPr>
            <a:picLocks noChangeArrowheads="1"/>
          </p:cNvPicPr>
          <p:nvPr/>
        </p:nvPicPr>
        <p:blipFill>
          <a:blip r:embed="rId4" cstate="print"/>
          <a:srcRect r="76623" b="76967"/>
          <a:stretch>
            <a:fillRect/>
          </a:stretch>
        </p:blipFill>
        <p:spPr bwMode="auto">
          <a:xfrm>
            <a:off x="4610100" y="3429000"/>
            <a:ext cx="4305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3" name="Freeform 9"/>
          <p:cNvSpPr>
            <a:spLocks/>
          </p:cNvSpPr>
          <p:nvPr/>
        </p:nvSpPr>
        <p:spPr bwMode="auto">
          <a:xfrm>
            <a:off x="4802188" y="919163"/>
            <a:ext cx="3997325" cy="2339975"/>
          </a:xfrm>
          <a:custGeom>
            <a:avLst/>
            <a:gdLst/>
            <a:ahLst/>
            <a:cxnLst>
              <a:cxn ang="0">
                <a:pos x="1258" y="395"/>
              </a:cxn>
              <a:cxn ang="0">
                <a:pos x="973" y="157"/>
              </a:cxn>
              <a:cxn ang="0">
                <a:pos x="851" y="430"/>
              </a:cxn>
              <a:cxn ang="0">
                <a:pos x="43" y="157"/>
              </a:cxn>
              <a:cxn ang="0">
                <a:pos x="538" y="519"/>
              </a:cxn>
              <a:cxn ang="0">
                <a:pos x="0" y="587"/>
              </a:cxn>
              <a:cxn ang="0">
                <a:pos x="433" y="802"/>
              </a:cxn>
              <a:cxn ang="0">
                <a:pos x="15" y="995"/>
              </a:cxn>
              <a:cxn ang="0">
                <a:pos x="660" y="950"/>
              </a:cxn>
              <a:cxn ang="0">
                <a:pos x="555" y="1202"/>
              </a:cxn>
              <a:cxn ang="0">
                <a:pos x="898" y="1066"/>
              </a:cxn>
              <a:cxn ang="0">
                <a:pos x="989" y="1473"/>
              </a:cxn>
              <a:cxn ang="0">
                <a:pos x="1227" y="1019"/>
              </a:cxn>
              <a:cxn ang="0">
                <a:pos x="1543" y="1346"/>
              </a:cxn>
              <a:cxn ang="0">
                <a:pos x="1633" y="985"/>
              </a:cxn>
              <a:cxn ang="0">
                <a:pos x="2113" y="1234"/>
              </a:cxn>
              <a:cxn ang="0">
                <a:pos x="1961" y="883"/>
              </a:cxn>
              <a:cxn ang="0">
                <a:pos x="2517" y="907"/>
              </a:cxn>
              <a:cxn ang="0">
                <a:pos x="2051" y="714"/>
              </a:cxn>
              <a:cxn ang="0">
                <a:pos x="2458" y="555"/>
              </a:cxn>
              <a:cxn ang="0">
                <a:pos x="1946" y="499"/>
              </a:cxn>
              <a:cxn ang="0">
                <a:pos x="2141" y="304"/>
              </a:cxn>
              <a:cxn ang="0">
                <a:pos x="1649" y="363"/>
              </a:cxn>
              <a:cxn ang="0">
                <a:pos x="1692" y="0"/>
              </a:cxn>
              <a:cxn ang="0">
                <a:pos x="1258" y="395"/>
              </a:cxn>
            </a:cxnLst>
            <a:rect l="0" t="0" r="r" b="b"/>
            <a:pathLst>
              <a:path w="2518" h="1474">
                <a:moveTo>
                  <a:pt x="1258" y="395"/>
                </a:moveTo>
                <a:lnTo>
                  <a:pt x="973" y="157"/>
                </a:lnTo>
                <a:lnTo>
                  <a:pt x="851" y="430"/>
                </a:lnTo>
                <a:lnTo>
                  <a:pt x="43" y="157"/>
                </a:lnTo>
                <a:lnTo>
                  <a:pt x="538" y="519"/>
                </a:lnTo>
                <a:lnTo>
                  <a:pt x="0" y="587"/>
                </a:lnTo>
                <a:lnTo>
                  <a:pt x="433" y="802"/>
                </a:lnTo>
                <a:lnTo>
                  <a:pt x="15" y="995"/>
                </a:lnTo>
                <a:lnTo>
                  <a:pt x="660" y="950"/>
                </a:lnTo>
                <a:lnTo>
                  <a:pt x="555" y="1202"/>
                </a:lnTo>
                <a:lnTo>
                  <a:pt x="898" y="1066"/>
                </a:lnTo>
                <a:lnTo>
                  <a:pt x="989" y="1473"/>
                </a:lnTo>
                <a:lnTo>
                  <a:pt x="1227" y="1019"/>
                </a:lnTo>
                <a:lnTo>
                  <a:pt x="1543" y="1346"/>
                </a:lnTo>
                <a:lnTo>
                  <a:pt x="1633" y="985"/>
                </a:lnTo>
                <a:lnTo>
                  <a:pt x="2113" y="1234"/>
                </a:lnTo>
                <a:lnTo>
                  <a:pt x="1961" y="883"/>
                </a:lnTo>
                <a:lnTo>
                  <a:pt x="2517" y="907"/>
                </a:lnTo>
                <a:lnTo>
                  <a:pt x="2051" y="714"/>
                </a:lnTo>
                <a:lnTo>
                  <a:pt x="2458" y="555"/>
                </a:lnTo>
                <a:lnTo>
                  <a:pt x="1946" y="499"/>
                </a:lnTo>
                <a:lnTo>
                  <a:pt x="2141" y="304"/>
                </a:lnTo>
                <a:lnTo>
                  <a:pt x="1649" y="363"/>
                </a:lnTo>
                <a:lnTo>
                  <a:pt x="1692" y="0"/>
                </a:lnTo>
                <a:lnTo>
                  <a:pt x="1258" y="395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5562600" y="1524000"/>
            <a:ext cx="23844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Excellent, uniform body depth</a:t>
            </a:r>
          </a:p>
        </p:txBody>
      </p:sp>
      <p:sp>
        <p:nvSpPr>
          <p:cNvPr id="36875" name="Freeform 11"/>
          <p:cNvSpPr>
            <a:spLocks/>
          </p:cNvSpPr>
          <p:nvPr/>
        </p:nvSpPr>
        <p:spPr bwMode="auto">
          <a:xfrm>
            <a:off x="6935788" y="4254500"/>
            <a:ext cx="1587" cy="1144588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0" y="0"/>
              </a:cxn>
            </a:cxnLst>
            <a:rect l="0" t="0" r="r" b="b"/>
            <a:pathLst>
              <a:path w="1" h="721">
                <a:moveTo>
                  <a:pt x="0" y="720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5886450" y="4229100"/>
            <a:ext cx="1588" cy="1144588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0" y="0"/>
              </a:cxn>
            </a:cxnLst>
            <a:rect l="0" t="0" r="r" b="b"/>
            <a:pathLst>
              <a:path w="1" h="721">
                <a:moveTo>
                  <a:pt x="0" y="720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8153400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Slide 16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482600"/>
            <a:ext cx="8383587" cy="766763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Style and Balance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25450" y="1865313"/>
            <a:ext cx="8280400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Style and balance is related to how well all the pieces of the heifer fit together.  Points to consider include: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1.   Straightness of top line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2.  Balance between body width, depth, and length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3.  Smoothness and angularity of front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4.  Blending of the shoulder, ribs, and hip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8153400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Slide 17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and Identify Steps and Techniques </a:t>
            </a:r>
            <a:r>
              <a:rPr lang="en-US" smtClean="0"/>
              <a:t>of Selecting </a:t>
            </a:r>
            <a:r>
              <a:rPr lang="en-US" dirty="0" smtClean="0"/>
              <a:t>Beef Heifers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4690722-7A41-419B-B27B-481CFF7392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254000"/>
            <a:ext cx="8732837" cy="736600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Style and Balance </a:t>
            </a:r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3" cstate="print"/>
          <a:srcRect r="74719" b="78267"/>
          <a:stretch>
            <a:fillRect/>
          </a:stretch>
        </p:blipFill>
        <p:spPr bwMode="auto">
          <a:xfrm>
            <a:off x="4572000" y="3486150"/>
            <a:ext cx="457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rrowheads="1"/>
          </p:cNvPicPr>
          <p:nvPr/>
        </p:nvPicPr>
        <p:blipFill>
          <a:blip r:embed="rId4" cstate="print"/>
          <a:srcRect r="76462" b="78210"/>
          <a:stretch>
            <a:fillRect/>
          </a:stretch>
        </p:blipFill>
        <p:spPr bwMode="auto">
          <a:xfrm>
            <a:off x="114300" y="3487738"/>
            <a:ext cx="42291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5" name="Freeform 5"/>
          <p:cNvSpPr>
            <a:spLocks/>
          </p:cNvSpPr>
          <p:nvPr/>
        </p:nvSpPr>
        <p:spPr bwMode="auto">
          <a:xfrm>
            <a:off x="2971800" y="917575"/>
            <a:ext cx="3011488" cy="2170113"/>
          </a:xfrm>
          <a:custGeom>
            <a:avLst/>
            <a:gdLst/>
            <a:ahLst/>
            <a:cxnLst>
              <a:cxn ang="0">
                <a:pos x="949" y="367"/>
              </a:cxn>
              <a:cxn ang="0">
                <a:pos x="734" y="146"/>
              </a:cxn>
              <a:cxn ang="0">
                <a:pos x="642" y="399"/>
              </a:cxn>
              <a:cxn ang="0">
                <a:pos x="33" y="146"/>
              </a:cxn>
              <a:cxn ang="0">
                <a:pos x="406" y="481"/>
              </a:cxn>
              <a:cxn ang="0">
                <a:pos x="0" y="545"/>
              </a:cxn>
              <a:cxn ang="0">
                <a:pos x="327" y="744"/>
              </a:cxn>
              <a:cxn ang="0">
                <a:pos x="12" y="923"/>
              </a:cxn>
              <a:cxn ang="0">
                <a:pos x="498" y="881"/>
              </a:cxn>
              <a:cxn ang="0">
                <a:pos x="419" y="1114"/>
              </a:cxn>
              <a:cxn ang="0">
                <a:pos x="677" y="988"/>
              </a:cxn>
              <a:cxn ang="0">
                <a:pos x="746" y="1366"/>
              </a:cxn>
              <a:cxn ang="0">
                <a:pos x="925" y="945"/>
              </a:cxn>
              <a:cxn ang="0">
                <a:pos x="1162" y="1248"/>
              </a:cxn>
              <a:cxn ang="0">
                <a:pos x="1231" y="914"/>
              </a:cxn>
              <a:cxn ang="0">
                <a:pos x="1592" y="1144"/>
              </a:cxn>
              <a:cxn ang="0">
                <a:pos x="1477" y="819"/>
              </a:cxn>
              <a:cxn ang="0">
                <a:pos x="1896" y="841"/>
              </a:cxn>
              <a:cxn ang="0">
                <a:pos x="1546" y="662"/>
              </a:cxn>
              <a:cxn ang="0">
                <a:pos x="1851" y="514"/>
              </a:cxn>
              <a:cxn ang="0">
                <a:pos x="1466" y="463"/>
              </a:cxn>
              <a:cxn ang="0">
                <a:pos x="1613" y="282"/>
              </a:cxn>
              <a:cxn ang="0">
                <a:pos x="1242" y="337"/>
              </a:cxn>
              <a:cxn ang="0">
                <a:pos x="1274" y="0"/>
              </a:cxn>
              <a:cxn ang="0">
                <a:pos x="949" y="367"/>
              </a:cxn>
            </a:cxnLst>
            <a:rect l="0" t="0" r="r" b="b"/>
            <a:pathLst>
              <a:path w="1897" h="1367">
                <a:moveTo>
                  <a:pt x="949" y="367"/>
                </a:moveTo>
                <a:lnTo>
                  <a:pt x="734" y="146"/>
                </a:lnTo>
                <a:lnTo>
                  <a:pt x="642" y="399"/>
                </a:lnTo>
                <a:lnTo>
                  <a:pt x="33" y="146"/>
                </a:lnTo>
                <a:lnTo>
                  <a:pt x="406" y="481"/>
                </a:lnTo>
                <a:lnTo>
                  <a:pt x="0" y="545"/>
                </a:lnTo>
                <a:lnTo>
                  <a:pt x="327" y="744"/>
                </a:lnTo>
                <a:lnTo>
                  <a:pt x="12" y="923"/>
                </a:lnTo>
                <a:lnTo>
                  <a:pt x="498" y="881"/>
                </a:lnTo>
                <a:lnTo>
                  <a:pt x="419" y="1114"/>
                </a:lnTo>
                <a:lnTo>
                  <a:pt x="677" y="988"/>
                </a:lnTo>
                <a:lnTo>
                  <a:pt x="746" y="1366"/>
                </a:lnTo>
                <a:lnTo>
                  <a:pt x="925" y="945"/>
                </a:lnTo>
                <a:lnTo>
                  <a:pt x="1162" y="1248"/>
                </a:lnTo>
                <a:lnTo>
                  <a:pt x="1231" y="914"/>
                </a:lnTo>
                <a:lnTo>
                  <a:pt x="1592" y="1144"/>
                </a:lnTo>
                <a:lnTo>
                  <a:pt x="1477" y="819"/>
                </a:lnTo>
                <a:lnTo>
                  <a:pt x="1896" y="841"/>
                </a:lnTo>
                <a:lnTo>
                  <a:pt x="1546" y="662"/>
                </a:lnTo>
                <a:lnTo>
                  <a:pt x="1851" y="514"/>
                </a:lnTo>
                <a:lnTo>
                  <a:pt x="1466" y="463"/>
                </a:lnTo>
                <a:lnTo>
                  <a:pt x="1613" y="282"/>
                </a:lnTo>
                <a:lnTo>
                  <a:pt x="1242" y="337"/>
                </a:lnTo>
                <a:lnTo>
                  <a:pt x="1274" y="0"/>
                </a:lnTo>
                <a:lnTo>
                  <a:pt x="949" y="367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429000" y="1624013"/>
            <a:ext cx="21510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Unbalanced Alert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96875" y="3000375"/>
            <a:ext cx="2963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Coarse shoulder</a:t>
            </a:r>
          </a:p>
        </p:txBody>
      </p:sp>
      <p:sp>
        <p:nvSpPr>
          <p:cNvPr id="40968" name="Freeform 8"/>
          <p:cNvSpPr>
            <a:spLocks/>
          </p:cNvSpPr>
          <p:nvPr/>
        </p:nvSpPr>
        <p:spPr bwMode="auto">
          <a:xfrm>
            <a:off x="1428750" y="3371850"/>
            <a:ext cx="401638" cy="1201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2" y="756"/>
              </a:cxn>
            </a:cxnLst>
            <a:rect l="0" t="0" r="r" b="b"/>
            <a:pathLst>
              <a:path w="253" h="757">
                <a:moveTo>
                  <a:pt x="0" y="0"/>
                </a:moveTo>
                <a:lnTo>
                  <a:pt x="252" y="756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12713" y="4994275"/>
            <a:ext cx="19351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Thick neck and wasty dewlap</a:t>
            </a:r>
          </a:p>
        </p:txBody>
      </p:sp>
      <p:sp>
        <p:nvSpPr>
          <p:cNvPr id="40970" name="Freeform 10"/>
          <p:cNvSpPr>
            <a:spLocks/>
          </p:cNvSpPr>
          <p:nvPr/>
        </p:nvSpPr>
        <p:spPr bwMode="auto">
          <a:xfrm>
            <a:off x="1254125" y="4116388"/>
            <a:ext cx="1588" cy="687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"/>
              </a:cxn>
            </a:cxnLst>
            <a:rect l="0" t="0" r="r" b="b"/>
            <a:pathLst>
              <a:path w="1" h="433">
                <a:moveTo>
                  <a:pt x="0" y="0"/>
                </a:moveTo>
                <a:lnTo>
                  <a:pt x="0" y="432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5718175" y="2593975"/>
            <a:ext cx="287496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Coarse, opened shoulder</a:t>
            </a:r>
          </a:p>
        </p:txBody>
      </p:sp>
      <p:sp>
        <p:nvSpPr>
          <p:cNvPr id="40972" name="Freeform 12"/>
          <p:cNvSpPr>
            <a:spLocks/>
          </p:cNvSpPr>
          <p:nvPr/>
        </p:nvSpPr>
        <p:spPr bwMode="auto">
          <a:xfrm>
            <a:off x="6184900" y="3448050"/>
            <a:ext cx="406400" cy="1052513"/>
          </a:xfrm>
          <a:custGeom>
            <a:avLst/>
            <a:gdLst/>
            <a:ahLst/>
            <a:cxnLst>
              <a:cxn ang="0">
                <a:pos x="0" y="662"/>
              </a:cxn>
              <a:cxn ang="0">
                <a:pos x="255" y="0"/>
              </a:cxn>
            </a:cxnLst>
            <a:rect l="0" t="0" r="r" b="b"/>
            <a:pathLst>
              <a:path w="256" h="663">
                <a:moveTo>
                  <a:pt x="0" y="662"/>
                </a:moveTo>
                <a:lnTo>
                  <a:pt x="255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3" name="Freeform 13"/>
          <p:cNvSpPr>
            <a:spLocks/>
          </p:cNvSpPr>
          <p:nvPr/>
        </p:nvSpPr>
        <p:spPr bwMode="auto">
          <a:xfrm>
            <a:off x="5543550" y="4803775"/>
            <a:ext cx="3444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" y="0"/>
              </a:cxn>
            </a:cxnLst>
            <a:rect l="0" t="0" r="r" b="b"/>
            <a:pathLst>
              <a:path w="217" h="1">
                <a:moveTo>
                  <a:pt x="0" y="0"/>
                </a:moveTo>
                <a:lnTo>
                  <a:pt x="216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4572000" y="5451475"/>
            <a:ext cx="13065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Short necked</a:t>
            </a:r>
          </a:p>
        </p:txBody>
      </p:sp>
      <p:sp>
        <p:nvSpPr>
          <p:cNvPr id="40975" name="Freeform 15"/>
          <p:cNvSpPr>
            <a:spLocks/>
          </p:cNvSpPr>
          <p:nvPr/>
        </p:nvSpPr>
        <p:spPr bwMode="auto">
          <a:xfrm>
            <a:off x="5372100" y="4918075"/>
            <a:ext cx="287338" cy="515938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0" y="324"/>
              </a:cxn>
            </a:cxnLst>
            <a:rect l="0" t="0" r="r" b="b"/>
            <a:pathLst>
              <a:path w="181" h="325">
                <a:moveTo>
                  <a:pt x="180" y="0"/>
                </a:moveTo>
                <a:lnTo>
                  <a:pt x="0" y="324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6" name="Freeform 16"/>
          <p:cNvSpPr>
            <a:spLocks/>
          </p:cNvSpPr>
          <p:nvPr/>
        </p:nvSpPr>
        <p:spPr bwMode="auto">
          <a:xfrm>
            <a:off x="6743700" y="4403725"/>
            <a:ext cx="1588" cy="801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04"/>
              </a:cxn>
            </a:cxnLst>
            <a:rect l="0" t="0" r="r" b="b"/>
            <a:pathLst>
              <a:path w="1" h="505">
                <a:moveTo>
                  <a:pt x="0" y="0"/>
                </a:moveTo>
                <a:lnTo>
                  <a:pt x="0" y="504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6686550" y="5684838"/>
            <a:ext cx="18859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Pinched in forerib</a:t>
            </a: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8153400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Slide 18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54000"/>
            <a:ext cx="8732838" cy="735013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Style and Balance</a:t>
            </a:r>
          </a:p>
        </p:txBody>
      </p:sp>
      <p:pic>
        <p:nvPicPr>
          <p:cNvPr id="43011" name="Picture 3"/>
          <p:cNvPicPr>
            <a:picLocks noChangeArrowheads="1"/>
          </p:cNvPicPr>
          <p:nvPr/>
        </p:nvPicPr>
        <p:blipFill>
          <a:blip r:embed="rId3" cstate="print"/>
          <a:srcRect r="76062" b="75365"/>
          <a:stretch>
            <a:fillRect/>
          </a:stretch>
        </p:blipFill>
        <p:spPr bwMode="auto">
          <a:xfrm>
            <a:off x="114300" y="3257550"/>
            <a:ext cx="43815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2" name="Freeform 4"/>
          <p:cNvSpPr>
            <a:spLocks/>
          </p:cNvSpPr>
          <p:nvPr/>
        </p:nvSpPr>
        <p:spPr bwMode="auto">
          <a:xfrm>
            <a:off x="346075" y="919163"/>
            <a:ext cx="3540125" cy="2341562"/>
          </a:xfrm>
          <a:custGeom>
            <a:avLst/>
            <a:gdLst/>
            <a:ahLst/>
            <a:cxnLst>
              <a:cxn ang="0">
                <a:pos x="1114" y="396"/>
              </a:cxn>
              <a:cxn ang="0">
                <a:pos x="862" y="157"/>
              </a:cxn>
              <a:cxn ang="0">
                <a:pos x="754" y="431"/>
              </a:cxn>
              <a:cxn ang="0">
                <a:pos x="38" y="157"/>
              </a:cxn>
              <a:cxn ang="0">
                <a:pos x="477" y="519"/>
              </a:cxn>
              <a:cxn ang="0">
                <a:pos x="0" y="588"/>
              </a:cxn>
              <a:cxn ang="0">
                <a:pos x="384" y="803"/>
              </a:cxn>
              <a:cxn ang="0">
                <a:pos x="13" y="995"/>
              </a:cxn>
              <a:cxn ang="0">
                <a:pos x="585" y="951"/>
              </a:cxn>
              <a:cxn ang="0">
                <a:pos x="491" y="1203"/>
              </a:cxn>
              <a:cxn ang="0">
                <a:pos x="795" y="1066"/>
              </a:cxn>
              <a:cxn ang="0">
                <a:pos x="876" y="1474"/>
              </a:cxn>
              <a:cxn ang="0">
                <a:pos x="1087" y="1019"/>
              </a:cxn>
              <a:cxn ang="0">
                <a:pos x="1366" y="1347"/>
              </a:cxn>
              <a:cxn ang="0">
                <a:pos x="1447" y="986"/>
              </a:cxn>
              <a:cxn ang="0">
                <a:pos x="1872" y="1234"/>
              </a:cxn>
              <a:cxn ang="0">
                <a:pos x="1737" y="884"/>
              </a:cxn>
              <a:cxn ang="0">
                <a:pos x="2229" y="907"/>
              </a:cxn>
              <a:cxn ang="0">
                <a:pos x="1817" y="715"/>
              </a:cxn>
              <a:cxn ang="0">
                <a:pos x="2177" y="555"/>
              </a:cxn>
              <a:cxn ang="0">
                <a:pos x="1724" y="500"/>
              </a:cxn>
              <a:cxn ang="0">
                <a:pos x="1896" y="305"/>
              </a:cxn>
              <a:cxn ang="0">
                <a:pos x="1461" y="364"/>
              </a:cxn>
              <a:cxn ang="0">
                <a:pos x="1498" y="0"/>
              </a:cxn>
              <a:cxn ang="0">
                <a:pos x="1114" y="396"/>
              </a:cxn>
            </a:cxnLst>
            <a:rect l="0" t="0" r="r" b="b"/>
            <a:pathLst>
              <a:path w="2230" h="1475">
                <a:moveTo>
                  <a:pt x="1114" y="396"/>
                </a:moveTo>
                <a:lnTo>
                  <a:pt x="862" y="157"/>
                </a:lnTo>
                <a:lnTo>
                  <a:pt x="754" y="431"/>
                </a:lnTo>
                <a:lnTo>
                  <a:pt x="38" y="157"/>
                </a:lnTo>
                <a:lnTo>
                  <a:pt x="477" y="519"/>
                </a:lnTo>
                <a:lnTo>
                  <a:pt x="0" y="588"/>
                </a:lnTo>
                <a:lnTo>
                  <a:pt x="384" y="803"/>
                </a:lnTo>
                <a:lnTo>
                  <a:pt x="13" y="995"/>
                </a:lnTo>
                <a:lnTo>
                  <a:pt x="585" y="951"/>
                </a:lnTo>
                <a:lnTo>
                  <a:pt x="491" y="1203"/>
                </a:lnTo>
                <a:lnTo>
                  <a:pt x="795" y="1066"/>
                </a:lnTo>
                <a:lnTo>
                  <a:pt x="876" y="1474"/>
                </a:lnTo>
                <a:lnTo>
                  <a:pt x="1087" y="1019"/>
                </a:lnTo>
                <a:lnTo>
                  <a:pt x="1366" y="1347"/>
                </a:lnTo>
                <a:lnTo>
                  <a:pt x="1447" y="986"/>
                </a:lnTo>
                <a:lnTo>
                  <a:pt x="1872" y="1234"/>
                </a:lnTo>
                <a:lnTo>
                  <a:pt x="1737" y="884"/>
                </a:lnTo>
                <a:lnTo>
                  <a:pt x="2229" y="907"/>
                </a:lnTo>
                <a:lnTo>
                  <a:pt x="1817" y="715"/>
                </a:lnTo>
                <a:lnTo>
                  <a:pt x="2177" y="555"/>
                </a:lnTo>
                <a:lnTo>
                  <a:pt x="1724" y="500"/>
                </a:lnTo>
                <a:lnTo>
                  <a:pt x="1896" y="305"/>
                </a:lnTo>
                <a:lnTo>
                  <a:pt x="1461" y="364"/>
                </a:lnTo>
                <a:lnTo>
                  <a:pt x="1498" y="0"/>
                </a:lnTo>
                <a:lnTo>
                  <a:pt x="1114" y="396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85800" y="1857375"/>
            <a:ext cx="27273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Good front-end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609600" y="3333750"/>
            <a:ext cx="3905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Smooth, angular front</a:t>
            </a:r>
          </a:p>
        </p:txBody>
      </p:sp>
      <p:sp>
        <p:nvSpPr>
          <p:cNvPr id="43015" name="Freeform 7"/>
          <p:cNvSpPr>
            <a:spLocks/>
          </p:cNvSpPr>
          <p:nvPr/>
        </p:nvSpPr>
        <p:spPr bwMode="auto">
          <a:xfrm>
            <a:off x="5259388" y="919163"/>
            <a:ext cx="3540125" cy="2339975"/>
          </a:xfrm>
          <a:custGeom>
            <a:avLst/>
            <a:gdLst/>
            <a:ahLst/>
            <a:cxnLst>
              <a:cxn ang="0">
                <a:pos x="1114" y="395"/>
              </a:cxn>
              <a:cxn ang="0">
                <a:pos x="862" y="157"/>
              </a:cxn>
              <a:cxn ang="0">
                <a:pos x="754" y="430"/>
              </a:cxn>
              <a:cxn ang="0">
                <a:pos x="38" y="157"/>
              </a:cxn>
              <a:cxn ang="0">
                <a:pos x="477" y="519"/>
              </a:cxn>
              <a:cxn ang="0">
                <a:pos x="0" y="587"/>
              </a:cxn>
              <a:cxn ang="0">
                <a:pos x="384" y="802"/>
              </a:cxn>
              <a:cxn ang="0">
                <a:pos x="13" y="995"/>
              </a:cxn>
              <a:cxn ang="0">
                <a:pos x="585" y="950"/>
              </a:cxn>
              <a:cxn ang="0">
                <a:pos x="491" y="1202"/>
              </a:cxn>
              <a:cxn ang="0">
                <a:pos x="795" y="1066"/>
              </a:cxn>
              <a:cxn ang="0">
                <a:pos x="875" y="1473"/>
              </a:cxn>
              <a:cxn ang="0">
                <a:pos x="1086" y="1019"/>
              </a:cxn>
              <a:cxn ang="0">
                <a:pos x="1366" y="1346"/>
              </a:cxn>
              <a:cxn ang="0">
                <a:pos x="1447" y="985"/>
              </a:cxn>
              <a:cxn ang="0">
                <a:pos x="1871" y="1234"/>
              </a:cxn>
              <a:cxn ang="0">
                <a:pos x="1737" y="883"/>
              </a:cxn>
              <a:cxn ang="0">
                <a:pos x="2229" y="907"/>
              </a:cxn>
              <a:cxn ang="0">
                <a:pos x="1817" y="714"/>
              </a:cxn>
              <a:cxn ang="0">
                <a:pos x="2177" y="555"/>
              </a:cxn>
              <a:cxn ang="0">
                <a:pos x="1723" y="499"/>
              </a:cxn>
              <a:cxn ang="0">
                <a:pos x="1896" y="304"/>
              </a:cxn>
              <a:cxn ang="0">
                <a:pos x="1460" y="363"/>
              </a:cxn>
              <a:cxn ang="0">
                <a:pos x="1498" y="0"/>
              </a:cxn>
              <a:cxn ang="0">
                <a:pos x="1114" y="395"/>
              </a:cxn>
            </a:cxnLst>
            <a:rect l="0" t="0" r="r" b="b"/>
            <a:pathLst>
              <a:path w="2230" h="1474">
                <a:moveTo>
                  <a:pt x="1114" y="395"/>
                </a:moveTo>
                <a:lnTo>
                  <a:pt x="862" y="157"/>
                </a:lnTo>
                <a:lnTo>
                  <a:pt x="754" y="430"/>
                </a:lnTo>
                <a:lnTo>
                  <a:pt x="38" y="157"/>
                </a:lnTo>
                <a:lnTo>
                  <a:pt x="477" y="519"/>
                </a:lnTo>
                <a:lnTo>
                  <a:pt x="0" y="587"/>
                </a:lnTo>
                <a:lnTo>
                  <a:pt x="384" y="802"/>
                </a:lnTo>
                <a:lnTo>
                  <a:pt x="13" y="995"/>
                </a:lnTo>
                <a:lnTo>
                  <a:pt x="585" y="950"/>
                </a:lnTo>
                <a:lnTo>
                  <a:pt x="491" y="1202"/>
                </a:lnTo>
                <a:lnTo>
                  <a:pt x="795" y="1066"/>
                </a:lnTo>
                <a:lnTo>
                  <a:pt x="875" y="1473"/>
                </a:lnTo>
                <a:lnTo>
                  <a:pt x="1086" y="1019"/>
                </a:lnTo>
                <a:lnTo>
                  <a:pt x="1366" y="1346"/>
                </a:lnTo>
                <a:lnTo>
                  <a:pt x="1447" y="985"/>
                </a:lnTo>
                <a:lnTo>
                  <a:pt x="1871" y="1234"/>
                </a:lnTo>
                <a:lnTo>
                  <a:pt x="1737" y="883"/>
                </a:lnTo>
                <a:lnTo>
                  <a:pt x="2229" y="907"/>
                </a:lnTo>
                <a:lnTo>
                  <a:pt x="1817" y="714"/>
                </a:lnTo>
                <a:lnTo>
                  <a:pt x="2177" y="555"/>
                </a:lnTo>
                <a:lnTo>
                  <a:pt x="1723" y="499"/>
                </a:lnTo>
                <a:lnTo>
                  <a:pt x="1896" y="304"/>
                </a:lnTo>
                <a:lnTo>
                  <a:pt x="1460" y="363"/>
                </a:lnTo>
                <a:lnTo>
                  <a:pt x="1498" y="0"/>
                </a:lnTo>
                <a:lnTo>
                  <a:pt x="1114" y="395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943600" y="1681163"/>
            <a:ext cx="25781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Excellent style</a:t>
            </a:r>
            <a:r>
              <a:rPr lang="en-US" dirty="0" smtClean="0">
                <a:solidFill>
                  <a:srgbClr val="FFFF00"/>
                </a:solidFill>
              </a:rPr>
              <a:t>   and </a:t>
            </a:r>
            <a:r>
              <a:rPr lang="en-US" dirty="0">
                <a:solidFill>
                  <a:srgbClr val="FFFF00"/>
                </a:solidFill>
              </a:rPr>
              <a:t>balance</a:t>
            </a:r>
          </a:p>
        </p:txBody>
      </p:sp>
      <p:pic>
        <p:nvPicPr>
          <p:cNvPr id="43017" name="Picture 9"/>
          <p:cNvPicPr>
            <a:picLocks noChangeArrowheads="1"/>
          </p:cNvPicPr>
          <p:nvPr/>
        </p:nvPicPr>
        <p:blipFill>
          <a:blip r:embed="rId4" cstate="print"/>
          <a:srcRect r="75425" b="77462"/>
          <a:stretch>
            <a:fillRect/>
          </a:stretch>
        </p:blipFill>
        <p:spPr bwMode="auto">
          <a:xfrm>
            <a:off x="4514850" y="3257550"/>
            <a:ext cx="44005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8" name="Freeform 10"/>
          <p:cNvSpPr>
            <a:spLocks/>
          </p:cNvSpPr>
          <p:nvPr/>
        </p:nvSpPr>
        <p:spPr bwMode="auto">
          <a:xfrm>
            <a:off x="5451475" y="3794125"/>
            <a:ext cx="2001838" cy="1588"/>
          </a:xfrm>
          <a:custGeom>
            <a:avLst/>
            <a:gdLst/>
            <a:ahLst/>
            <a:cxnLst>
              <a:cxn ang="0">
                <a:pos x="1260" y="0"/>
              </a:cxn>
              <a:cxn ang="0">
                <a:pos x="0" y="0"/>
              </a:cxn>
            </a:cxnLst>
            <a:rect l="0" t="0" r="r" b="b"/>
            <a:pathLst>
              <a:path w="1261" h="1">
                <a:moveTo>
                  <a:pt x="1260" y="0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4775200" y="3343275"/>
            <a:ext cx="28114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Straight top line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8001000" y="4708525"/>
            <a:ext cx="101123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Long, clean neck</a:t>
            </a:r>
          </a:p>
        </p:txBody>
      </p:sp>
      <p:sp>
        <p:nvSpPr>
          <p:cNvPr id="43021" name="Freeform 13"/>
          <p:cNvSpPr>
            <a:spLocks/>
          </p:cNvSpPr>
          <p:nvPr/>
        </p:nvSpPr>
        <p:spPr bwMode="auto">
          <a:xfrm>
            <a:off x="7829550" y="3829050"/>
            <a:ext cx="344488" cy="344488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0" y="216"/>
              </a:cxn>
            </a:cxnLst>
            <a:rect l="0" t="0" r="r" b="b"/>
            <a:pathLst>
              <a:path w="217" h="217">
                <a:moveTo>
                  <a:pt x="216" y="0"/>
                </a:moveTo>
                <a:lnTo>
                  <a:pt x="0" y="216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4514850" y="5856288"/>
            <a:ext cx="31924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Width, depth, and length balanced</a:t>
            </a: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8462963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Slide 19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482600"/>
            <a:ext cx="8385175" cy="735013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Degree of Muscling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25450" y="1866900"/>
            <a:ext cx="828040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To determine degree of muscling, evaluate the following: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    1.   Thickness through the center of the quarter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when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viewed from the rear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    2.  Width between rear feet when the heifer walks 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or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stands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    3.  Shape over the top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8462963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Slide 20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3" y="257175"/>
            <a:ext cx="8732837" cy="735013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Degree of Muscling </a:t>
            </a:r>
          </a:p>
        </p:txBody>
      </p:sp>
      <p:pic>
        <p:nvPicPr>
          <p:cNvPr id="47107" name="Picture 3"/>
          <p:cNvPicPr>
            <a:picLocks noChangeArrowheads="1"/>
          </p:cNvPicPr>
          <p:nvPr/>
        </p:nvPicPr>
        <p:blipFill>
          <a:blip r:embed="rId3" cstate="print"/>
          <a:srcRect r="88769" b="65724"/>
          <a:stretch>
            <a:fillRect/>
          </a:stretch>
        </p:blipFill>
        <p:spPr bwMode="auto">
          <a:xfrm>
            <a:off x="209550" y="1830388"/>
            <a:ext cx="268605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8" name="Freeform 4"/>
          <p:cNvSpPr>
            <a:spLocks/>
          </p:cNvSpPr>
          <p:nvPr/>
        </p:nvSpPr>
        <p:spPr bwMode="auto">
          <a:xfrm>
            <a:off x="573088" y="1047750"/>
            <a:ext cx="2058987" cy="630238"/>
          </a:xfrm>
          <a:custGeom>
            <a:avLst/>
            <a:gdLst/>
            <a:ahLst/>
            <a:cxnLst>
              <a:cxn ang="0">
                <a:pos x="1204" y="0"/>
              </a:cxn>
              <a:cxn ang="0">
                <a:pos x="1219" y="2"/>
              </a:cxn>
              <a:cxn ang="0">
                <a:pos x="1232" y="6"/>
              </a:cxn>
              <a:cxn ang="0">
                <a:pos x="1245" y="12"/>
              </a:cxn>
              <a:cxn ang="0">
                <a:pos x="1257" y="20"/>
              </a:cxn>
              <a:cxn ang="0">
                <a:pos x="1267" y="29"/>
              </a:cxn>
              <a:cxn ang="0">
                <a:pos x="1276" y="39"/>
              </a:cxn>
              <a:cxn ang="0">
                <a:pos x="1284" y="51"/>
              </a:cxn>
              <a:cxn ang="0">
                <a:pos x="1290" y="64"/>
              </a:cxn>
              <a:cxn ang="0">
                <a:pos x="1294" y="77"/>
              </a:cxn>
              <a:cxn ang="0">
                <a:pos x="1296" y="92"/>
              </a:cxn>
              <a:cxn ang="0">
                <a:pos x="1296" y="297"/>
              </a:cxn>
              <a:cxn ang="0">
                <a:pos x="1295" y="312"/>
              </a:cxn>
              <a:cxn ang="0">
                <a:pos x="1292" y="326"/>
              </a:cxn>
              <a:cxn ang="0">
                <a:pos x="1287" y="339"/>
              </a:cxn>
              <a:cxn ang="0">
                <a:pos x="1280" y="351"/>
              </a:cxn>
              <a:cxn ang="0">
                <a:pos x="1272" y="362"/>
              </a:cxn>
              <a:cxn ang="0">
                <a:pos x="1262" y="372"/>
              </a:cxn>
              <a:cxn ang="0">
                <a:pos x="1251" y="380"/>
              </a:cxn>
              <a:cxn ang="0">
                <a:pos x="1239" y="387"/>
              </a:cxn>
              <a:cxn ang="0">
                <a:pos x="1226" y="392"/>
              </a:cxn>
              <a:cxn ang="0">
                <a:pos x="1212" y="395"/>
              </a:cxn>
              <a:cxn ang="0">
                <a:pos x="1197" y="396"/>
              </a:cxn>
              <a:cxn ang="0">
                <a:pos x="91" y="396"/>
              </a:cxn>
              <a:cxn ang="0">
                <a:pos x="77" y="394"/>
              </a:cxn>
              <a:cxn ang="0">
                <a:pos x="64" y="390"/>
              </a:cxn>
              <a:cxn ang="0">
                <a:pos x="51" y="384"/>
              </a:cxn>
              <a:cxn ang="0">
                <a:pos x="39" y="376"/>
              </a:cxn>
              <a:cxn ang="0">
                <a:pos x="29" y="367"/>
              </a:cxn>
              <a:cxn ang="0">
                <a:pos x="20" y="357"/>
              </a:cxn>
              <a:cxn ang="0">
                <a:pos x="12" y="345"/>
              </a:cxn>
              <a:cxn ang="0">
                <a:pos x="6" y="332"/>
              </a:cxn>
              <a:cxn ang="0">
                <a:pos x="2" y="319"/>
              </a:cxn>
              <a:cxn ang="0">
                <a:pos x="0" y="305"/>
              </a:cxn>
              <a:cxn ang="0">
                <a:pos x="0" y="99"/>
              </a:cxn>
              <a:cxn ang="0">
                <a:pos x="1" y="84"/>
              </a:cxn>
              <a:cxn ang="0">
                <a:pos x="4" y="70"/>
              </a:cxn>
              <a:cxn ang="0">
                <a:pos x="9" y="57"/>
              </a:cxn>
              <a:cxn ang="0">
                <a:pos x="16" y="45"/>
              </a:cxn>
              <a:cxn ang="0">
                <a:pos x="24" y="34"/>
              </a:cxn>
              <a:cxn ang="0">
                <a:pos x="34" y="24"/>
              </a:cxn>
              <a:cxn ang="0">
                <a:pos x="45" y="16"/>
              </a:cxn>
              <a:cxn ang="0">
                <a:pos x="57" y="9"/>
              </a:cxn>
              <a:cxn ang="0">
                <a:pos x="70" y="4"/>
              </a:cxn>
              <a:cxn ang="0">
                <a:pos x="84" y="1"/>
              </a:cxn>
              <a:cxn ang="0">
                <a:pos x="99" y="0"/>
              </a:cxn>
            </a:cxnLst>
            <a:rect l="0" t="0" r="r" b="b"/>
            <a:pathLst>
              <a:path w="1297" h="397">
                <a:moveTo>
                  <a:pt x="1197" y="0"/>
                </a:moveTo>
                <a:lnTo>
                  <a:pt x="1204" y="0"/>
                </a:lnTo>
                <a:lnTo>
                  <a:pt x="1212" y="1"/>
                </a:lnTo>
                <a:lnTo>
                  <a:pt x="1219" y="2"/>
                </a:lnTo>
                <a:lnTo>
                  <a:pt x="1226" y="4"/>
                </a:lnTo>
                <a:lnTo>
                  <a:pt x="1232" y="6"/>
                </a:lnTo>
                <a:lnTo>
                  <a:pt x="1239" y="9"/>
                </a:lnTo>
                <a:lnTo>
                  <a:pt x="1245" y="12"/>
                </a:lnTo>
                <a:lnTo>
                  <a:pt x="1251" y="16"/>
                </a:lnTo>
                <a:lnTo>
                  <a:pt x="1257" y="20"/>
                </a:lnTo>
                <a:lnTo>
                  <a:pt x="1262" y="24"/>
                </a:lnTo>
                <a:lnTo>
                  <a:pt x="1267" y="29"/>
                </a:lnTo>
                <a:lnTo>
                  <a:pt x="1272" y="34"/>
                </a:lnTo>
                <a:lnTo>
                  <a:pt x="1276" y="39"/>
                </a:lnTo>
                <a:lnTo>
                  <a:pt x="1280" y="45"/>
                </a:lnTo>
                <a:lnTo>
                  <a:pt x="1284" y="51"/>
                </a:lnTo>
                <a:lnTo>
                  <a:pt x="1287" y="57"/>
                </a:lnTo>
                <a:lnTo>
                  <a:pt x="1290" y="64"/>
                </a:lnTo>
                <a:lnTo>
                  <a:pt x="1292" y="70"/>
                </a:lnTo>
                <a:lnTo>
                  <a:pt x="1294" y="77"/>
                </a:lnTo>
                <a:lnTo>
                  <a:pt x="1295" y="84"/>
                </a:lnTo>
                <a:lnTo>
                  <a:pt x="1296" y="92"/>
                </a:lnTo>
                <a:lnTo>
                  <a:pt x="1296" y="99"/>
                </a:lnTo>
                <a:lnTo>
                  <a:pt x="1296" y="297"/>
                </a:lnTo>
                <a:lnTo>
                  <a:pt x="1296" y="305"/>
                </a:lnTo>
                <a:lnTo>
                  <a:pt x="1295" y="312"/>
                </a:lnTo>
                <a:lnTo>
                  <a:pt x="1294" y="319"/>
                </a:lnTo>
                <a:lnTo>
                  <a:pt x="1292" y="326"/>
                </a:lnTo>
                <a:lnTo>
                  <a:pt x="1290" y="332"/>
                </a:lnTo>
                <a:lnTo>
                  <a:pt x="1287" y="339"/>
                </a:lnTo>
                <a:lnTo>
                  <a:pt x="1284" y="345"/>
                </a:lnTo>
                <a:lnTo>
                  <a:pt x="1280" y="351"/>
                </a:lnTo>
                <a:lnTo>
                  <a:pt x="1276" y="357"/>
                </a:lnTo>
                <a:lnTo>
                  <a:pt x="1272" y="362"/>
                </a:lnTo>
                <a:lnTo>
                  <a:pt x="1267" y="367"/>
                </a:lnTo>
                <a:lnTo>
                  <a:pt x="1262" y="372"/>
                </a:lnTo>
                <a:lnTo>
                  <a:pt x="1257" y="376"/>
                </a:lnTo>
                <a:lnTo>
                  <a:pt x="1251" y="380"/>
                </a:lnTo>
                <a:lnTo>
                  <a:pt x="1245" y="384"/>
                </a:lnTo>
                <a:lnTo>
                  <a:pt x="1239" y="387"/>
                </a:lnTo>
                <a:lnTo>
                  <a:pt x="1232" y="390"/>
                </a:lnTo>
                <a:lnTo>
                  <a:pt x="1226" y="392"/>
                </a:lnTo>
                <a:lnTo>
                  <a:pt x="1219" y="394"/>
                </a:lnTo>
                <a:lnTo>
                  <a:pt x="1212" y="395"/>
                </a:lnTo>
                <a:lnTo>
                  <a:pt x="1204" y="396"/>
                </a:lnTo>
                <a:lnTo>
                  <a:pt x="1197" y="396"/>
                </a:lnTo>
                <a:lnTo>
                  <a:pt x="99" y="396"/>
                </a:lnTo>
                <a:lnTo>
                  <a:pt x="91" y="396"/>
                </a:lnTo>
                <a:lnTo>
                  <a:pt x="84" y="395"/>
                </a:lnTo>
                <a:lnTo>
                  <a:pt x="77" y="394"/>
                </a:lnTo>
                <a:lnTo>
                  <a:pt x="70" y="392"/>
                </a:lnTo>
                <a:lnTo>
                  <a:pt x="64" y="390"/>
                </a:lnTo>
                <a:lnTo>
                  <a:pt x="57" y="387"/>
                </a:lnTo>
                <a:lnTo>
                  <a:pt x="51" y="384"/>
                </a:lnTo>
                <a:lnTo>
                  <a:pt x="45" y="380"/>
                </a:lnTo>
                <a:lnTo>
                  <a:pt x="39" y="376"/>
                </a:lnTo>
                <a:lnTo>
                  <a:pt x="34" y="372"/>
                </a:lnTo>
                <a:lnTo>
                  <a:pt x="29" y="367"/>
                </a:lnTo>
                <a:lnTo>
                  <a:pt x="24" y="362"/>
                </a:lnTo>
                <a:lnTo>
                  <a:pt x="20" y="357"/>
                </a:lnTo>
                <a:lnTo>
                  <a:pt x="16" y="351"/>
                </a:lnTo>
                <a:lnTo>
                  <a:pt x="12" y="345"/>
                </a:lnTo>
                <a:lnTo>
                  <a:pt x="9" y="339"/>
                </a:lnTo>
                <a:lnTo>
                  <a:pt x="6" y="332"/>
                </a:lnTo>
                <a:lnTo>
                  <a:pt x="4" y="326"/>
                </a:lnTo>
                <a:lnTo>
                  <a:pt x="2" y="319"/>
                </a:lnTo>
                <a:lnTo>
                  <a:pt x="1" y="312"/>
                </a:lnTo>
                <a:lnTo>
                  <a:pt x="0" y="305"/>
                </a:lnTo>
                <a:lnTo>
                  <a:pt x="0" y="297"/>
                </a:lnTo>
                <a:lnTo>
                  <a:pt x="0" y="99"/>
                </a:lnTo>
                <a:lnTo>
                  <a:pt x="0" y="92"/>
                </a:lnTo>
                <a:lnTo>
                  <a:pt x="1" y="84"/>
                </a:lnTo>
                <a:lnTo>
                  <a:pt x="2" y="77"/>
                </a:lnTo>
                <a:lnTo>
                  <a:pt x="4" y="70"/>
                </a:lnTo>
                <a:lnTo>
                  <a:pt x="6" y="64"/>
                </a:lnTo>
                <a:lnTo>
                  <a:pt x="9" y="57"/>
                </a:lnTo>
                <a:lnTo>
                  <a:pt x="12" y="51"/>
                </a:lnTo>
                <a:lnTo>
                  <a:pt x="16" y="45"/>
                </a:lnTo>
                <a:lnTo>
                  <a:pt x="20" y="39"/>
                </a:lnTo>
                <a:lnTo>
                  <a:pt x="24" y="34"/>
                </a:lnTo>
                <a:lnTo>
                  <a:pt x="29" y="29"/>
                </a:lnTo>
                <a:lnTo>
                  <a:pt x="34" y="24"/>
                </a:lnTo>
                <a:lnTo>
                  <a:pt x="39" y="20"/>
                </a:lnTo>
                <a:lnTo>
                  <a:pt x="45" y="16"/>
                </a:lnTo>
                <a:lnTo>
                  <a:pt x="51" y="12"/>
                </a:lnTo>
                <a:lnTo>
                  <a:pt x="57" y="9"/>
                </a:lnTo>
                <a:lnTo>
                  <a:pt x="64" y="6"/>
                </a:lnTo>
                <a:lnTo>
                  <a:pt x="70" y="4"/>
                </a:lnTo>
                <a:lnTo>
                  <a:pt x="77" y="2"/>
                </a:lnTo>
                <a:lnTo>
                  <a:pt x="84" y="1"/>
                </a:lnTo>
                <a:lnTo>
                  <a:pt x="91" y="0"/>
                </a:lnTo>
                <a:lnTo>
                  <a:pt x="99" y="0"/>
                </a:lnTo>
                <a:lnTo>
                  <a:pt x="1197" y="0"/>
                </a:lnTo>
              </a:path>
            </a:pathLst>
          </a:custGeom>
          <a:solidFill>
            <a:srgbClr val="800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09" name="Freeform 5"/>
          <p:cNvSpPr>
            <a:spLocks/>
          </p:cNvSpPr>
          <p:nvPr/>
        </p:nvSpPr>
        <p:spPr bwMode="auto">
          <a:xfrm>
            <a:off x="573088" y="1047750"/>
            <a:ext cx="2058987" cy="630238"/>
          </a:xfrm>
          <a:custGeom>
            <a:avLst/>
            <a:gdLst/>
            <a:ahLst/>
            <a:cxnLst>
              <a:cxn ang="0">
                <a:pos x="1204" y="0"/>
              </a:cxn>
              <a:cxn ang="0">
                <a:pos x="1219" y="2"/>
              </a:cxn>
              <a:cxn ang="0">
                <a:pos x="1232" y="6"/>
              </a:cxn>
              <a:cxn ang="0">
                <a:pos x="1245" y="12"/>
              </a:cxn>
              <a:cxn ang="0">
                <a:pos x="1257" y="20"/>
              </a:cxn>
              <a:cxn ang="0">
                <a:pos x="1267" y="29"/>
              </a:cxn>
              <a:cxn ang="0">
                <a:pos x="1276" y="39"/>
              </a:cxn>
              <a:cxn ang="0">
                <a:pos x="1284" y="51"/>
              </a:cxn>
              <a:cxn ang="0">
                <a:pos x="1290" y="64"/>
              </a:cxn>
              <a:cxn ang="0">
                <a:pos x="1294" y="77"/>
              </a:cxn>
              <a:cxn ang="0">
                <a:pos x="1296" y="92"/>
              </a:cxn>
              <a:cxn ang="0">
                <a:pos x="1296" y="297"/>
              </a:cxn>
              <a:cxn ang="0">
                <a:pos x="1295" y="312"/>
              </a:cxn>
              <a:cxn ang="0">
                <a:pos x="1292" y="326"/>
              </a:cxn>
              <a:cxn ang="0">
                <a:pos x="1287" y="339"/>
              </a:cxn>
              <a:cxn ang="0">
                <a:pos x="1280" y="351"/>
              </a:cxn>
              <a:cxn ang="0">
                <a:pos x="1272" y="362"/>
              </a:cxn>
              <a:cxn ang="0">
                <a:pos x="1262" y="372"/>
              </a:cxn>
              <a:cxn ang="0">
                <a:pos x="1251" y="380"/>
              </a:cxn>
              <a:cxn ang="0">
                <a:pos x="1239" y="387"/>
              </a:cxn>
              <a:cxn ang="0">
                <a:pos x="1226" y="392"/>
              </a:cxn>
              <a:cxn ang="0">
                <a:pos x="1212" y="395"/>
              </a:cxn>
              <a:cxn ang="0">
                <a:pos x="1197" y="396"/>
              </a:cxn>
              <a:cxn ang="0">
                <a:pos x="91" y="396"/>
              </a:cxn>
              <a:cxn ang="0">
                <a:pos x="77" y="394"/>
              </a:cxn>
              <a:cxn ang="0">
                <a:pos x="64" y="390"/>
              </a:cxn>
              <a:cxn ang="0">
                <a:pos x="51" y="384"/>
              </a:cxn>
              <a:cxn ang="0">
                <a:pos x="39" y="376"/>
              </a:cxn>
              <a:cxn ang="0">
                <a:pos x="29" y="367"/>
              </a:cxn>
              <a:cxn ang="0">
                <a:pos x="20" y="357"/>
              </a:cxn>
              <a:cxn ang="0">
                <a:pos x="12" y="345"/>
              </a:cxn>
              <a:cxn ang="0">
                <a:pos x="6" y="332"/>
              </a:cxn>
              <a:cxn ang="0">
                <a:pos x="2" y="319"/>
              </a:cxn>
              <a:cxn ang="0">
                <a:pos x="0" y="305"/>
              </a:cxn>
              <a:cxn ang="0">
                <a:pos x="0" y="99"/>
              </a:cxn>
              <a:cxn ang="0">
                <a:pos x="1" y="84"/>
              </a:cxn>
              <a:cxn ang="0">
                <a:pos x="4" y="70"/>
              </a:cxn>
              <a:cxn ang="0">
                <a:pos x="9" y="57"/>
              </a:cxn>
              <a:cxn ang="0">
                <a:pos x="16" y="45"/>
              </a:cxn>
              <a:cxn ang="0">
                <a:pos x="24" y="34"/>
              </a:cxn>
              <a:cxn ang="0">
                <a:pos x="34" y="24"/>
              </a:cxn>
              <a:cxn ang="0">
                <a:pos x="45" y="16"/>
              </a:cxn>
              <a:cxn ang="0">
                <a:pos x="57" y="9"/>
              </a:cxn>
              <a:cxn ang="0">
                <a:pos x="70" y="4"/>
              </a:cxn>
              <a:cxn ang="0">
                <a:pos x="84" y="1"/>
              </a:cxn>
              <a:cxn ang="0">
                <a:pos x="99" y="0"/>
              </a:cxn>
            </a:cxnLst>
            <a:rect l="0" t="0" r="r" b="b"/>
            <a:pathLst>
              <a:path w="1297" h="397">
                <a:moveTo>
                  <a:pt x="1197" y="0"/>
                </a:moveTo>
                <a:lnTo>
                  <a:pt x="1204" y="0"/>
                </a:lnTo>
                <a:lnTo>
                  <a:pt x="1212" y="1"/>
                </a:lnTo>
                <a:lnTo>
                  <a:pt x="1219" y="2"/>
                </a:lnTo>
                <a:lnTo>
                  <a:pt x="1226" y="4"/>
                </a:lnTo>
                <a:lnTo>
                  <a:pt x="1232" y="6"/>
                </a:lnTo>
                <a:lnTo>
                  <a:pt x="1239" y="9"/>
                </a:lnTo>
                <a:lnTo>
                  <a:pt x="1245" y="12"/>
                </a:lnTo>
                <a:lnTo>
                  <a:pt x="1251" y="16"/>
                </a:lnTo>
                <a:lnTo>
                  <a:pt x="1257" y="20"/>
                </a:lnTo>
                <a:lnTo>
                  <a:pt x="1262" y="24"/>
                </a:lnTo>
                <a:lnTo>
                  <a:pt x="1267" y="29"/>
                </a:lnTo>
                <a:lnTo>
                  <a:pt x="1272" y="34"/>
                </a:lnTo>
                <a:lnTo>
                  <a:pt x="1276" y="39"/>
                </a:lnTo>
                <a:lnTo>
                  <a:pt x="1280" y="45"/>
                </a:lnTo>
                <a:lnTo>
                  <a:pt x="1284" y="51"/>
                </a:lnTo>
                <a:lnTo>
                  <a:pt x="1287" y="57"/>
                </a:lnTo>
                <a:lnTo>
                  <a:pt x="1290" y="64"/>
                </a:lnTo>
                <a:lnTo>
                  <a:pt x="1292" y="70"/>
                </a:lnTo>
                <a:lnTo>
                  <a:pt x="1294" y="77"/>
                </a:lnTo>
                <a:lnTo>
                  <a:pt x="1295" y="84"/>
                </a:lnTo>
                <a:lnTo>
                  <a:pt x="1296" y="92"/>
                </a:lnTo>
                <a:lnTo>
                  <a:pt x="1296" y="99"/>
                </a:lnTo>
                <a:lnTo>
                  <a:pt x="1296" y="297"/>
                </a:lnTo>
                <a:lnTo>
                  <a:pt x="1296" y="305"/>
                </a:lnTo>
                <a:lnTo>
                  <a:pt x="1295" y="312"/>
                </a:lnTo>
                <a:lnTo>
                  <a:pt x="1294" y="319"/>
                </a:lnTo>
                <a:lnTo>
                  <a:pt x="1292" y="326"/>
                </a:lnTo>
                <a:lnTo>
                  <a:pt x="1290" y="332"/>
                </a:lnTo>
                <a:lnTo>
                  <a:pt x="1287" y="339"/>
                </a:lnTo>
                <a:lnTo>
                  <a:pt x="1284" y="345"/>
                </a:lnTo>
                <a:lnTo>
                  <a:pt x="1280" y="351"/>
                </a:lnTo>
                <a:lnTo>
                  <a:pt x="1276" y="357"/>
                </a:lnTo>
                <a:lnTo>
                  <a:pt x="1272" y="362"/>
                </a:lnTo>
                <a:lnTo>
                  <a:pt x="1267" y="367"/>
                </a:lnTo>
                <a:lnTo>
                  <a:pt x="1262" y="372"/>
                </a:lnTo>
                <a:lnTo>
                  <a:pt x="1257" y="376"/>
                </a:lnTo>
                <a:lnTo>
                  <a:pt x="1251" y="380"/>
                </a:lnTo>
                <a:lnTo>
                  <a:pt x="1245" y="384"/>
                </a:lnTo>
                <a:lnTo>
                  <a:pt x="1239" y="387"/>
                </a:lnTo>
                <a:lnTo>
                  <a:pt x="1232" y="390"/>
                </a:lnTo>
                <a:lnTo>
                  <a:pt x="1226" y="392"/>
                </a:lnTo>
                <a:lnTo>
                  <a:pt x="1219" y="394"/>
                </a:lnTo>
                <a:lnTo>
                  <a:pt x="1212" y="395"/>
                </a:lnTo>
                <a:lnTo>
                  <a:pt x="1204" y="396"/>
                </a:lnTo>
                <a:lnTo>
                  <a:pt x="1197" y="396"/>
                </a:lnTo>
                <a:lnTo>
                  <a:pt x="99" y="396"/>
                </a:lnTo>
                <a:lnTo>
                  <a:pt x="91" y="396"/>
                </a:lnTo>
                <a:lnTo>
                  <a:pt x="84" y="395"/>
                </a:lnTo>
                <a:lnTo>
                  <a:pt x="77" y="394"/>
                </a:lnTo>
                <a:lnTo>
                  <a:pt x="70" y="392"/>
                </a:lnTo>
                <a:lnTo>
                  <a:pt x="64" y="390"/>
                </a:lnTo>
                <a:lnTo>
                  <a:pt x="57" y="387"/>
                </a:lnTo>
                <a:lnTo>
                  <a:pt x="51" y="384"/>
                </a:lnTo>
                <a:lnTo>
                  <a:pt x="45" y="380"/>
                </a:lnTo>
                <a:lnTo>
                  <a:pt x="39" y="376"/>
                </a:lnTo>
                <a:lnTo>
                  <a:pt x="34" y="372"/>
                </a:lnTo>
                <a:lnTo>
                  <a:pt x="29" y="367"/>
                </a:lnTo>
                <a:lnTo>
                  <a:pt x="24" y="362"/>
                </a:lnTo>
                <a:lnTo>
                  <a:pt x="20" y="357"/>
                </a:lnTo>
                <a:lnTo>
                  <a:pt x="16" y="351"/>
                </a:lnTo>
                <a:lnTo>
                  <a:pt x="12" y="345"/>
                </a:lnTo>
                <a:lnTo>
                  <a:pt x="9" y="339"/>
                </a:lnTo>
                <a:lnTo>
                  <a:pt x="6" y="332"/>
                </a:lnTo>
                <a:lnTo>
                  <a:pt x="4" y="326"/>
                </a:lnTo>
                <a:lnTo>
                  <a:pt x="2" y="319"/>
                </a:lnTo>
                <a:lnTo>
                  <a:pt x="1" y="312"/>
                </a:lnTo>
                <a:lnTo>
                  <a:pt x="0" y="305"/>
                </a:lnTo>
                <a:lnTo>
                  <a:pt x="0" y="297"/>
                </a:lnTo>
                <a:lnTo>
                  <a:pt x="0" y="99"/>
                </a:lnTo>
                <a:lnTo>
                  <a:pt x="0" y="92"/>
                </a:lnTo>
                <a:lnTo>
                  <a:pt x="1" y="84"/>
                </a:lnTo>
                <a:lnTo>
                  <a:pt x="2" y="77"/>
                </a:lnTo>
                <a:lnTo>
                  <a:pt x="4" y="70"/>
                </a:lnTo>
                <a:lnTo>
                  <a:pt x="6" y="64"/>
                </a:lnTo>
                <a:lnTo>
                  <a:pt x="9" y="57"/>
                </a:lnTo>
                <a:lnTo>
                  <a:pt x="12" y="51"/>
                </a:lnTo>
                <a:lnTo>
                  <a:pt x="16" y="45"/>
                </a:lnTo>
                <a:lnTo>
                  <a:pt x="20" y="39"/>
                </a:lnTo>
                <a:lnTo>
                  <a:pt x="24" y="34"/>
                </a:lnTo>
                <a:lnTo>
                  <a:pt x="29" y="29"/>
                </a:lnTo>
                <a:lnTo>
                  <a:pt x="34" y="24"/>
                </a:lnTo>
                <a:lnTo>
                  <a:pt x="39" y="20"/>
                </a:lnTo>
                <a:lnTo>
                  <a:pt x="45" y="16"/>
                </a:lnTo>
                <a:lnTo>
                  <a:pt x="51" y="12"/>
                </a:lnTo>
                <a:lnTo>
                  <a:pt x="57" y="9"/>
                </a:lnTo>
                <a:lnTo>
                  <a:pt x="64" y="6"/>
                </a:lnTo>
                <a:lnTo>
                  <a:pt x="70" y="4"/>
                </a:lnTo>
                <a:lnTo>
                  <a:pt x="77" y="2"/>
                </a:lnTo>
                <a:lnTo>
                  <a:pt x="84" y="1"/>
                </a:lnTo>
                <a:lnTo>
                  <a:pt x="91" y="0"/>
                </a:lnTo>
                <a:lnTo>
                  <a:pt x="99" y="0"/>
                </a:lnTo>
                <a:lnTo>
                  <a:pt x="1197" y="0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28600" y="1185863"/>
            <a:ext cx="24892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Light Muscled</a:t>
            </a:r>
          </a:p>
        </p:txBody>
      </p:sp>
      <p:sp>
        <p:nvSpPr>
          <p:cNvPr id="47111" name="Freeform 7"/>
          <p:cNvSpPr>
            <a:spLocks/>
          </p:cNvSpPr>
          <p:nvPr/>
        </p:nvSpPr>
        <p:spPr bwMode="auto">
          <a:xfrm>
            <a:off x="857250" y="3371850"/>
            <a:ext cx="1487488" cy="1588"/>
          </a:xfrm>
          <a:custGeom>
            <a:avLst/>
            <a:gdLst/>
            <a:ahLst/>
            <a:cxnLst>
              <a:cxn ang="0">
                <a:pos x="936" y="0"/>
              </a:cxn>
              <a:cxn ang="0">
                <a:pos x="0" y="0"/>
              </a:cxn>
            </a:cxnLst>
            <a:rect l="0" t="0" r="r" b="b"/>
            <a:pathLst>
              <a:path w="937" h="1">
                <a:moveTo>
                  <a:pt x="936" y="0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04800" y="6423025"/>
            <a:ext cx="21685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81000"/>
              </a:lnSpc>
            </a:pPr>
            <a:r>
              <a:rPr lang="en-US" dirty="0">
                <a:solidFill>
                  <a:srgbClr val="FFFF00"/>
                </a:solidFill>
              </a:rPr>
              <a:t>Very narrow</a:t>
            </a:r>
          </a:p>
        </p:txBody>
      </p:sp>
      <p:sp>
        <p:nvSpPr>
          <p:cNvPr id="47113" name="Freeform 9"/>
          <p:cNvSpPr>
            <a:spLocks/>
          </p:cNvSpPr>
          <p:nvPr/>
        </p:nvSpPr>
        <p:spPr bwMode="auto">
          <a:xfrm>
            <a:off x="971550" y="6115050"/>
            <a:ext cx="687388" cy="1588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0" y="0"/>
              </a:cxn>
            </a:cxnLst>
            <a:rect l="0" t="0" r="r" b="b"/>
            <a:pathLst>
              <a:path w="433" h="1">
                <a:moveTo>
                  <a:pt x="432" y="0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7114" name="Picture 10"/>
          <p:cNvPicPr>
            <a:picLocks noChangeArrowheads="1"/>
          </p:cNvPicPr>
          <p:nvPr/>
        </p:nvPicPr>
        <p:blipFill>
          <a:blip r:embed="rId4" cstate="print"/>
          <a:srcRect r="90849" b="65847"/>
          <a:stretch>
            <a:fillRect/>
          </a:stretch>
        </p:blipFill>
        <p:spPr bwMode="auto">
          <a:xfrm>
            <a:off x="3352800" y="1828800"/>
            <a:ext cx="2286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15" name="Freeform 11"/>
          <p:cNvSpPr>
            <a:spLocks/>
          </p:cNvSpPr>
          <p:nvPr/>
        </p:nvSpPr>
        <p:spPr bwMode="auto">
          <a:xfrm>
            <a:off x="3736975" y="3211513"/>
            <a:ext cx="1776413" cy="1587"/>
          </a:xfrm>
          <a:custGeom>
            <a:avLst/>
            <a:gdLst/>
            <a:ahLst/>
            <a:cxnLst>
              <a:cxn ang="0">
                <a:pos x="1118" y="0"/>
              </a:cxn>
              <a:cxn ang="0">
                <a:pos x="0" y="0"/>
              </a:cxn>
            </a:cxnLst>
            <a:rect l="0" t="0" r="r" b="b"/>
            <a:pathLst>
              <a:path w="1119" h="1">
                <a:moveTo>
                  <a:pt x="1118" y="0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6" name="Freeform 12"/>
          <p:cNvSpPr>
            <a:spLocks/>
          </p:cNvSpPr>
          <p:nvPr/>
        </p:nvSpPr>
        <p:spPr bwMode="auto">
          <a:xfrm>
            <a:off x="3241675" y="1047750"/>
            <a:ext cx="2486025" cy="630238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" y="79"/>
              </a:cxn>
              <a:cxn ang="0">
                <a:pos x="6" y="67"/>
              </a:cxn>
              <a:cxn ang="0">
                <a:pos x="12" y="56"/>
              </a:cxn>
              <a:cxn ang="0">
                <a:pos x="19" y="45"/>
              </a:cxn>
              <a:cxn ang="0">
                <a:pos x="28" y="35"/>
              </a:cxn>
              <a:cxn ang="0">
                <a:pos x="38" y="26"/>
              </a:cxn>
              <a:cxn ang="0">
                <a:pos x="49" y="19"/>
              </a:cxn>
              <a:cxn ang="0">
                <a:pos x="61" y="12"/>
              </a:cxn>
              <a:cxn ang="0">
                <a:pos x="75" y="7"/>
              </a:cxn>
              <a:cxn ang="0">
                <a:pos x="89" y="3"/>
              </a:cxn>
              <a:cxn ang="0">
                <a:pos x="104" y="0"/>
              </a:cxn>
              <a:cxn ang="0">
                <a:pos x="119" y="0"/>
              </a:cxn>
              <a:cxn ang="0">
                <a:pos x="1453" y="0"/>
              </a:cxn>
              <a:cxn ang="0">
                <a:pos x="1468" y="1"/>
              </a:cxn>
              <a:cxn ang="0">
                <a:pos x="1483" y="5"/>
              </a:cxn>
              <a:cxn ang="0">
                <a:pos x="1497" y="9"/>
              </a:cxn>
              <a:cxn ang="0">
                <a:pos x="1510" y="15"/>
              </a:cxn>
              <a:cxn ang="0">
                <a:pos x="1522" y="22"/>
              </a:cxn>
              <a:cxn ang="0">
                <a:pos x="1532" y="31"/>
              </a:cxn>
              <a:cxn ang="0">
                <a:pos x="1542" y="40"/>
              </a:cxn>
              <a:cxn ang="0">
                <a:pos x="1550" y="50"/>
              </a:cxn>
              <a:cxn ang="0">
                <a:pos x="1556" y="61"/>
              </a:cxn>
              <a:cxn ang="0">
                <a:pos x="1561" y="73"/>
              </a:cxn>
              <a:cxn ang="0">
                <a:pos x="1564" y="86"/>
              </a:cxn>
              <a:cxn ang="0">
                <a:pos x="1565" y="98"/>
              </a:cxn>
              <a:cxn ang="0">
                <a:pos x="1564" y="303"/>
              </a:cxn>
              <a:cxn ang="0">
                <a:pos x="1562" y="316"/>
              </a:cxn>
              <a:cxn ang="0">
                <a:pos x="1559" y="328"/>
              </a:cxn>
              <a:cxn ang="0">
                <a:pos x="1553" y="339"/>
              </a:cxn>
              <a:cxn ang="0">
                <a:pos x="1546" y="350"/>
              </a:cxn>
              <a:cxn ang="0">
                <a:pos x="1537" y="360"/>
              </a:cxn>
              <a:cxn ang="0">
                <a:pos x="1527" y="369"/>
              </a:cxn>
              <a:cxn ang="0">
                <a:pos x="1516" y="376"/>
              </a:cxn>
              <a:cxn ang="0">
                <a:pos x="1503" y="383"/>
              </a:cxn>
              <a:cxn ang="0">
                <a:pos x="1490" y="388"/>
              </a:cxn>
              <a:cxn ang="0">
                <a:pos x="1476" y="392"/>
              </a:cxn>
              <a:cxn ang="0">
                <a:pos x="1461" y="395"/>
              </a:cxn>
              <a:cxn ang="0">
                <a:pos x="1445" y="396"/>
              </a:cxn>
              <a:cxn ang="0">
                <a:pos x="112" y="395"/>
              </a:cxn>
              <a:cxn ang="0">
                <a:pos x="96" y="394"/>
              </a:cxn>
              <a:cxn ang="0">
                <a:pos x="82" y="390"/>
              </a:cxn>
              <a:cxn ang="0">
                <a:pos x="68" y="386"/>
              </a:cxn>
              <a:cxn ang="0">
                <a:pos x="55" y="380"/>
              </a:cxn>
              <a:cxn ang="0">
                <a:pos x="43" y="373"/>
              </a:cxn>
              <a:cxn ang="0">
                <a:pos x="32" y="364"/>
              </a:cxn>
              <a:cxn ang="0">
                <a:pos x="23" y="355"/>
              </a:cxn>
              <a:cxn ang="0">
                <a:pos x="15" y="345"/>
              </a:cxn>
              <a:cxn ang="0">
                <a:pos x="9" y="334"/>
              </a:cxn>
              <a:cxn ang="0">
                <a:pos x="4" y="322"/>
              </a:cxn>
              <a:cxn ang="0">
                <a:pos x="1" y="310"/>
              </a:cxn>
              <a:cxn ang="0">
                <a:pos x="0" y="297"/>
              </a:cxn>
            </a:cxnLst>
            <a:rect l="0" t="0" r="r" b="b"/>
            <a:pathLst>
              <a:path w="1566" h="397">
                <a:moveTo>
                  <a:pt x="0" y="98"/>
                </a:moveTo>
                <a:lnTo>
                  <a:pt x="0" y="92"/>
                </a:lnTo>
                <a:lnTo>
                  <a:pt x="1" y="86"/>
                </a:lnTo>
                <a:lnTo>
                  <a:pt x="2" y="79"/>
                </a:lnTo>
                <a:lnTo>
                  <a:pt x="4" y="73"/>
                </a:lnTo>
                <a:lnTo>
                  <a:pt x="6" y="67"/>
                </a:lnTo>
                <a:lnTo>
                  <a:pt x="9" y="61"/>
                </a:lnTo>
                <a:lnTo>
                  <a:pt x="12" y="56"/>
                </a:lnTo>
                <a:lnTo>
                  <a:pt x="15" y="50"/>
                </a:lnTo>
                <a:lnTo>
                  <a:pt x="19" y="45"/>
                </a:lnTo>
                <a:lnTo>
                  <a:pt x="23" y="40"/>
                </a:lnTo>
                <a:lnTo>
                  <a:pt x="28" y="35"/>
                </a:lnTo>
                <a:lnTo>
                  <a:pt x="32" y="31"/>
                </a:lnTo>
                <a:lnTo>
                  <a:pt x="38" y="26"/>
                </a:lnTo>
                <a:lnTo>
                  <a:pt x="43" y="22"/>
                </a:lnTo>
                <a:lnTo>
                  <a:pt x="49" y="19"/>
                </a:lnTo>
                <a:lnTo>
                  <a:pt x="55" y="15"/>
                </a:lnTo>
                <a:lnTo>
                  <a:pt x="61" y="12"/>
                </a:lnTo>
                <a:lnTo>
                  <a:pt x="68" y="9"/>
                </a:lnTo>
                <a:lnTo>
                  <a:pt x="75" y="7"/>
                </a:lnTo>
                <a:lnTo>
                  <a:pt x="82" y="5"/>
                </a:lnTo>
                <a:lnTo>
                  <a:pt x="89" y="3"/>
                </a:lnTo>
                <a:lnTo>
                  <a:pt x="96" y="1"/>
                </a:lnTo>
                <a:lnTo>
                  <a:pt x="104" y="0"/>
                </a:lnTo>
                <a:lnTo>
                  <a:pt x="112" y="0"/>
                </a:lnTo>
                <a:lnTo>
                  <a:pt x="119" y="0"/>
                </a:lnTo>
                <a:lnTo>
                  <a:pt x="1445" y="0"/>
                </a:lnTo>
                <a:lnTo>
                  <a:pt x="1453" y="0"/>
                </a:lnTo>
                <a:lnTo>
                  <a:pt x="1461" y="0"/>
                </a:lnTo>
                <a:lnTo>
                  <a:pt x="1468" y="1"/>
                </a:lnTo>
                <a:lnTo>
                  <a:pt x="1476" y="3"/>
                </a:lnTo>
                <a:lnTo>
                  <a:pt x="1483" y="5"/>
                </a:lnTo>
                <a:lnTo>
                  <a:pt x="1490" y="7"/>
                </a:lnTo>
                <a:lnTo>
                  <a:pt x="1497" y="9"/>
                </a:lnTo>
                <a:lnTo>
                  <a:pt x="1503" y="12"/>
                </a:lnTo>
                <a:lnTo>
                  <a:pt x="1510" y="15"/>
                </a:lnTo>
                <a:lnTo>
                  <a:pt x="1516" y="19"/>
                </a:lnTo>
                <a:lnTo>
                  <a:pt x="1522" y="22"/>
                </a:lnTo>
                <a:lnTo>
                  <a:pt x="1527" y="26"/>
                </a:lnTo>
                <a:lnTo>
                  <a:pt x="1532" y="31"/>
                </a:lnTo>
                <a:lnTo>
                  <a:pt x="1537" y="35"/>
                </a:lnTo>
                <a:lnTo>
                  <a:pt x="1542" y="40"/>
                </a:lnTo>
                <a:lnTo>
                  <a:pt x="1546" y="45"/>
                </a:lnTo>
                <a:lnTo>
                  <a:pt x="1550" y="50"/>
                </a:lnTo>
                <a:lnTo>
                  <a:pt x="1553" y="56"/>
                </a:lnTo>
                <a:lnTo>
                  <a:pt x="1556" y="61"/>
                </a:lnTo>
                <a:lnTo>
                  <a:pt x="1559" y="67"/>
                </a:lnTo>
                <a:lnTo>
                  <a:pt x="1561" y="73"/>
                </a:lnTo>
                <a:lnTo>
                  <a:pt x="1562" y="79"/>
                </a:lnTo>
                <a:lnTo>
                  <a:pt x="1564" y="86"/>
                </a:lnTo>
                <a:lnTo>
                  <a:pt x="1564" y="92"/>
                </a:lnTo>
                <a:lnTo>
                  <a:pt x="1565" y="98"/>
                </a:lnTo>
                <a:lnTo>
                  <a:pt x="1565" y="297"/>
                </a:lnTo>
                <a:lnTo>
                  <a:pt x="1564" y="303"/>
                </a:lnTo>
                <a:lnTo>
                  <a:pt x="1564" y="310"/>
                </a:lnTo>
                <a:lnTo>
                  <a:pt x="1562" y="316"/>
                </a:lnTo>
                <a:lnTo>
                  <a:pt x="1561" y="322"/>
                </a:lnTo>
                <a:lnTo>
                  <a:pt x="1559" y="328"/>
                </a:lnTo>
                <a:lnTo>
                  <a:pt x="1556" y="334"/>
                </a:lnTo>
                <a:lnTo>
                  <a:pt x="1553" y="339"/>
                </a:lnTo>
                <a:lnTo>
                  <a:pt x="1550" y="345"/>
                </a:lnTo>
                <a:lnTo>
                  <a:pt x="1546" y="350"/>
                </a:lnTo>
                <a:lnTo>
                  <a:pt x="1542" y="355"/>
                </a:lnTo>
                <a:lnTo>
                  <a:pt x="1537" y="360"/>
                </a:lnTo>
                <a:lnTo>
                  <a:pt x="1532" y="364"/>
                </a:lnTo>
                <a:lnTo>
                  <a:pt x="1527" y="369"/>
                </a:lnTo>
                <a:lnTo>
                  <a:pt x="1522" y="373"/>
                </a:lnTo>
                <a:lnTo>
                  <a:pt x="1516" y="376"/>
                </a:lnTo>
                <a:lnTo>
                  <a:pt x="1510" y="380"/>
                </a:lnTo>
                <a:lnTo>
                  <a:pt x="1503" y="383"/>
                </a:lnTo>
                <a:lnTo>
                  <a:pt x="1497" y="386"/>
                </a:lnTo>
                <a:lnTo>
                  <a:pt x="1490" y="388"/>
                </a:lnTo>
                <a:lnTo>
                  <a:pt x="1483" y="390"/>
                </a:lnTo>
                <a:lnTo>
                  <a:pt x="1476" y="392"/>
                </a:lnTo>
                <a:lnTo>
                  <a:pt x="1468" y="394"/>
                </a:lnTo>
                <a:lnTo>
                  <a:pt x="1461" y="395"/>
                </a:lnTo>
                <a:lnTo>
                  <a:pt x="1453" y="395"/>
                </a:lnTo>
                <a:lnTo>
                  <a:pt x="1445" y="396"/>
                </a:lnTo>
                <a:lnTo>
                  <a:pt x="119" y="396"/>
                </a:lnTo>
                <a:lnTo>
                  <a:pt x="112" y="395"/>
                </a:lnTo>
                <a:lnTo>
                  <a:pt x="104" y="395"/>
                </a:lnTo>
                <a:lnTo>
                  <a:pt x="96" y="394"/>
                </a:lnTo>
                <a:lnTo>
                  <a:pt x="89" y="392"/>
                </a:lnTo>
                <a:lnTo>
                  <a:pt x="82" y="390"/>
                </a:lnTo>
                <a:lnTo>
                  <a:pt x="75" y="388"/>
                </a:lnTo>
                <a:lnTo>
                  <a:pt x="68" y="386"/>
                </a:lnTo>
                <a:lnTo>
                  <a:pt x="61" y="383"/>
                </a:lnTo>
                <a:lnTo>
                  <a:pt x="55" y="380"/>
                </a:lnTo>
                <a:lnTo>
                  <a:pt x="49" y="376"/>
                </a:lnTo>
                <a:lnTo>
                  <a:pt x="43" y="373"/>
                </a:lnTo>
                <a:lnTo>
                  <a:pt x="38" y="369"/>
                </a:lnTo>
                <a:lnTo>
                  <a:pt x="32" y="364"/>
                </a:lnTo>
                <a:lnTo>
                  <a:pt x="28" y="360"/>
                </a:lnTo>
                <a:lnTo>
                  <a:pt x="23" y="355"/>
                </a:lnTo>
                <a:lnTo>
                  <a:pt x="19" y="350"/>
                </a:lnTo>
                <a:lnTo>
                  <a:pt x="15" y="345"/>
                </a:lnTo>
                <a:lnTo>
                  <a:pt x="12" y="339"/>
                </a:lnTo>
                <a:lnTo>
                  <a:pt x="9" y="334"/>
                </a:lnTo>
                <a:lnTo>
                  <a:pt x="6" y="328"/>
                </a:lnTo>
                <a:lnTo>
                  <a:pt x="4" y="322"/>
                </a:lnTo>
                <a:lnTo>
                  <a:pt x="2" y="316"/>
                </a:lnTo>
                <a:lnTo>
                  <a:pt x="1" y="310"/>
                </a:lnTo>
                <a:lnTo>
                  <a:pt x="0" y="303"/>
                </a:lnTo>
                <a:lnTo>
                  <a:pt x="0" y="297"/>
                </a:lnTo>
                <a:lnTo>
                  <a:pt x="0" y="98"/>
                </a:lnTo>
              </a:path>
            </a:pathLst>
          </a:custGeom>
          <a:solidFill>
            <a:srgbClr val="800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7" name="Freeform 13"/>
          <p:cNvSpPr>
            <a:spLocks/>
          </p:cNvSpPr>
          <p:nvPr/>
        </p:nvSpPr>
        <p:spPr bwMode="auto">
          <a:xfrm>
            <a:off x="3241675" y="1047750"/>
            <a:ext cx="2486025" cy="630238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" y="79"/>
              </a:cxn>
              <a:cxn ang="0">
                <a:pos x="6" y="67"/>
              </a:cxn>
              <a:cxn ang="0">
                <a:pos x="12" y="56"/>
              </a:cxn>
              <a:cxn ang="0">
                <a:pos x="19" y="45"/>
              </a:cxn>
              <a:cxn ang="0">
                <a:pos x="28" y="35"/>
              </a:cxn>
              <a:cxn ang="0">
                <a:pos x="38" y="26"/>
              </a:cxn>
              <a:cxn ang="0">
                <a:pos x="49" y="19"/>
              </a:cxn>
              <a:cxn ang="0">
                <a:pos x="61" y="12"/>
              </a:cxn>
              <a:cxn ang="0">
                <a:pos x="75" y="7"/>
              </a:cxn>
              <a:cxn ang="0">
                <a:pos x="89" y="3"/>
              </a:cxn>
              <a:cxn ang="0">
                <a:pos x="104" y="0"/>
              </a:cxn>
              <a:cxn ang="0">
                <a:pos x="119" y="0"/>
              </a:cxn>
              <a:cxn ang="0">
                <a:pos x="1453" y="0"/>
              </a:cxn>
              <a:cxn ang="0">
                <a:pos x="1468" y="1"/>
              </a:cxn>
              <a:cxn ang="0">
                <a:pos x="1483" y="5"/>
              </a:cxn>
              <a:cxn ang="0">
                <a:pos x="1497" y="9"/>
              </a:cxn>
              <a:cxn ang="0">
                <a:pos x="1510" y="15"/>
              </a:cxn>
              <a:cxn ang="0">
                <a:pos x="1522" y="22"/>
              </a:cxn>
              <a:cxn ang="0">
                <a:pos x="1532" y="31"/>
              </a:cxn>
              <a:cxn ang="0">
                <a:pos x="1542" y="40"/>
              </a:cxn>
              <a:cxn ang="0">
                <a:pos x="1550" y="50"/>
              </a:cxn>
              <a:cxn ang="0">
                <a:pos x="1556" y="61"/>
              </a:cxn>
              <a:cxn ang="0">
                <a:pos x="1561" y="73"/>
              </a:cxn>
              <a:cxn ang="0">
                <a:pos x="1564" y="86"/>
              </a:cxn>
              <a:cxn ang="0">
                <a:pos x="1565" y="98"/>
              </a:cxn>
              <a:cxn ang="0">
                <a:pos x="1564" y="303"/>
              </a:cxn>
              <a:cxn ang="0">
                <a:pos x="1562" y="316"/>
              </a:cxn>
              <a:cxn ang="0">
                <a:pos x="1559" y="328"/>
              </a:cxn>
              <a:cxn ang="0">
                <a:pos x="1553" y="339"/>
              </a:cxn>
              <a:cxn ang="0">
                <a:pos x="1546" y="350"/>
              </a:cxn>
              <a:cxn ang="0">
                <a:pos x="1537" y="360"/>
              </a:cxn>
              <a:cxn ang="0">
                <a:pos x="1527" y="369"/>
              </a:cxn>
              <a:cxn ang="0">
                <a:pos x="1516" y="376"/>
              </a:cxn>
              <a:cxn ang="0">
                <a:pos x="1503" y="383"/>
              </a:cxn>
              <a:cxn ang="0">
                <a:pos x="1490" y="388"/>
              </a:cxn>
              <a:cxn ang="0">
                <a:pos x="1476" y="392"/>
              </a:cxn>
              <a:cxn ang="0">
                <a:pos x="1461" y="395"/>
              </a:cxn>
              <a:cxn ang="0">
                <a:pos x="1445" y="396"/>
              </a:cxn>
              <a:cxn ang="0">
                <a:pos x="112" y="395"/>
              </a:cxn>
              <a:cxn ang="0">
                <a:pos x="96" y="394"/>
              </a:cxn>
              <a:cxn ang="0">
                <a:pos x="82" y="390"/>
              </a:cxn>
              <a:cxn ang="0">
                <a:pos x="68" y="386"/>
              </a:cxn>
              <a:cxn ang="0">
                <a:pos x="55" y="380"/>
              </a:cxn>
              <a:cxn ang="0">
                <a:pos x="43" y="373"/>
              </a:cxn>
              <a:cxn ang="0">
                <a:pos x="32" y="364"/>
              </a:cxn>
              <a:cxn ang="0">
                <a:pos x="23" y="355"/>
              </a:cxn>
              <a:cxn ang="0">
                <a:pos x="15" y="345"/>
              </a:cxn>
              <a:cxn ang="0">
                <a:pos x="9" y="334"/>
              </a:cxn>
              <a:cxn ang="0">
                <a:pos x="4" y="322"/>
              </a:cxn>
              <a:cxn ang="0">
                <a:pos x="1" y="310"/>
              </a:cxn>
              <a:cxn ang="0">
                <a:pos x="0" y="297"/>
              </a:cxn>
            </a:cxnLst>
            <a:rect l="0" t="0" r="r" b="b"/>
            <a:pathLst>
              <a:path w="1566" h="397">
                <a:moveTo>
                  <a:pt x="0" y="98"/>
                </a:moveTo>
                <a:lnTo>
                  <a:pt x="0" y="92"/>
                </a:lnTo>
                <a:lnTo>
                  <a:pt x="1" y="86"/>
                </a:lnTo>
                <a:lnTo>
                  <a:pt x="2" y="79"/>
                </a:lnTo>
                <a:lnTo>
                  <a:pt x="4" y="73"/>
                </a:lnTo>
                <a:lnTo>
                  <a:pt x="6" y="67"/>
                </a:lnTo>
                <a:lnTo>
                  <a:pt x="9" y="61"/>
                </a:lnTo>
                <a:lnTo>
                  <a:pt x="12" y="56"/>
                </a:lnTo>
                <a:lnTo>
                  <a:pt x="15" y="50"/>
                </a:lnTo>
                <a:lnTo>
                  <a:pt x="19" y="45"/>
                </a:lnTo>
                <a:lnTo>
                  <a:pt x="23" y="40"/>
                </a:lnTo>
                <a:lnTo>
                  <a:pt x="28" y="35"/>
                </a:lnTo>
                <a:lnTo>
                  <a:pt x="32" y="31"/>
                </a:lnTo>
                <a:lnTo>
                  <a:pt x="38" y="26"/>
                </a:lnTo>
                <a:lnTo>
                  <a:pt x="43" y="22"/>
                </a:lnTo>
                <a:lnTo>
                  <a:pt x="49" y="19"/>
                </a:lnTo>
                <a:lnTo>
                  <a:pt x="55" y="15"/>
                </a:lnTo>
                <a:lnTo>
                  <a:pt x="61" y="12"/>
                </a:lnTo>
                <a:lnTo>
                  <a:pt x="68" y="9"/>
                </a:lnTo>
                <a:lnTo>
                  <a:pt x="75" y="7"/>
                </a:lnTo>
                <a:lnTo>
                  <a:pt x="82" y="5"/>
                </a:lnTo>
                <a:lnTo>
                  <a:pt x="89" y="3"/>
                </a:lnTo>
                <a:lnTo>
                  <a:pt x="96" y="1"/>
                </a:lnTo>
                <a:lnTo>
                  <a:pt x="104" y="0"/>
                </a:lnTo>
                <a:lnTo>
                  <a:pt x="112" y="0"/>
                </a:lnTo>
                <a:lnTo>
                  <a:pt x="119" y="0"/>
                </a:lnTo>
                <a:lnTo>
                  <a:pt x="1445" y="0"/>
                </a:lnTo>
                <a:lnTo>
                  <a:pt x="1453" y="0"/>
                </a:lnTo>
                <a:lnTo>
                  <a:pt x="1461" y="0"/>
                </a:lnTo>
                <a:lnTo>
                  <a:pt x="1468" y="1"/>
                </a:lnTo>
                <a:lnTo>
                  <a:pt x="1476" y="3"/>
                </a:lnTo>
                <a:lnTo>
                  <a:pt x="1483" y="5"/>
                </a:lnTo>
                <a:lnTo>
                  <a:pt x="1490" y="7"/>
                </a:lnTo>
                <a:lnTo>
                  <a:pt x="1497" y="9"/>
                </a:lnTo>
                <a:lnTo>
                  <a:pt x="1503" y="12"/>
                </a:lnTo>
                <a:lnTo>
                  <a:pt x="1510" y="15"/>
                </a:lnTo>
                <a:lnTo>
                  <a:pt x="1516" y="19"/>
                </a:lnTo>
                <a:lnTo>
                  <a:pt x="1522" y="22"/>
                </a:lnTo>
                <a:lnTo>
                  <a:pt x="1527" y="26"/>
                </a:lnTo>
                <a:lnTo>
                  <a:pt x="1532" y="31"/>
                </a:lnTo>
                <a:lnTo>
                  <a:pt x="1537" y="35"/>
                </a:lnTo>
                <a:lnTo>
                  <a:pt x="1542" y="40"/>
                </a:lnTo>
                <a:lnTo>
                  <a:pt x="1546" y="45"/>
                </a:lnTo>
                <a:lnTo>
                  <a:pt x="1550" y="50"/>
                </a:lnTo>
                <a:lnTo>
                  <a:pt x="1553" y="56"/>
                </a:lnTo>
                <a:lnTo>
                  <a:pt x="1556" y="61"/>
                </a:lnTo>
                <a:lnTo>
                  <a:pt x="1559" y="67"/>
                </a:lnTo>
                <a:lnTo>
                  <a:pt x="1561" y="73"/>
                </a:lnTo>
                <a:lnTo>
                  <a:pt x="1562" y="79"/>
                </a:lnTo>
                <a:lnTo>
                  <a:pt x="1564" y="86"/>
                </a:lnTo>
                <a:lnTo>
                  <a:pt x="1564" y="92"/>
                </a:lnTo>
                <a:lnTo>
                  <a:pt x="1565" y="98"/>
                </a:lnTo>
                <a:lnTo>
                  <a:pt x="1565" y="297"/>
                </a:lnTo>
                <a:lnTo>
                  <a:pt x="1564" y="303"/>
                </a:lnTo>
                <a:lnTo>
                  <a:pt x="1564" y="310"/>
                </a:lnTo>
                <a:lnTo>
                  <a:pt x="1562" y="316"/>
                </a:lnTo>
                <a:lnTo>
                  <a:pt x="1561" y="322"/>
                </a:lnTo>
                <a:lnTo>
                  <a:pt x="1559" y="328"/>
                </a:lnTo>
                <a:lnTo>
                  <a:pt x="1556" y="334"/>
                </a:lnTo>
                <a:lnTo>
                  <a:pt x="1553" y="339"/>
                </a:lnTo>
                <a:lnTo>
                  <a:pt x="1550" y="345"/>
                </a:lnTo>
                <a:lnTo>
                  <a:pt x="1546" y="350"/>
                </a:lnTo>
                <a:lnTo>
                  <a:pt x="1542" y="355"/>
                </a:lnTo>
                <a:lnTo>
                  <a:pt x="1537" y="360"/>
                </a:lnTo>
                <a:lnTo>
                  <a:pt x="1532" y="364"/>
                </a:lnTo>
                <a:lnTo>
                  <a:pt x="1527" y="369"/>
                </a:lnTo>
                <a:lnTo>
                  <a:pt x="1522" y="373"/>
                </a:lnTo>
                <a:lnTo>
                  <a:pt x="1516" y="376"/>
                </a:lnTo>
                <a:lnTo>
                  <a:pt x="1510" y="380"/>
                </a:lnTo>
                <a:lnTo>
                  <a:pt x="1503" y="383"/>
                </a:lnTo>
                <a:lnTo>
                  <a:pt x="1497" y="386"/>
                </a:lnTo>
                <a:lnTo>
                  <a:pt x="1490" y="388"/>
                </a:lnTo>
                <a:lnTo>
                  <a:pt x="1483" y="390"/>
                </a:lnTo>
                <a:lnTo>
                  <a:pt x="1476" y="392"/>
                </a:lnTo>
                <a:lnTo>
                  <a:pt x="1468" y="394"/>
                </a:lnTo>
                <a:lnTo>
                  <a:pt x="1461" y="395"/>
                </a:lnTo>
                <a:lnTo>
                  <a:pt x="1453" y="395"/>
                </a:lnTo>
                <a:lnTo>
                  <a:pt x="1445" y="396"/>
                </a:lnTo>
                <a:lnTo>
                  <a:pt x="119" y="396"/>
                </a:lnTo>
                <a:lnTo>
                  <a:pt x="112" y="395"/>
                </a:lnTo>
                <a:lnTo>
                  <a:pt x="104" y="395"/>
                </a:lnTo>
                <a:lnTo>
                  <a:pt x="96" y="394"/>
                </a:lnTo>
                <a:lnTo>
                  <a:pt x="89" y="392"/>
                </a:lnTo>
                <a:lnTo>
                  <a:pt x="82" y="390"/>
                </a:lnTo>
                <a:lnTo>
                  <a:pt x="75" y="388"/>
                </a:lnTo>
                <a:lnTo>
                  <a:pt x="68" y="386"/>
                </a:lnTo>
                <a:lnTo>
                  <a:pt x="61" y="383"/>
                </a:lnTo>
                <a:lnTo>
                  <a:pt x="55" y="380"/>
                </a:lnTo>
                <a:lnTo>
                  <a:pt x="49" y="376"/>
                </a:lnTo>
                <a:lnTo>
                  <a:pt x="43" y="373"/>
                </a:lnTo>
                <a:lnTo>
                  <a:pt x="38" y="369"/>
                </a:lnTo>
                <a:lnTo>
                  <a:pt x="32" y="364"/>
                </a:lnTo>
                <a:lnTo>
                  <a:pt x="28" y="360"/>
                </a:lnTo>
                <a:lnTo>
                  <a:pt x="23" y="355"/>
                </a:lnTo>
                <a:lnTo>
                  <a:pt x="19" y="350"/>
                </a:lnTo>
                <a:lnTo>
                  <a:pt x="15" y="345"/>
                </a:lnTo>
                <a:lnTo>
                  <a:pt x="12" y="339"/>
                </a:lnTo>
                <a:lnTo>
                  <a:pt x="9" y="334"/>
                </a:lnTo>
                <a:lnTo>
                  <a:pt x="6" y="328"/>
                </a:lnTo>
                <a:lnTo>
                  <a:pt x="4" y="322"/>
                </a:lnTo>
                <a:lnTo>
                  <a:pt x="2" y="316"/>
                </a:lnTo>
                <a:lnTo>
                  <a:pt x="1" y="310"/>
                </a:lnTo>
                <a:lnTo>
                  <a:pt x="0" y="303"/>
                </a:lnTo>
                <a:lnTo>
                  <a:pt x="0" y="297"/>
                </a:lnTo>
                <a:lnTo>
                  <a:pt x="0" y="98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962275" y="1179513"/>
            <a:ext cx="31146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Average Muscled</a:t>
            </a:r>
          </a:p>
        </p:txBody>
      </p:sp>
      <p:sp>
        <p:nvSpPr>
          <p:cNvPr id="47119" name="Freeform 15"/>
          <p:cNvSpPr>
            <a:spLocks/>
          </p:cNvSpPr>
          <p:nvPr/>
        </p:nvSpPr>
        <p:spPr bwMode="auto">
          <a:xfrm>
            <a:off x="4286250" y="5886450"/>
            <a:ext cx="5730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0" y="0"/>
              </a:cxn>
            </a:cxnLst>
            <a:rect l="0" t="0" r="r" b="b"/>
            <a:pathLst>
              <a:path w="361" h="1">
                <a:moveTo>
                  <a:pt x="0" y="0"/>
                </a:moveTo>
                <a:lnTo>
                  <a:pt x="36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3276600" y="6400800"/>
            <a:ext cx="25479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Average width</a:t>
            </a:r>
          </a:p>
        </p:txBody>
      </p:sp>
      <p:pic>
        <p:nvPicPr>
          <p:cNvPr id="47121" name="Picture 17"/>
          <p:cNvPicPr>
            <a:picLocks noChangeArrowheads="1"/>
          </p:cNvPicPr>
          <p:nvPr/>
        </p:nvPicPr>
        <p:blipFill>
          <a:blip r:embed="rId5" cstate="print"/>
          <a:srcRect r="87646" b="65377"/>
          <a:stretch>
            <a:fillRect/>
          </a:stretch>
        </p:blipFill>
        <p:spPr bwMode="auto">
          <a:xfrm>
            <a:off x="6343650" y="1828800"/>
            <a:ext cx="24955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22" name="Freeform 18"/>
          <p:cNvSpPr>
            <a:spLocks/>
          </p:cNvSpPr>
          <p:nvPr/>
        </p:nvSpPr>
        <p:spPr bwMode="auto">
          <a:xfrm>
            <a:off x="6535738" y="3573463"/>
            <a:ext cx="1841500" cy="1587"/>
          </a:xfrm>
          <a:custGeom>
            <a:avLst/>
            <a:gdLst/>
            <a:ahLst/>
            <a:cxnLst>
              <a:cxn ang="0">
                <a:pos x="1159" y="0"/>
              </a:cxn>
              <a:cxn ang="0">
                <a:pos x="0" y="0"/>
              </a:cxn>
            </a:cxnLst>
            <a:rect l="0" t="0" r="r" b="b"/>
            <a:pathLst>
              <a:path w="1160" h="1">
                <a:moveTo>
                  <a:pt x="1159" y="0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3" name="Freeform 19"/>
          <p:cNvSpPr>
            <a:spLocks/>
          </p:cNvSpPr>
          <p:nvPr/>
        </p:nvSpPr>
        <p:spPr bwMode="auto">
          <a:xfrm>
            <a:off x="6416675" y="1047750"/>
            <a:ext cx="2058988" cy="630238"/>
          </a:xfrm>
          <a:custGeom>
            <a:avLst/>
            <a:gdLst/>
            <a:ahLst/>
            <a:cxnLst>
              <a:cxn ang="0">
                <a:pos x="1204" y="0"/>
              </a:cxn>
              <a:cxn ang="0">
                <a:pos x="1218" y="2"/>
              </a:cxn>
              <a:cxn ang="0">
                <a:pos x="1232" y="6"/>
              </a:cxn>
              <a:cxn ang="0">
                <a:pos x="1245" y="12"/>
              </a:cxn>
              <a:cxn ang="0">
                <a:pos x="1256" y="19"/>
              </a:cxn>
              <a:cxn ang="0">
                <a:pos x="1267" y="29"/>
              </a:cxn>
              <a:cxn ang="0">
                <a:pos x="1276" y="39"/>
              </a:cxn>
              <a:cxn ang="0">
                <a:pos x="1283" y="51"/>
              </a:cxn>
              <a:cxn ang="0">
                <a:pos x="1289" y="63"/>
              </a:cxn>
              <a:cxn ang="0">
                <a:pos x="1293" y="77"/>
              </a:cxn>
              <a:cxn ang="0">
                <a:pos x="1295" y="91"/>
              </a:cxn>
              <a:cxn ang="0">
                <a:pos x="1296" y="297"/>
              </a:cxn>
              <a:cxn ang="0">
                <a:pos x="1295" y="311"/>
              </a:cxn>
              <a:cxn ang="0">
                <a:pos x="1291" y="325"/>
              </a:cxn>
              <a:cxn ang="0">
                <a:pos x="1286" y="338"/>
              </a:cxn>
              <a:cxn ang="0">
                <a:pos x="1280" y="351"/>
              </a:cxn>
              <a:cxn ang="0">
                <a:pos x="1271" y="362"/>
              </a:cxn>
              <a:cxn ang="0">
                <a:pos x="1262" y="371"/>
              </a:cxn>
              <a:cxn ang="0">
                <a:pos x="1251" y="380"/>
              </a:cxn>
              <a:cxn ang="0">
                <a:pos x="1238" y="386"/>
              </a:cxn>
              <a:cxn ang="0">
                <a:pos x="1225" y="391"/>
              </a:cxn>
              <a:cxn ang="0">
                <a:pos x="1211" y="394"/>
              </a:cxn>
              <a:cxn ang="0">
                <a:pos x="1197" y="396"/>
              </a:cxn>
              <a:cxn ang="0">
                <a:pos x="91" y="395"/>
              </a:cxn>
              <a:cxn ang="0">
                <a:pos x="77" y="393"/>
              </a:cxn>
              <a:cxn ang="0">
                <a:pos x="63" y="389"/>
              </a:cxn>
              <a:cxn ang="0">
                <a:pos x="51" y="383"/>
              </a:cxn>
              <a:cxn ang="0">
                <a:pos x="39" y="376"/>
              </a:cxn>
              <a:cxn ang="0">
                <a:pos x="29" y="367"/>
              </a:cxn>
              <a:cxn ang="0">
                <a:pos x="19" y="356"/>
              </a:cxn>
              <a:cxn ang="0">
                <a:pos x="12" y="345"/>
              </a:cxn>
              <a:cxn ang="0">
                <a:pos x="6" y="332"/>
              </a:cxn>
              <a:cxn ang="0">
                <a:pos x="2" y="318"/>
              </a:cxn>
              <a:cxn ang="0">
                <a:pos x="0" y="304"/>
              </a:cxn>
              <a:cxn ang="0">
                <a:pos x="0" y="98"/>
              </a:cxn>
              <a:cxn ang="0">
                <a:pos x="1" y="84"/>
              </a:cxn>
              <a:cxn ang="0">
                <a:pos x="4" y="70"/>
              </a:cxn>
              <a:cxn ang="0">
                <a:pos x="9" y="57"/>
              </a:cxn>
              <a:cxn ang="0">
                <a:pos x="16" y="45"/>
              </a:cxn>
              <a:cxn ang="0">
                <a:pos x="24" y="34"/>
              </a:cxn>
              <a:cxn ang="0">
                <a:pos x="34" y="24"/>
              </a:cxn>
              <a:cxn ang="0">
                <a:pos x="45" y="15"/>
              </a:cxn>
              <a:cxn ang="0">
                <a:pos x="57" y="9"/>
              </a:cxn>
              <a:cxn ang="0">
                <a:pos x="70" y="4"/>
              </a:cxn>
              <a:cxn ang="0">
                <a:pos x="84" y="1"/>
              </a:cxn>
              <a:cxn ang="0">
                <a:pos x="98" y="0"/>
              </a:cxn>
            </a:cxnLst>
            <a:rect l="0" t="0" r="r" b="b"/>
            <a:pathLst>
              <a:path w="1297" h="397">
                <a:moveTo>
                  <a:pt x="1197" y="0"/>
                </a:moveTo>
                <a:lnTo>
                  <a:pt x="1204" y="0"/>
                </a:lnTo>
                <a:lnTo>
                  <a:pt x="1211" y="1"/>
                </a:lnTo>
                <a:lnTo>
                  <a:pt x="1218" y="2"/>
                </a:lnTo>
                <a:lnTo>
                  <a:pt x="1225" y="4"/>
                </a:lnTo>
                <a:lnTo>
                  <a:pt x="1232" y="6"/>
                </a:lnTo>
                <a:lnTo>
                  <a:pt x="1238" y="9"/>
                </a:lnTo>
                <a:lnTo>
                  <a:pt x="1245" y="12"/>
                </a:lnTo>
                <a:lnTo>
                  <a:pt x="1251" y="15"/>
                </a:lnTo>
                <a:lnTo>
                  <a:pt x="1256" y="19"/>
                </a:lnTo>
                <a:lnTo>
                  <a:pt x="1262" y="24"/>
                </a:lnTo>
                <a:lnTo>
                  <a:pt x="1267" y="29"/>
                </a:lnTo>
                <a:lnTo>
                  <a:pt x="1271" y="34"/>
                </a:lnTo>
                <a:lnTo>
                  <a:pt x="1276" y="39"/>
                </a:lnTo>
                <a:lnTo>
                  <a:pt x="1280" y="45"/>
                </a:lnTo>
                <a:lnTo>
                  <a:pt x="1283" y="51"/>
                </a:lnTo>
                <a:lnTo>
                  <a:pt x="1286" y="57"/>
                </a:lnTo>
                <a:lnTo>
                  <a:pt x="1289" y="63"/>
                </a:lnTo>
                <a:lnTo>
                  <a:pt x="1291" y="70"/>
                </a:lnTo>
                <a:lnTo>
                  <a:pt x="1293" y="77"/>
                </a:lnTo>
                <a:lnTo>
                  <a:pt x="1295" y="84"/>
                </a:lnTo>
                <a:lnTo>
                  <a:pt x="1295" y="91"/>
                </a:lnTo>
                <a:lnTo>
                  <a:pt x="1296" y="98"/>
                </a:lnTo>
                <a:lnTo>
                  <a:pt x="1296" y="297"/>
                </a:lnTo>
                <a:lnTo>
                  <a:pt x="1295" y="304"/>
                </a:lnTo>
                <a:lnTo>
                  <a:pt x="1295" y="311"/>
                </a:lnTo>
                <a:lnTo>
                  <a:pt x="1293" y="318"/>
                </a:lnTo>
                <a:lnTo>
                  <a:pt x="1291" y="325"/>
                </a:lnTo>
                <a:lnTo>
                  <a:pt x="1289" y="332"/>
                </a:lnTo>
                <a:lnTo>
                  <a:pt x="1286" y="338"/>
                </a:lnTo>
                <a:lnTo>
                  <a:pt x="1283" y="345"/>
                </a:lnTo>
                <a:lnTo>
                  <a:pt x="1280" y="351"/>
                </a:lnTo>
                <a:lnTo>
                  <a:pt x="1276" y="356"/>
                </a:lnTo>
                <a:lnTo>
                  <a:pt x="1271" y="362"/>
                </a:lnTo>
                <a:lnTo>
                  <a:pt x="1267" y="367"/>
                </a:lnTo>
                <a:lnTo>
                  <a:pt x="1262" y="371"/>
                </a:lnTo>
                <a:lnTo>
                  <a:pt x="1256" y="376"/>
                </a:lnTo>
                <a:lnTo>
                  <a:pt x="1251" y="380"/>
                </a:lnTo>
                <a:lnTo>
                  <a:pt x="1245" y="383"/>
                </a:lnTo>
                <a:lnTo>
                  <a:pt x="1238" y="386"/>
                </a:lnTo>
                <a:lnTo>
                  <a:pt x="1232" y="389"/>
                </a:lnTo>
                <a:lnTo>
                  <a:pt x="1225" y="391"/>
                </a:lnTo>
                <a:lnTo>
                  <a:pt x="1218" y="393"/>
                </a:lnTo>
                <a:lnTo>
                  <a:pt x="1211" y="394"/>
                </a:lnTo>
                <a:lnTo>
                  <a:pt x="1204" y="395"/>
                </a:lnTo>
                <a:lnTo>
                  <a:pt x="1197" y="396"/>
                </a:lnTo>
                <a:lnTo>
                  <a:pt x="98" y="396"/>
                </a:lnTo>
                <a:lnTo>
                  <a:pt x="91" y="395"/>
                </a:lnTo>
                <a:lnTo>
                  <a:pt x="84" y="394"/>
                </a:lnTo>
                <a:lnTo>
                  <a:pt x="77" y="393"/>
                </a:lnTo>
                <a:lnTo>
                  <a:pt x="70" y="391"/>
                </a:lnTo>
                <a:lnTo>
                  <a:pt x="63" y="389"/>
                </a:lnTo>
                <a:lnTo>
                  <a:pt x="57" y="386"/>
                </a:lnTo>
                <a:lnTo>
                  <a:pt x="51" y="383"/>
                </a:lnTo>
                <a:lnTo>
                  <a:pt x="45" y="380"/>
                </a:lnTo>
                <a:lnTo>
                  <a:pt x="39" y="376"/>
                </a:lnTo>
                <a:lnTo>
                  <a:pt x="34" y="371"/>
                </a:lnTo>
                <a:lnTo>
                  <a:pt x="29" y="367"/>
                </a:lnTo>
                <a:lnTo>
                  <a:pt x="24" y="362"/>
                </a:lnTo>
                <a:lnTo>
                  <a:pt x="19" y="356"/>
                </a:lnTo>
                <a:lnTo>
                  <a:pt x="16" y="351"/>
                </a:lnTo>
                <a:lnTo>
                  <a:pt x="12" y="345"/>
                </a:lnTo>
                <a:lnTo>
                  <a:pt x="9" y="338"/>
                </a:lnTo>
                <a:lnTo>
                  <a:pt x="6" y="332"/>
                </a:lnTo>
                <a:lnTo>
                  <a:pt x="4" y="325"/>
                </a:lnTo>
                <a:lnTo>
                  <a:pt x="2" y="318"/>
                </a:lnTo>
                <a:lnTo>
                  <a:pt x="1" y="311"/>
                </a:lnTo>
                <a:lnTo>
                  <a:pt x="0" y="304"/>
                </a:lnTo>
                <a:lnTo>
                  <a:pt x="0" y="297"/>
                </a:lnTo>
                <a:lnTo>
                  <a:pt x="0" y="98"/>
                </a:lnTo>
                <a:lnTo>
                  <a:pt x="0" y="91"/>
                </a:lnTo>
                <a:lnTo>
                  <a:pt x="1" y="84"/>
                </a:lnTo>
                <a:lnTo>
                  <a:pt x="2" y="77"/>
                </a:lnTo>
                <a:lnTo>
                  <a:pt x="4" y="70"/>
                </a:lnTo>
                <a:lnTo>
                  <a:pt x="6" y="63"/>
                </a:lnTo>
                <a:lnTo>
                  <a:pt x="9" y="57"/>
                </a:lnTo>
                <a:lnTo>
                  <a:pt x="12" y="51"/>
                </a:lnTo>
                <a:lnTo>
                  <a:pt x="16" y="45"/>
                </a:lnTo>
                <a:lnTo>
                  <a:pt x="19" y="39"/>
                </a:lnTo>
                <a:lnTo>
                  <a:pt x="24" y="34"/>
                </a:lnTo>
                <a:lnTo>
                  <a:pt x="29" y="29"/>
                </a:lnTo>
                <a:lnTo>
                  <a:pt x="34" y="24"/>
                </a:lnTo>
                <a:lnTo>
                  <a:pt x="39" y="19"/>
                </a:lnTo>
                <a:lnTo>
                  <a:pt x="45" y="15"/>
                </a:lnTo>
                <a:lnTo>
                  <a:pt x="51" y="12"/>
                </a:lnTo>
                <a:lnTo>
                  <a:pt x="57" y="9"/>
                </a:lnTo>
                <a:lnTo>
                  <a:pt x="63" y="6"/>
                </a:lnTo>
                <a:lnTo>
                  <a:pt x="70" y="4"/>
                </a:lnTo>
                <a:lnTo>
                  <a:pt x="77" y="2"/>
                </a:lnTo>
                <a:lnTo>
                  <a:pt x="84" y="1"/>
                </a:lnTo>
                <a:lnTo>
                  <a:pt x="91" y="0"/>
                </a:lnTo>
                <a:lnTo>
                  <a:pt x="98" y="0"/>
                </a:lnTo>
                <a:lnTo>
                  <a:pt x="1197" y="0"/>
                </a:lnTo>
              </a:path>
            </a:pathLst>
          </a:custGeom>
          <a:solidFill>
            <a:srgbClr val="800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4" name="Freeform 20"/>
          <p:cNvSpPr>
            <a:spLocks/>
          </p:cNvSpPr>
          <p:nvPr/>
        </p:nvSpPr>
        <p:spPr bwMode="auto">
          <a:xfrm>
            <a:off x="6416675" y="1047750"/>
            <a:ext cx="2058988" cy="630238"/>
          </a:xfrm>
          <a:custGeom>
            <a:avLst/>
            <a:gdLst/>
            <a:ahLst/>
            <a:cxnLst>
              <a:cxn ang="0">
                <a:pos x="1204" y="0"/>
              </a:cxn>
              <a:cxn ang="0">
                <a:pos x="1218" y="2"/>
              </a:cxn>
              <a:cxn ang="0">
                <a:pos x="1232" y="6"/>
              </a:cxn>
              <a:cxn ang="0">
                <a:pos x="1245" y="12"/>
              </a:cxn>
              <a:cxn ang="0">
                <a:pos x="1256" y="19"/>
              </a:cxn>
              <a:cxn ang="0">
                <a:pos x="1267" y="29"/>
              </a:cxn>
              <a:cxn ang="0">
                <a:pos x="1276" y="39"/>
              </a:cxn>
              <a:cxn ang="0">
                <a:pos x="1283" y="51"/>
              </a:cxn>
              <a:cxn ang="0">
                <a:pos x="1289" y="63"/>
              </a:cxn>
              <a:cxn ang="0">
                <a:pos x="1293" y="77"/>
              </a:cxn>
              <a:cxn ang="0">
                <a:pos x="1295" y="91"/>
              </a:cxn>
              <a:cxn ang="0">
                <a:pos x="1296" y="297"/>
              </a:cxn>
              <a:cxn ang="0">
                <a:pos x="1295" y="311"/>
              </a:cxn>
              <a:cxn ang="0">
                <a:pos x="1291" y="325"/>
              </a:cxn>
              <a:cxn ang="0">
                <a:pos x="1286" y="338"/>
              </a:cxn>
              <a:cxn ang="0">
                <a:pos x="1280" y="351"/>
              </a:cxn>
              <a:cxn ang="0">
                <a:pos x="1271" y="362"/>
              </a:cxn>
              <a:cxn ang="0">
                <a:pos x="1262" y="371"/>
              </a:cxn>
              <a:cxn ang="0">
                <a:pos x="1251" y="380"/>
              </a:cxn>
              <a:cxn ang="0">
                <a:pos x="1238" y="386"/>
              </a:cxn>
              <a:cxn ang="0">
                <a:pos x="1225" y="391"/>
              </a:cxn>
              <a:cxn ang="0">
                <a:pos x="1211" y="394"/>
              </a:cxn>
              <a:cxn ang="0">
                <a:pos x="1197" y="396"/>
              </a:cxn>
              <a:cxn ang="0">
                <a:pos x="91" y="395"/>
              </a:cxn>
              <a:cxn ang="0">
                <a:pos x="77" y="393"/>
              </a:cxn>
              <a:cxn ang="0">
                <a:pos x="63" y="389"/>
              </a:cxn>
              <a:cxn ang="0">
                <a:pos x="51" y="383"/>
              </a:cxn>
              <a:cxn ang="0">
                <a:pos x="39" y="376"/>
              </a:cxn>
              <a:cxn ang="0">
                <a:pos x="29" y="367"/>
              </a:cxn>
              <a:cxn ang="0">
                <a:pos x="19" y="356"/>
              </a:cxn>
              <a:cxn ang="0">
                <a:pos x="12" y="345"/>
              </a:cxn>
              <a:cxn ang="0">
                <a:pos x="6" y="332"/>
              </a:cxn>
              <a:cxn ang="0">
                <a:pos x="2" y="318"/>
              </a:cxn>
              <a:cxn ang="0">
                <a:pos x="0" y="304"/>
              </a:cxn>
              <a:cxn ang="0">
                <a:pos x="0" y="98"/>
              </a:cxn>
              <a:cxn ang="0">
                <a:pos x="1" y="84"/>
              </a:cxn>
              <a:cxn ang="0">
                <a:pos x="4" y="70"/>
              </a:cxn>
              <a:cxn ang="0">
                <a:pos x="9" y="57"/>
              </a:cxn>
              <a:cxn ang="0">
                <a:pos x="16" y="45"/>
              </a:cxn>
              <a:cxn ang="0">
                <a:pos x="24" y="34"/>
              </a:cxn>
              <a:cxn ang="0">
                <a:pos x="34" y="24"/>
              </a:cxn>
              <a:cxn ang="0">
                <a:pos x="45" y="15"/>
              </a:cxn>
              <a:cxn ang="0">
                <a:pos x="57" y="9"/>
              </a:cxn>
              <a:cxn ang="0">
                <a:pos x="70" y="4"/>
              </a:cxn>
              <a:cxn ang="0">
                <a:pos x="84" y="1"/>
              </a:cxn>
              <a:cxn ang="0">
                <a:pos x="98" y="0"/>
              </a:cxn>
            </a:cxnLst>
            <a:rect l="0" t="0" r="r" b="b"/>
            <a:pathLst>
              <a:path w="1297" h="397">
                <a:moveTo>
                  <a:pt x="1197" y="0"/>
                </a:moveTo>
                <a:lnTo>
                  <a:pt x="1204" y="0"/>
                </a:lnTo>
                <a:lnTo>
                  <a:pt x="1211" y="1"/>
                </a:lnTo>
                <a:lnTo>
                  <a:pt x="1218" y="2"/>
                </a:lnTo>
                <a:lnTo>
                  <a:pt x="1225" y="4"/>
                </a:lnTo>
                <a:lnTo>
                  <a:pt x="1232" y="6"/>
                </a:lnTo>
                <a:lnTo>
                  <a:pt x="1238" y="9"/>
                </a:lnTo>
                <a:lnTo>
                  <a:pt x="1245" y="12"/>
                </a:lnTo>
                <a:lnTo>
                  <a:pt x="1251" y="15"/>
                </a:lnTo>
                <a:lnTo>
                  <a:pt x="1256" y="19"/>
                </a:lnTo>
                <a:lnTo>
                  <a:pt x="1262" y="24"/>
                </a:lnTo>
                <a:lnTo>
                  <a:pt x="1267" y="29"/>
                </a:lnTo>
                <a:lnTo>
                  <a:pt x="1271" y="34"/>
                </a:lnTo>
                <a:lnTo>
                  <a:pt x="1276" y="39"/>
                </a:lnTo>
                <a:lnTo>
                  <a:pt x="1280" y="45"/>
                </a:lnTo>
                <a:lnTo>
                  <a:pt x="1283" y="51"/>
                </a:lnTo>
                <a:lnTo>
                  <a:pt x="1286" y="57"/>
                </a:lnTo>
                <a:lnTo>
                  <a:pt x="1289" y="63"/>
                </a:lnTo>
                <a:lnTo>
                  <a:pt x="1291" y="70"/>
                </a:lnTo>
                <a:lnTo>
                  <a:pt x="1293" y="77"/>
                </a:lnTo>
                <a:lnTo>
                  <a:pt x="1295" y="84"/>
                </a:lnTo>
                <a:lnTo>
                  <a:pt x="1295" y="91"/>
                </a:lnTo>
                <a:lnTo>
                  <a:pt x="1296" y="98"/>
                </a:lnTo>
                <a:lnTo>
                  <a:pt x="1296" y="297"/>
                </a:lnTo>
                <a:lnTo>
                  <a:pt x="1295" y="304"/>
                </a:lnTo>
                <a:lnTo>
                  <a:pt x="1295" y="311"/>
                </a:lnTo>
                <a:lnTo>
                  <a:pt x="1293" y="318"/>
                </a:lnTo>
                <a:lnTo>
                  <a:pt x="1291" y="325"/>
                </a:lnTo>
                <a:lnTo>
                  <a:pt x="1289" y="332"/>
                </a:lnTo>
                <a:lnTo>
                  <a:pt x="1286" y="338"/>
                </a:lnTo>
                <a:lnTo>
                  <a:pt x="1283" y="345"/>
                </a:lnTo>
                <a:lnTo>
                  <a:pt x="1280" y="351"/>
                </a:lnTo>
                <a:lnTo>
                  <a:pt x="1276" y="356"/>
                </a:lnTo>
                <a:lnTo>
                  <a:pt x="1271" y="362"/>
                </a:lnTo>
                <a:lnTo>
                  <a:pt x="1267" y="367"/>
                </a:lnTo>
                <a:lnTo>
                  <a:pt x="1262" y="371"/>
                </a:lnTo>
                <a:lnTo>
                  <a:pt x="1256" y="376"/>
                </a:lnTo>
                <a:lnTo>
                  <a:pt x="1251" y="380"/>
                </a:lnTo>
                <a:lnTo>
                  <a:pt x="1245" y="383"/>
                </a:lnTo>
                <a:lnTo>
                  <a:pt x="1238" y="386"/>
                </a:lnTo>
                <a:lnTo>
                  <a:pt x="1232" y="389"/>
                </a:lnTo>
                <a:lnTo>
                  <a:pt x="1225" y="391"/>
                </a:lnTo>
                <a:lnTo>
                  <a:pt x="1218" y="393"/>
                </a:lnTo>
                <a:lnTo>
                  <a:pt x="1211" y="394"/>
                </a:lnTo>
                <a:lnTo>
                  <a:pt x="1204" y="395"/>
                </a:lnTo>
                <a:lnTo>
                  <a:pt x="1197" y="396"/>
                </a:lnTo>
                <a:lnTo>
                  <a:pt x="98" y="396"/>
                </a:lnTo>
                <a:lnTo>
                  <a:pt x="91" y="395"/>
                </a:lnTo>
                <a:lnTo>
                  <a:pt x="84" y="394"/>
                </a:lnTo>
                <a:lnTo>
                  <a:pt x="77" y="393"/>
                </a:lnTo>
                <a:lnTo>
                  <a:pt x="70" y="391"/>
                </a:lnTo>
                <a:lnTo>
                  <a:pt x="63" y="389"/>
                </a:lnTo>
                <a:lnTo>
                  <a:pt x="57" y="386"/>
                </a:lnTo>
                <a:lnTo>
                  <a:pt x="51" y="383"/>
                </a:lnTo>
                <a:lnTo>
                  <a:pt x="45" y="380"/>
                </a:lnTo>
                <a:lnTo>
                  <a:pt x="39" y="376"/>
                </a:lnTo>
                <a:lnTo>
                  <a:pt x="34" y="371"/>
                </a:lnTo>
                <a:lnTo>
                  <a:pt x="29" y="367"/>
                </a:lnTo>
                <a:lnTo>
                  <a:pt x="24" y="362"/>
                </a:lnTo>
                <a:lnTo>
                  <a:pt x="19" y="356"/>
                </a:lnTo>
                <a:lnTo>
                  <a:pt x="16" y="351"/>
                </a:lnTo>
                <a:lnTo>
                  <a:pt x="12" y="345"/>
                </a:lnTo>
                <a:lnTo>
                  <a:pt x="9" y="338"/>
                </a:lnTo>
                <a:lnTo>
                  <a:pt x="6" y="332"/>
                </a:lnTo>
                <a:lnTo>
                  <a:pt x="4" y="325"/>
                </a:lnTo>
                <a:lnTo>
                  <a:pt x="2" y="318"/>
                </a:lnTo>
                <a:lnTo>
                  <a:pt x="1" y="311"/>
                </a:lnTo>
                <a:lnTo>
                  <a:pt x="0" y="304"/>
                </a:lnTo>
                <a:lnTo>
                  <a:pt x="0" y="297"/>
                </a:lnTo>
                <a:lnTo>
                  <a:pt x="0" y="98"/>
                </a:lnTo>
                <a:lnTo>
                  <a:pt x="0" y="91"/>
                </a:lnTo>
                <a:lnTo>
                  <a:pt x="1" y="84"/>
                </a:lnTo>
                <a:lnTo>
                  <a:pt x="2" y="77"/>
                </a:lnTo>
                <a:lnTo>
                  <a:pt x="4" y="70"/>
                </a:lnTo>
                <a:lnTo>
                  <a:pt x="6" y="63"/>
                </a:lnTo>
                <a:lnTo>
                  <a:pt x="9" y="57"/>
                </a:lnTo>
                <a:lnTo>
                  <a:pt x="12" y="51"/>
                </a:lnTo>
                <a:lnTo>
                  <a:pt x="16" y="45"/>
                </a:lnTo>
                <a:lnTo>
                  <a:pt x="19" y="39"/>
                </a:lnTo>
                <a:lnTo>
                  <a:pt x="24" y="34"/>
                </a:lnTo>
                <a:lnTo>
                  <a:pt x="29" y="29"/>
                </a:lnTo>
                <a:lnTo>
                  <a:pt x="34" y="24"/>
                </a:lnTo>
                <a:lnTo>
                  <a:pt x="39" y="19"/>
                </a:lnTo>
                <a:lnTo>
                  <a:pt x="45" y="15"/>
                </a:lnTo>
                <a:lnTo>
                  <a:pt x="51" y="12"/>
                </a:lnTo>
                <a:lnTo>
                  <a:pt x="57" y="9"/>
                </a:lnTo>
                <a:lnTo>
                  <a:pt x="63" y="6"/>
                </a:lnTo>
                <a:lnTo>
                  <a:pt x="70" y="4"/>
                </a:lnTo>
                <a:lnTo>
                  <a:pt x="77" y="2"/>
                </a:lnTo>
                <a:lnTo>
                  <a:pt x="84" y="1"/>
                </a:lnTo>
                <a:lnTo>
                  <a:pt x="91" y="0"/>
                </a:lnTo>
                <a:lnTo>
                  <a:pt x="98" y="0"/>
                </a:lnTo>
                <a:lnTo>
                  <a:pt x="1197" y="0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6076950" y="1187450"/>
            <a:ext cx="27527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Heavy Muscled</a:t>
            </a:r>
          </a:p>
        </p:txBody>
      </p:sp>
      <p:sp>
        <p:nvSpPr>
          <p:cNvPr id="47126" name="Freeform 22"/>
          <p:cNvSpPr>
            <a:spLocks/>
          </p:cNvSpPr>
          <p:nvPr/>
        </p:nvSpPr>
        <p:spPr bwMode="auto">
          <a:xfrm>
            <a:off x="6999288" y="6021388"/>
            <a:ext cx="6889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3" y="0"/>
              </a:cxn>
            </a:cxnLst>
            <a:rect l="0" t="0" r="r" b="b"/>
            <a:pathLst>
              <a:path w="434" h="1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6515100" y="6477000"/>
            <a:ext cx="20383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81000"/>
              </a:lnSpc>
            </a:pPr>
            <a:r>
              <a:rPr lang="en-US" dirty="0">
                <a:solidFill>
                  <a:srgbClr val="FFFF00"/>
                </a:solidFill>
              </a:rPr>
              <a:t>Good width</a:t>
            </a: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8462963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Slide 21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55588"/>
            <a:ext cx="8732838" cy="735012"/>
          </a:xfrm>
          <a:noFill/>
          <a:ln/>
        </p:spPr>
        <p:txBody>
          <a:bodyPr lIns="0" tIns="0" rIns="0" bIns="0" anchor="t"/>
          <a:lstStyle/>
          <a:p>
            <a:r>
              <a:rPr lang="en-US" sz="4000" b="1" dirty="0">
                <a:solidFill>
                  <a:srgbClr val="FFFFFF"/>
                </a:solidFill>
                <a:latin typeface="Agency FB" pitchFamily="34" charset="0"/>
              </a:rPr>
              <a:t>Evaluating Degree of Muscling</a:t>
            </a:r>
          </a:p>
        </p:txBody>
      </p:sp>
      <p:pic>
        <p:nvPicPr>
          <p:cNvPr id="49155" name="Picture 3"/>
          <p:cNvPicPr>
            <a:picLocks noChangeArrowheads="1"/>
          </p:cNvPicPr>
          <p:nvPr/>
        </p:nvPicPr>
        <p:blipFill>
          <a:blip r:embed="rId3" cstate="print"/>
          <a:srcRect r="62638" b="61658"/>
          <a:stretch>
            <a:fillRect/>
          </a:stretch>
        </p:blipFill>
        <p:spPr bwMode="auto">
          <a:xfrm>
            <a:off x="914400" y="1085850"/>
            <a:ext cx="7467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6" name="Freeform 4"/>
          <p:cNvSpPr>
            <a:spLocks/>
          </p:cNvSpPr>
          <p:nvPr/>
        </p:nvSpPr>
        <p:spPr bwMode="auto">
          <a:xfrm>
            <a:off x="5222875" y="990600"/>
            <a:ext cx="3387725" cy="2111375"/>
          </a:xfrm>
          <a:custGeom>
            <a:avLst/>
            <a:gdLst/>
            <a:ahLst/>
            <a:cxnLst>
              <a:cxn ang="0">
                <a:pos x="298" y="938"/>
              </a:cxn>
              <a:cxn ang="0">
                <a:pos x="226" y="894"/>
              </a:cxn>
              <a:cxn ang="0">
                <a:pos x="163" y="848"/>
              </a:cxn>
              <a:cxn ang="0">
                <a:pos x="110" y="800"/>
              </a:cxn>
              <a:cxn ang="0">
                <a:pos x="69" y="747"/>
              </a:cxn>
              <a:cxn ang="0">
                <a:pos x="34" y="694"/>
              </a:cxn>
              <a:cxn ang="0">
                <a:pos x="12" y="640"/>
              </a:cxn>
              <a:cxn ang="0">
                <a:pos x="1" y="583"/>
              </a:cxn>
              <a:cxn ang="0">
                <a:pos x="1" y="526"/>
              </a:cxn>
              <a:cxn ang="0">
                <a:pos x="12" y="470"/>
              </a:cxn>
              <a:cxn ang="0">
                <a:pos x="33" y="415"/>
              </a:cxn>
              <a:cxn ang="0">
                <a:pos x="65" y="363"/>
              </a:cxn>
              <a:cxn ang="0">
                <a:pos x="103" y="314"/>
              </a:cxn>
              <a:cxn ang="0">
                <a:pos x="153" y="268"/>
              </a:cxn>
              <a:cxn ang="0">
                <a:pos x="210" y="223"/>
              </a:cxn>
              <a:cxn ang="0">
                <a:pos x="277" y="181"/>
              </a:cxn>
              <a:cxn ang="0">
                <a:pos x="348" y="144"/>
              </a:cxn>
              <a:cxn ang="0">
                <a:pos x="427" y="111"/>
              </a:cxn>
              <a:cxn ang="0">
                <a:pos x="513" y="81"/>
              </a:cxn>
              <a:cxn ang="0">
                <a:pos x="603" y="56"/>
              </a:cxn>
              <a:cxn ang="0">
                <a:pos x="698" y="34"/>
              </a:cxn>
              <a:cxn ang="0">
                <a:pos x="799" y="19"/>
              </a:cxn>
              <a:cxn ang="0">
                <a:pos x="902" y="8"/>
              </a:cxn>
              <a:cxn ang="0">
                <a:pos x="1010" y="1"/>
              </a:cxn>
              <a:cxn ang="0">
                <a:pos x="1120" y="1"/>
              </a:cxn>
              <a:cxn ang="0">
                <a:pos x="1228" y="8"/>
              </a:cxn>
              <a:cxn ang="0">
                <a:pos x="1333" y="19"/>
              </a:cxn>
              <a:cxn ang="0">
                <a:pos x="1433" y="34"/>
              </a:cxn>
              <a:cxn ang="0">
                <a:pos x="1528" y="56"/>
              </a:cxn>
              <a:cxn ang="0">
                <a:pos x="1619" y="81"/>
              </a:cxn>
              <a:cxn ang="0">
                <a:pos x="1703" y="111"/>
              </a:cxn>
              <a:cxn ang="0">
                <a:pos x="1783" y="144"/>
              </a:cxn>
              <a:cxn ang="0">
                <a:pos x="1855" y="181"/>
              </a:cxn>
              <a:cxn ang="0">
                <a:pos x="1920" y="223"/>
              </a:cxn>
              <a:cxn ang="0">
                <a:pos x="1977" y="268"/>
              </a:cxn>
              <a:cxn ang="0">
                <a:pos x="2027" y="314"/>
              </a:cxn>
              <a:cxn ang="0">
                <a:pos x="2068" y="363"/>
              </a:cxn>
              <a:cxn ang="0">
                <a:pos x="2098" y="415"/>
              </a:cxn>
              <a:cxn ang="0">
                <a:pos x="2120" y="470"/>
              </a:cxn>
              <a:cxn ang="0">
                <a:pos x="2132" y="526"/>
              </a:cxn>
              <a:cxn ang="0">
                <a:pos x="2132" y="583"/>
              </a:cxn>
              <a:cxn ang="0">
                <a:pos x="2120" y="637"/>
              </a:cxn>
              <a:cxn ang="0">
                <a:pos x="2098" y="691"/>
              </a:cxn>
              <a:cxn ang="0">
                <a:pos x="2068" y="744"/>
              </a:cxn>
              <a:cxn ang="0">
                <a:pos x="2027" y="792"/>
              </a:cxn>
              <a:cxn ang="0">
                <a:pos x="1977" y="840"/>
              </a:cxn>
              <a:cxn ang="0">
                <a:pos x="1920" y="885"/>
              </a:cxn>
              <a:cxn ang="0">
                <a:pos x="1855" y="926"/>
              </a:cxn>
              <a:cxn ang="0">
                <a:pos x="1783" y="963"/>
              </a:cxn>
              <a:cxn ang="0">
                <a:pos x="1703" y="997"/>
              </a:cxn>
              <a:cxn ang="0">
                <a:pos x="1619" y="1027"/>
              </a:cxn>
              <a:cxn ang="0">
                <a:pos x="1528" y="1052"/>
              </a:cxn>
              <a:cxn ang="0">
                <a:pos x="1433" y="1073"/>
              </a:cxn>
              <a:cxn ang="0">
                <a:pos x="1333" y="1089"/>
              </a:cxn>
              <a:cxn ang="0">
                <a:pos x="1228" y="1100"/>
              </a:cxn>
              <a:cxn ang="0">
                <a:pos x="1120" y="1106"/>
              </a:cxn>
              <a:cxn ang="0">
                <a:pos x="1016" y="1106"/>
              </a:cxn>
              <a:cxn ang="0">
                <a:pos x="920" y="1102"/>
              </a:cxn>
              <a:cxn ang="0">
                <a:pos x="824" y="1092"/>
              </a:cxn>
              <a:cxn ang="0">
                <a:pos x="729" y="1078"/>
              </a:cxn>
              <a:cxn ang="0">
                <a:pos x="132" y="1329"/>
              </a:cxn>
            </a:cxnLst>
            <a:rect l="0" t="0" r="r" b="b"/>
            <a:pathLst>
              <a:path w="2134" h="1330">
                <a:moveTo>
                  <a:pt x="337" y="958"/>
                </a:moveTo>
                <a:lnTo>
                  <a:pt x="298" y="938"/>
                </a:lnTo>
                <a:lnTo>
                  <a:pt x="261" y="917"/>
                </a:lnTo>
                <a:lnTo>
                  <a:pt x="226" y="894"/>
                </a:lnTo>
                <a:lnTo>
                  <a:pt x="193" y="872"/>
                </a:lnTo>
                <a:lnTo>
                  <a:pt x="163" y="848"/>
                </a:lnTo>
                <a:lnTo>
                  <a:pt x="135" y="824"/>
                </a:lnTo>
                <a:lnTo>
                  <a:pt x="110" y="800"/>
                </a:lnTo>
                <a:lnTo>
                  <a:pt x="87" y="775"/>
                </a:lnTo>
                <a:lnTo>
                  <a:pt x="69" y="747"/>
                </a:lnTo>
                <a:lnTo>
                  <a:pt x="50" y="722"/>
                </a:lnTo>
                <a:lnTo>
                  <a:pt x="34" y="694"/>
                </a:lnTo>
                <a:lnTo>
                  <a:pt x="23" y="666"/>
                </a:lnTo>
                <a:lnTo>
                  <a:pt x="12" y="640"/>
                </a:lnTo>
                <a:lnTo>
                  <a:pt x="5" y="611"/>
                </a:lnTo>
                <a:lnTo>
                  <a:pt x="1" y="583"/>
                </a:lnTo>
                <a:lnTo>
                  <a:pt x="0" y="554"/>
                </a:lnTo>
                <a:lnTo>
                  <a:pt x="1" y="526"/>
                </a:lnTo>
                <a:lnTo>
                  <a:pt x="5" y="497"/>
                </a:lnTo>
                <a:lnTo>
                  <a:pt x="12" y="470"/>
                </a:lnTo>
                <a:lnTo>
                  <a:pt x="21" y="442"/>
                </a:lnTo>
                <a:lnTo>
                  <a:pt x="33" y="415"/>
                </a:lnTo>
                <a:lnTo>
                  <a:pt x="47" y="389"/>
                </a:lnTo>
                <a:lnTo>
                  <a:pt x="65" y="363"/>
                </a:lnTo>
                <a:lnTo>
                  <a:pt x="83" y="339"/>
                </a:lnTo>
                <a:lnTo>
                  <a:pt x="103" y="314"/>
                </a:lnTo>
                <a:lnTo>
                  <a:pt x="127" y="290"/>
                </a:lnTo>
                <a:lnTo>
                  <a:pt x="153" y="268"/>
                </a:lnTo>
                <a:lnTo>
                  <a:pt x="182" y="244"/>
                </a:lnTo>
                <a:lnTo>
                  <a:pt x="210" y="223"/>
                </a:lnTo>
                <a:lnTo>
                  <a:pt x="242" y="203"/>
                </a:lnTo>
                <a:lnTo>
                  <a:pt x="277" y="181"/>
                </a:lnTo>
                <a:lnTo>
                  <a:pt x="311" y="163"/>
                </a:lnTo>
                <a:lnTo>
                  <a:pt x="348" y="144"/>
                </a:lnTo>
                <a:lnTo>
                  <a:pt x="387" y="127"/>
                </a:lnTo>
                <a:lnTo>
                  <a:pt x="427" y="111"/>
                </a:lnTo>
                <a:lnTo>
                  <a:pt x="469" y="95"/>
                </a:lnTo>
                <a:lnTo>
                  <a:pt x="513" y="81"/>
                </a:lnTo>
                <a:lnTo>
                  <a:pt x="557" y="68"/>
                </a:lnTo>
                <a:lnTo>
                  <a:pt x="603" y="56"/>
                </a:lnTo>
                <a:lnTo>
                  <a:pt x="650" y="45"/>
                </a:lnTo>
                <a:lnTo>
                  <a:pt x="698" y="34"/>
                </a:lnTo>
                <a:lnTo>
                  <a:pt x="748" y="25"/>
                </a:lnTo>
                <a:lnTo>
                  <a:pt x="799" y="19"/>
                </a:lnTo>
                <a:lnTo>
                  <a:pt x="850" y="12"/>
                </a:lnTo>
                <a:lnTo>
                  <a:pt x="902" y="8"/>
                </a:lnTo>
                <a:lnTo>
                  <a:pt x="955" y="4"/>
                </a:lnTo>
                <a:lnTo>
                  <a:pt x="1010" y="1"/>
                </a:lnTo>
                <a:lnTo>
                  <a:pt x="1066" y="0"/>
                </a:lnTo>
                <a:lnTo>
                  <a:pt x="1120" y="1"/>
                </a:lnTo>
                <a:lnTo>
                  <a:pt x="1175" y="4"/>
                </a:lnTo>
                <a:lnTo>
                  <a:pt x="1228" y="8"/>
                </a:lnTo>
                <a:lnTo>
                  <a:pt x="1281" y="12"/>
                </a:lnTo>
                <a:lnTo>
                  <a:pt x="1333" y="19"/>
                </a:lnTo>
                <a:lnTo>
                  <a:pt x="1383" y="25"/>
                </a:lnTo>
                <a:lnTo>
                  <a:pt x="1433" y="34"/>
                </a:lnTo>
                <a:lnTo>
                  <a:pt x="1480" y="45"/>
                </a:lnTo>
                <a:lnTo>
                  <a:pt x="1528" y="56"/>
                </a:lnTo>
                <a:lnTo>
                  <a:pt x="1574" y="68"/>
                </a:lnTo>
                <a:lnTo>
                  <a:pt x="1619" y="81"/>
                </a:lnTo>
                <a:lnTo>
                  <a:pt x="1662" y="95"/>
                </a:lnTo>
                <a:lnTo>
                  <a:pt x="1703" y="111"/>
                </a:lnTo>
                <a:lnTo>
                  <a:pt x="1745" y="127"/>
                </a:lnTo>
                <a:lnTo>
                  <a:pt x="1783" y="144"/>
                </a:lnTo>
                <a:lnTo>
                  <a:pt x="1821" y="163"/>
                </a:lnTo>
                <a:lnTo>
                  <a:pt x="1855" y="181"/>
                </a:lnTo>
                <a:lnTo>
                  <a:pt x="1890" y="203"/>
                </a:lnTo>
                <a:lnTo>
                  <a:pt x="1920" y="223"/>
                </a:lnTo>
                <a:lnTo>
                  <a:pt x="1950" y="244"/>
                </a:lnTo>
                <a:lnTo>
                  <a:pt x="1977" y="268"/>
                </a:lnTo>
                <a:lnTo>
                  <a:pt x="2003" y="290"/>
                </a:lnTo>
                <a:lnTo>
                  <a:pt x="2027" y="314"/>
                </a:lnTo>
                <a:lnTo>
                  <a:pt x="2049" y="339"/>
                </a:lnTo>
                <a:lnTo>
                  <a:pt x="2068" y="363"/>
                </a:lnTo>
                <a:lnTo>
                  <a:pt x="2084" y="389"/>
                </a:lnTo>
                <a:lnTo>
                  <a:pt x="2098" y="415"/>
                </a:lnTo>
                <a:lnTo>
                  <a:pt x="2111" y="442"/>
                </a:lnTo>
                <a:lnTo>
                  <a:pt x="2120" y="470"/>
                </a:lnTo>
                <a:lnTo>
                  <a:pt x="2127" y="497"/>
                </a:lnTo>
                <a:lnTo>
                  <a:pt x="2132" y="526"/>
                </a:lnTo>
                <a:lnTo>
                  <a:pt x="2133" y="554"/>
                </a:lnTo>
                <a:lnTo>
                  <a:pt x="2132" y="583"/>
                </a:lnTo>
                <a:lnTo>
                  <a:pt x="2127" y="611"/>
                </a:lnTo>
                <a:lnTo>
                  <a:pt x="2120" y="637"/>
                </a:lnTo>
                <a:lnTo>
                  <a:pt x="2111" y="665"/>
                </a:lnTo>
                <a:lnTo>
                  <a:pt x="2098" y="691"/>
                </a:lnTo>
                <a:lnTo>
                  <a:pt x="2084" y="718"/>
                </a:lnTo>
                <a:lnTo>
                  <a:pt x="2068" y="744"/>
                </a:lnTo>
                <a:lnTo>
                  <a:pt x="2049" y="770"/>
                </a:lnTo>
                <a:lnTo>
                  <a:pt x="2027" y="792"/>
                </a:lnTo>
                <a:lnTo>
                  <a:pt x="2003" y="817"/>
                </a:lnTo>
                <a:lnTo>
                  <a:pt x="1977" y="840"/>
                </a:lnTo>
                <a:lnTo>
                  <a:pt x="1950" y="864"/>
                </a:lnTo>
                <a:lnTo>
                  <a:pt x="1920" y="885"/>
                </a:lnTo>
                <a:lnTo>
                  <a:pt x="1890" y="905"/>
                </a:lnTo>
                <a:lnTo>
                  <a:pt x="1855" y="926"/>
                </a:lnTo>
                <a:lnTo>
                  <a:pt x="1821" y="945"/>
                </a:lnTo>
                <a:lnTo>
                  <a:pt x="1783" y="963"/>
                </a:lnTo>
                <a:lnTo>
                  <a:pt x="1745" y="980"/>
                </a:lnTo>
                <a:lnTo>
                  <a:pt x="1703" y="997"/>
                </a:lnTo>
                <a:lnTo>
                  <a:pt x="1662" y="1012"/>
                </a:lnTo>
                <a:lnTo>
                  <a:pt x="1619" y="1027"/>
                </a:lnTo>
                <a:lnTo>
                  <a:pt x="1574" y="1040"/>
                </a:lnTo>
                <a:lnTo>
                  <a:pt x="1528" y="1052"/>
                </a:lnTo>
                <a:lnTo>
                  <a:pt x="1480" y="1062"/>
                </a:lnTo>
                <a:lnTo>
                  <a:pt x="1433" y="1073"/>
                </a:lnTo>
                <a:lnTo>
                  <a:pt x="1383" y="1082"/>
                </a:lnTo>
                <a:lnTo>
                  <a:pt x="1333" y="1089"/>
                </a:lnTo>
                <a:lnTo>
                  <a:pt x="1281" y="1094"/>
                </a:lnTo>
                <a:lnTo>
                  <a:pt x="1228" y="1100"/>
                </a:lnTo>
                <a:lnTo>
                  <a:pt x="1175" y="1105"/>
                </a:lnTo>
                <a:lnTo>
                  <a:pt x="1120" y="1106"/>
                </a:lnTo>
                <a:lnTo>
                  <a:pt x="1066" y="1106"/>
                </a:lnTo>
                <a:lnTo>
                  <a:pt x="1016" y="1106"/>
                </a:lnTo>
                <a:lnTo>
                  <a:pt x="967" y="1105"/>
                </a:lnTo>
                <a:lnTo>
                  <a:pt x="920" y="1102"/>
                </a:lnTo>
                <a:lnTo>
                  <a:pt x="870" y="1097"/>
                </a:lnTo>
                <a:lnTo>
                  <a:pt x="824" y="1092"/>
                </a:lnTo>
                <a:lnTo>
                  <a:pt x="775" y="1086"/>
                </a:lnTo>
                <a:lnTo>
                  <a:pt x="729" y="1078"/>
                </a:lnTo>
                <a:lnTo>
                  <a:pt x="682" y="1069"/>
                </a:lnTo>
                <a:lnTo>
                  <a:pt x="132" y="1329"/>
                </a:lnTo>
                <a:lnTo>
                  <a:pt x="337" y="958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410200" y="1390650"/>
            <a:ext cx="296703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Great top shape (heavy muscled)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8462963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800">
                <a:solidFill>
                  <a:srgbClr val="FFCC00"/>
                </a:solidFill>
              </a:rPr>
              <a:t>Slide 22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484188"/>
            <a:ext cx="8385175" cy="735012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Femininity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25450" y="1868488"/>
            <a:ext cx="82804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When evaluating femininity in heifers, attention should be given to: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1.   Refinement of head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2.  Length of the neck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3.  Angularity of the neck and shoulder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4.  Blending of the shoulder to the forerib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077200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Slide 23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58763"/>
            <a:ext cx="8734425" cy="735012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Femininity </a:t>
            </a:r>
          </a:p>
        </p:txBody>
      </p:sp>
      <p:pic>
        <p:nvPicPr>
          <p:cNvPr id="53251" name="Picture 3"/>
          <p:cNvPicPr>
            <a:picLocks noChangeArrowheads="1"/>
          </p:cNvPicPr>
          <p:nvPr/>
        </p:nvPicPr>
        <p:blipFill>
          <a:blip r:embed="rId3" cstate="print"/>
          <a:srcRect r="72340" b="65891"/>
          <a:stretch>
            <a:fillRect/>
          </a:stretch>
        </p:blipFill>
        <p:spPr bwMode="auto">
          <a:xfrm>
            <a:off x="285750" y="1600200"/>
            <a:ext cx="52006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5889625" y="3317875"/>
            <a:ext cx="2565400" cy="2433638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946775" y="3805238"/>
            <a:ext cx="25749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Not feminine</a:t>
            </a:r>
          </a:p>
          <a:p>
            <a:pPr algn="ctr"/>
            <a:endParaRPr lang="en-US">
              <a:solidFill>
                <a:srgbClr val="FFFF00"/>
              </a:solidFill>
            </a:endParaRPr>
          </a:p>
          <a:p>
            <a:pPr algn="ctr"/>
            <a:r>
              <a:rPr lang="en-US">
                <a:solidFill>
                  <a:srgbClr val="FFFF00"/>
                </a:solidFill>
              </a:rPr>
              <a:t>Is it a heifer or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a steer?</a:t>
            </a:r>
          </a:p>
        </p:txBody>
      </p:sp>
      <p:sp>
        <p:nvSpPr>
          <p:cNvPr id="53254" name="Freeform 6"/>
          <p:cNvSpPr>
            <a:spLocks/>
          </p:cNvSpPr>
          <p:nvPr/>
        </p:nvSpPr>
        <p:spPr bwMode="auto">
          <a:xfrm>
            <a:off x="2628900" y="3028950"/>
            <a:ext cx="744538" cy="148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8" y="936"/>
              </a:cxn>
            </a:cxnLst>
            <a:rect l="0" t="0" r="r" b="b"/>
            <a:pathLst>
              <a:path w="469" h="937">
                <a:moveTo>
                  <a:pt x="0" y="0"/>
                </a:moveTo>
                <a:lnTo>
                  <a:pt x="468" y="936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84163" y="3338513"/>
            <a:ext cx="23383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Too thick through neck and shoulder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5603875" y="2205038"/>
            <a:ext cx="26162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>
                <a:solidFill>
                  <a:srgbClr val="FFFF00"/>
                </a:solidFill>
              </a:rPr>
              <a:t>Coarse head</a:t>
            </a: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>
            <a:off x="4514850" y="2400300"/>
            <a:ext cx="973138" cy="630238"/>
          </a:xfrm>
          <a:custGeom>
            <a:avLst/>
            <a:gdLst/>
            <a:ahLst/>
            <a:cxnLst>
              <a:cxn ang="0">
                <a:pos x="0" y="396"/>
              </a:cxn>
              <a:cxn ang="0">
                <a:pos x="612" y="0"/>
              </a:cxn>
            </a:cxnLst>
            <a:rect l="0" t="0" r="r" b="b"/>
            <a:pathLst>
              <a:path w="613" h="397">
                <a:moveTo>
                  <a:pt x="0" y="396"/>
                </a:moveTo>
                <a:lnTo>
                  <a:pt x="612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8077200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Slide 24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260350"/>
            <a:ext cx="8734425" cy="735013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Femininity </a:t>
            </a:r>
          </a:p>
        </p:txBody>
      </p:sp>
      <p:pic>
        <p:nvPicPr>
          <p:cNvPr id="55299" name="Picture 3"/>
          <p:cNvPicPr>
            <a:picLocks noChangeArrowheads="1"/>
          </p:cNvPicPr>
          <p:nvPr/>
        </p:nvPicPr>
        <p:blipFill>
          <a:blip r:embed="rId3" cstate="print"/>
          <a:srcRect r="69872" b="67480"/>
          <a:stretch>
            <a:fillRect/>
          </a:stretch>
        </p:blipFill>
        <p:spPr bwMode="auto">
          <a:xfrm>
            <a:off x="228600" y="1600200"/>
            <a:ext cx="5562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6243638" y="3203575"/>
            <a:ext cx="2203450" cy="1122363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111875" y="3592513"/>
            <a:ext cx="24701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Not feminine</a:t>
            </a:r>
          </a:p>
        </p:txBody>
      </p:sp>
      <p:sp>
        <p:nvSpPr>
          <p:cNvPr id="55302" name="Freeform 6"/>
          <p:cNvSpPr>
            <a:spLocks/>
          </p:cNvSpPr>
          <p:nvPr/>
        </p:nvSpPr>
        <p:spPr bwMode="auto">
          <a:xfrm>
            <a:off x="3619500" y="4076700"/>
            <a:ext cx="912813" cy="120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4" y="761"/>
              </a:cxn>
            </a:cxnLst>
            <a:rect l="0" t="0" r="r" b="b"/>
            <a:pathLst>
              <a:path w="575" h="762">
                <a:moveTo>
                  <a:pt x="0" y="0"/>
                </a:moveTo>
                <a:lnTo>
                  <a:pt x="574" y="761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114800" y="5337175"/>
            <a:ext cx="18097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Too much shoulder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28600" y="6369050"/>
            <a:ext cx="39878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Excess hide in dewlap</a:t>
            </a:r>
          </a:p>
        </p:txBody>
      </p:sp>
      <p:sp>
        <p:nvSpPr>
          <p:cNvPr id="55305" name="Freeform 9"/>
          <p:cNvSpPr>
            <a:spLocks/>
          </p:cNvSpPr>
          <p:nvPr/>
        </p:nvSpPr>
        <p:spPr bwMode="auto">
          <a:xfrm>
            <a:off x="1543050" y="4914900"/>
            <a:ext cx="630238" cy="1430338"/>
          </a:xfrm>
          <a:custGeom>
            <a:avLst/>
            <a:gdLst/>
            <a:ahLst/>
            <a:cxnLst>
              <a:cxn ang="0">
                <a:pos x="0" y="900"/>
              </a:cxn>
              <a:cxn ang="0">
                <a:pos x="396" y="0"/>
              </a:cxn>
            </a:cxnLst>
            <a:rect l="0" t="0" r="r" b="b"/>
            <a:pathLst>
              <a:path w="397" h="901">
                <a:moveTo>
                  <a:pt x="0" y="900"/>
                </a:moveTo>
                <a:lnTo>
                  <a:pt x="396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8462963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Slide 25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3" y="258763"/>
            <a:ext cx="8732837" cy="735012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Femininity</a:t>
            </a:r>
          </a:p>
        </p:txBody>
      </p:sp>
      <p:pic>
        <p:nvPicPr>
          <p:cNvPr id="57347" name="Picture 3"/>
          <p:cNvPicPr>
            <a:picLocks noChangeArrowheads="1"/>
          </p:cNvPicPr>
          <p:nvPr/>
        </p:nvPicPr>
        <p:blipFill>
          <a:blip r:embed="rId3" cstate="print"/>
          <a:srcRect r="77700" b="63151"/>
          <a:stretch>
            <a:fillRect/>
          </a:stretch>
        </p:blipFill>
        <p:spPr bwMode="auto">
          <a:xfrm>
            <a:off x="457200" y="1143000"/>
            <a:ext cx="419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8" name="Freeform 4"/>
          <p:cNvSpPr>
            <a:spLocks/>
          </p:cNvSpPr>
          <p:nvPr/>
        </p:nvSpPr>
        <p:spPr bwMode="auto">
          <a:xfrm>
            <a:off x="5487988" y="4349750"/>
            <a:ext cx="3540125" cy="2339975"/>
          </a:xfrm>
          <a:custGeom>
            <a:avLst/>
            <a:gdLst/>
            <a:ahLst/>
            <a:cxnLst>
              <a:cxn ang="0">
                <a:pos x="1114" y="395"/>
              </a:cxn>
              <a:cxn ang="0">
                <a:pos x="862" y="157"/>
              </a:cxn>
              <a:cxn ang="0">
                <a:pos x="754" y="430"/>
              </a:cxn>
              <a:cxn ang="0">
                <a:pos x="38" y="157"/>
              </a:cxn>
              <a:cxn ang="0">
                <a:pos x="477" y="519"/>
              </a:cxn>
              <a:cxn ang="0">
                <a:pos x="0" y="587"/>
              </a:cxn>
              <a:cxn ang="0">
                <a:pos x="384" y="802"/>
              </a:cxn>
              <a:cxn ang="0">
                <a:pos x="13" y="995"/>
              </a:cxn>
              <a:cxn ang="0">
                <a:pos x="585" y="950"/>
              </a:cxn>
              <a:cxn ang="0">
                <a:pos x="491" y="1202"/>
              </a:cxn>
              <a:cxn ang="0">
                <a:pos x="795" y="1066"/>
              </a:cxn>
              <a:cxn ang="0">
                <a:pos x="875" y="1473"/>
              </a:cxn>
              <a:cxn ang="0">
                <a:pos x="1086" y="1019"/>
              </a:cxn>
              <a:cxn ang="0">
                <a:pos x="1366" y="1346"/>
              </a:cxn>
              <a:cxn ang="0">
                <a:pos x="1447" y="985"/>
              </a:cxn>
              <a:cxn ang="0">
                <a:pos x="1871" y="1234"/>
              </a:cxn>
              <a:cxn ang="0">
                <a:pos x="1737" y="883"/>
              </a:cxn>
              <a:cxn ang="0">
                <a:pos x="2229" y="907"/>
              </a:cxn>
              <a:cxn ang="0">
                <a:pos x="1817" y="714"/>
              </a:cxn>
              <a:cxn ang="0">
                <a:pos x="2177" y="555"/>
              </a:cxn>
              <a:cxn ang="0">
                <a:pos x="1723" y="499"/>
              </a:cxn>
              <a:cxn ang="0">
                <a:pos x="1896" y="304"/>
              </a:cxn>
              <a:cxn ang="0">
                <a:pos x="1460" y="363"/>
              </a:cxn>
              <a:cxn ang="0">
                <a:pos x="1498" y="0"/>
              </a:cxn>
              <a:cxn ang="0">
                <a:pos x="1114" y="395"/>
              </a:cxn>
            </a:cxnLst>
            <a:rect l="0" t="0" r="r" b="b"/>
            <a:pathLst>
              <a:path w="2230" h="1474">
                <a:moveTo>
                  <a:pt x="1114" y="395"/>
                </a:moveTo>
                <a:lnTo>
                  <a:pt x="862" y="157"/>
                </a:lnTo>
                <a:lnTo>
                  <a:pt x="754" y="430"/>
                </a:lnTo>
                <a:lnTo>
                  <a:pt x="38" y="157"/>
                </a:lnTo>
                <a:lnTo>
                  <a:pt x="477" y="519"/>
                </a:lnTo>
                <a:lnTo>
                  <a:pt x="0" y="587"/>
                </a:lnTo>
                <a:lnTo>
                  <a:pt x="384" y="802"/>
                </a:lnTo>
                <a:lnTo>
                  <a:pt x="13" y="995"/>
                </a:lnTo>
                <a:lnTo>
                  <a:pt x="585" y="950"/>
                </a:lnTo>
                <a:lnTo>
                  <a:pt x="491" y="1202"/>
                </a:lnTo>
                <a:lnTo>
                  <a:pt x="795" y="1066"/>
                </a:lnTo>
                <a:lnTo>
                  <a:pt x="875" y="1473"/>
                </a:lnTo>
                <a:lnTo>
                  <a:pt x="1086" y="1019"/>
                </a:lnTo>
                <a:lnTo>
                  <a:pt x="1366" y="1346"/>
                </a:lnTo>
                <a:lnTo>
                  <a:pt x="1447" y="985"/>
                </a:lnTo>
                <a:lnTo>
                  <a:pt x="1871" y="1234"/>
                </a:lnTo>
                <a:lnTo>
                  <a:pt x="1737" y="883"/>
                </a:lnTo>
                <a:lnTo>
                  <a:pt x="2229" y="907"/>
                </a:lnTo>
                <a:lnTo>
                  <a:pt x="1817" y="714"/>
                </a:lnTo>
                <a:lnTo>
                  <a:pt x="2177" y="555"/>
                </a:lnTo>
                <a:lnTo>
                  <a:pt x="1723" y="499"/>
                </a:lnTo>
                <a:lnTo>
                  <a:pt x="1896" y="304"/>
                </a:lnTo>
                <a:lnTo>
                  <a:pt x="1460" y="363"/>
                </a:lnTo>
                <a:lnTo>
                  <a:pt x="1498" y="0"/>
                </a:lnTo>
                <a:lnTo>
                  <a:pt x="1114" y="395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057900" y="5287963"/>
            <a:ext cx="27305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Super feminine</a:t>
            </a:r>
          </a:p>
        </p:txBody>
      </p:sp>
      <p:sp>
        <p:nvSpPr>
          <p:cNvPr id="57350" name="Freeform 6"/>
          <p:cNvSpPr>
            <a:spLocks/>
          </p:cNvSpPr>
          <p:nvPr/>
        </p:nvSpPr>
        <p:spPr bwMode="auto">
          <a:xfrm>
            <a:off x="4686300" y="1371600"/>
            <a:ext cx="2344738" cy="1030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76" y="0"/>
              </a:cxn>
              <a:cxn ang="0">
                <a:pos x="1476" y="648"/>
              </a:cxn>
              <a:cxn ang="0">
                <a:pos x="0" y="648"/>
              </a:cxn>
              <a:cxn ang="0">
                <a:pos x="0" y="0"/>
              </a:cxn>
            </a:cxnLst>
            <a:rect l="0" t="0" r="r" b="b"/>
            <a:pathLst>
              <a:path w="1477" h="649">
                <a:moveTo>
                  <a:pt x="0" y="0"/>
                </a:moveTo>
                <a:lnTo>
                  <a:pt x="1476" y="0"/>
                </a:lnTo>
                <a:lnTo>
                  <a:pt x="1476" y="648"/>
                </a:lnTo>
                <a:lnTo>
                  <a:pt x="0" y="648"/>
                </a:lnTo>
                <a:lnTo>
                  <a:pt x="0" y="0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748213" y="1460500"/>
            <a:ext cx="180498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Refined head (narrow muzzle)</a:t>
            </a:r>
          </a:p>
        </p:txBody>
      </p:sp>
      <p:sp>
        <p:nvSpPr>
          <p:cNvPr id="57352" name="Freeform 8"/>
          <p:cNvSpPr>
            <a:spLocks/>
          </p:cNvSpPr>
          <p:nvPr/>
        </p:nvSpPr>
        <p:spPr bwMode="auto">
          <a:xfrm>
            <a:off x="4000500" y="1828800"/>
            <a:ext cx="630238" cy="344488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396" y="0"/>
              </a:cxn>
            </a:cxnLst>
            <a:rect l="0" t="0" r="r" b="b"/>
            <a:pathLst>
              <a:path w="397" h="217">
                <a:moveTo>
                  <a:pt x="0" y="216"/>
                </a:moveTo>
                <a:lnTo>
                  <a:pt x="396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/>
        </p:nvSpPr>
        <p:spPr bwMode="auto">
          <a:xfrm>
            <a:off x="609600" y="1408113"/>
            <a:ext cx="2230438" cy="573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4" y="0"/>
              </a:cxn>
              <a:cxn ang="0">
                <a:pos x="1404" y="360"/>
              </a:cxn>
              <a:cxn ang="0">
                <a:pos x="0" y="360"/>
              </a:cxn>
              <a:cxn ang="0">
                <a:pos x="0" y="0"/>
              </a:cxn>
            </a:cxnLst>
            <a:rect l="0" t="0" r="r" b="b"/>
            <a:pathLst>
              <a:path w="1405" h="361">
                <a:moveTo>
                  <a:pt x="0" y="0"/>
                </a:moveTo>
                <a:lnTo>
                  <a:pt x="1404" y="0"/>
                </a:lnTo>
                <a:lnTo>
                  <a:pt x="1404" y="360"/>
                </a:lnTo>
                <a:lnTo>
                  <a:pt x="0" y="360"/>
                </a:lnTo>
                <a:lnTo>
                  <a:pt x="0" y="0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68325" y="1343025"/>
            <a:ext cx="19081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Long, clean neck</a:t>
            </a:r>
          </a:p>
        </p:txBody>
      </p:sp>
      <p:sp>
        <p:nvSpPr>
          <p:cNvPr id="57355" name="Freeform 11"/>
          <p:cNvSpPr>
            <a:spLocks/>
          </p:cNvSpPr>
          <p:nvPr/>
        </p:nvSpPr>
        <p:spPr bwMode="auto">
          <a:xfrm>
            <a:off x="2484438" y="2138363"/>
            <a:ext cx="630237" cy="525462"/>
          </a:xfrm>
          <a:custGeom>
            <a:avLst/>
            <a:gdLst/>
            <a:ahLst/>
            <a:cxnLst>
              <a:cxn ang="0">
                <a:pos x="0" y="330"/>
              </a:cxn>
              <a:cxn ang="0">
                <a:pos x="396" y="0"/>
              </a:cxn>
            </a:cxnLst>
            <a:rect l="0" t="0" r="r" b="b"/>
            <a:pathLst>
              <a:path w="397" h="331">
                <a:moveTo>
                  <a:pt x="0" y="330"/>
                </a:moveTo>
                <a:lnTo>
                  <a:pt x="396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6" name="Freeform 12"/>
          <p:cNvSpPr>
            <a:spLocks/>
          </p:cNvSpPr>
          <p:nvPr/>
        </p:nvSpPr>
        <p:spPr bwMode="auto">
          <a:xfrm>
            <a:off x="3314700" y="4000500"/>
            <a:ext cx="1944688" cy="91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4" y="0"/>
              </a:cxn>
              <a:cxn ang="0">
                <a:pos x="1224" y="576"/>
              </a:cxn>
              <a:cxn ang="0">
                <a:pos x="0" y="576"/>
              </a:cxn>
              <a:cxn ang="0">
                <a:pos x="0" y="0"/>
              </a:cxn>
            </a:cxnLst>
            <a:rect l="0" t="0" r="r" b="b"/>
            <a:pathLst>
              <a:path w="1225" h="577">
                <a:moveTo>
                  <a:pt x="0" y="0"/>
                </a:moveTo>
                <a:lnTo>
                  <a:pt x="1224" y="0"/>
                </a:lnTo>
                <a:lnTo>
                  <a:pt x="1224" y="576"/>
                </a:lnTo>
                <a:lnTo>
                  <a:pt x="0" y="576"/>
                </a:lnTo>
                <a:lnTo>
                  <a:pt x="0" y="0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311525" y="4084638"/>
            <a:ext cx="187007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Clean, angular shoulder</a:t>
            </a:r>
          </a:p>
        </p:txBody>
      </p:sp>
      <p:sp>
        <p:nvSpPr>
          <p:cNvPr id="57358" name="Freeform 14"/>
          <p:cNvSpPr>
            <a:spLocks/>
          </p:cNvSpPr>
          <p:nvPr/>
        </p:nvSpPr>
        <p:spPr bwMode="auto">
          <a:xfrm>
            <a:off x="2068513" y="3222625"/>
            <a:ext cx="1211262" cy="976313"/>
          </a:xfrm>
          <a:custGeom>
            <a:avLst/>
            <a:gdLst/>
            <a:ahLst/>
            <a:cxnLst>
              <a:cxn ang="0">
                <a:pos x="762" y="614"/>
              </a:cxn>
              <a:cxn ang="0">
                <a:pos x="0" y="0"/>
              </a:cxn>
            </a:cxnLst>
            <a:rect l="0" t="0" r="r" b="b"/>
            <a:pathLst>
              <a:path w="763" h="615">
                <a:moveTo>
                  <a:pt x="762" y="614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9" name="Freeform 15"/>
          <p:cNvSpPr>
            <a:spLocks/>
          </p:cNvSpPr>
          <p:nvPr/>
        </p:nvSpPr>
        <p:spPr bwMode="auto">
          <a:xfrm>
            <a:off x="2514600" y="5200650"/>
            <a:ext cx="1887538" cy="137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88" y="0"/>
              </a:cxn>
              <a:cxn ang="0">
                <a:pos x="1188" y="864"/>
              </a:cxn>
              <a:cxn ang="0">
                <a:pos x="0" y="864"/>
              </a:cxn>
              <a:cxn ang="0">
                <a:pos x="0" y="0"/>
              </a:cxn>
            </a:cxnLst>
            <a:rect l="0" t="0" r="r" b="b"/>
            <a:pathLst>
              <a:path w="1189" h="865">
                <a:moveTo>
                  <a:pt x="0" y="0"/>
                </a:moveTo>
                <a:lnTo>
                  <a:pt x="1188" y="0"/>
                </a:lnTo>
                <a:lnTo>
                  <a:pt x="1188" y="864"/>
                </a:lnTo>
                <a:lnTo>
                  <a:pt x="0" y="864"/>
                </a:lnTo>
                <a:lnTo>
                  <a:pt x="0" y="0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2100263" y="5283200"/>
            <a:ext cx="262413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Good blending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of shoulder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to forerib</a:t>
            </a:r>
          </a:p>
        </p:txBody>
      </p:sp>
      <p:sp>
        <p:nvSpPr>
          <p:cNvPr id="57361" name="Freeform 17"/>
          <p:cNvSpPr>
            <a:spLocks/>
          </p:cNvSpPr>
          <p:nvPr/>
        </p:nvSpPr>
        <p:spPr bwMode="auto">
          <a:xfrm>
            <a:off x="1371600" y="3486150"/>
            <a:ext cx="1658938" cy="1658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4" y="1044"/>
              </a:cxn>
            </a:cxnLst>
            <a:rect l="0" t="0" r="r" b="b"/>
            <a:pathLst>
              <a:path w="1045" h="1045">
                <a:moveTo>
                  <a:pt x="0" y="0"/>
                </a:moveTo>
                <a:lnTo>
                  <a:pt x="1044" y="1044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8462963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Slide 26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254250"/>
            <a:ext cx="8110538" cy="2597150"/>
          </a:xfrm>
          <a:noFill/>
          <a:ln/>
        </p:spPr>
        <p:txBody>
          <a:bodyPr lIns="0" tIns="0" rIns="0" bIns="0" anchor="t"/>
          <a:lstStyle/>
          <a:p>
            <a:r>
              <a:rPr lang="en-US" sz="9600" b="1">
                <a:solidFill>
                  <a:srgbClr val="FFFFFF"/>
                </a:solidFill>
                <a:latin typeface="Agency FB" pitchFamily="34" charset="0"/>
              </a:rPr>
              <a:t>Example Beef Heifer Class I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8462963" y="100013"/>
            <a:ext cx="755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800">
                <a:solidFill>
                  <a:srgbClr val="FFCC00"/>
                </a:solidFill>
              </a:rPr>
              <a:t>Slide27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50825"/>
            <a:ext cx="8261350" cy="736600"/>
          </a:xfrm>
          <a:noFill/>
          <a:ln/>
        </p:spPr>
        <p:txBody>
          <a:bodyPr lIns="0" tIns="0" rIns="0" bIns="0" anchor="t"/>
          <a:lstStyle/>
          <a:p>
            <a:r>
              <a:rPr lang="en-US" sz="4800" b="1">
                <a:solidFill>
                  <a:srgbClr val="FFFFFF"/>
                </a:solidFill>
                <a:latin typeface="Agency FB" pitchFamily="34" charset="0"/>
              </a:rPr>
              <a:t>Steps to Judging Beef Heifers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1150" y="1749425"/>
            <a:ext cx="85217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/>
            <a:r>
              <a:rPr lang="en-US" sz="3200">
                <a:solidFill>
                  <a:srgbClr val="FFFF00"/>
                </a:solidFill>
                <a:latin typeface="Agency FB" pitchFamily="34" charset="0"/>
              </a:rPr>
              <a:t>1.  Evaluate heifers from the ground up and from the rump (rear) forward</a:t>
            </a:r>
          </a:p>
          <a:p>
            <a:pPr marL="285750" indent="-285750"/>
            <a:r>
              <a:rPr lang="en-US" sz="3200">
                <a:solidFill>
                  <a:srgbClr val="FFFF00"/>
                </a:solidFill>
                <a:latin typeface="Agency FB" pitchFamily="34" charset="0"/>
              </a:rPr>
              <a:t>2.  Rank the traits for their importance</a:t>
            </a:r>
          </a:p>
          <a:p>
            <a:pPr marL="285750" indent="-285750"/>
            <a:r>
              <a:rPr lang="en-US" sz="3200">
                <a:solidFill>
                  <a:srgbClr val="FFFF00"/>
                </a:solidFill>
                <a:latin typeface="Agency FB" pitchFamily="34" charset="0"/>
              </a:rPr>
              <a:t>3.  Evaluate the most important traits first</a:t>
            </a:r>
          </a:p>
          <a:p>
            <a:pPr marL="285750" indent="-285750"/>
            <a:r>
              <a:rPr lang="en-US" sz="3200">
                <a:solidFill>
                  <a:srgbClr val="FFFF00"/>
                </a:solidFill>
                <a:latin typeface="Agency FB" pitchFamily="34" charset="0"/>
              </a:rPr>
              <a:t>4.  Eliminate any easy placings in the class</a:t>
            </a:r>
          </a:p>
          <a:p>
            <a:pPr marL="285750" indent="-285750"/>
            <a:r>
              <a:rPr lang="en-US" sz="3200">
                <a:solidFill>
                  <a:srgbClr val="FFFF00"/>
                </a:solidFill>
                <a:latin typeface="Agency FB" pitchFamily="34" charset="0"/>
              </a:rPr>
              <a:t>5.  Place the class based on the volume of the important  traits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458200" y="103188"/>
            <a:ext cx="693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600">
                <a:solidFill>
                  <a:srgbClr val="FFCC00"/>
                </a:solidFill>
              </a:rPr>
              <a:t>Slide 1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rrowheads="1"/>
          </p:cNvPicPr>
          <p:nvPr/>
        </p:nvPicPr>
        <p:blipFill>
          <a:blip r:embed="rId3" cstate="print"/>
          <a:srcRect r="80087" b="79911"/>
          <a:stretch>
            <a:fillRect/>
          </a:stretch>
        </p:blipFill>
        <p:spPr bwMode="auto">
          <a:xfrm>
            <a:off x="4914900" y="3086100"/>
            <a:ext cx="4076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rrowheads="1"/>
          </p:cNvPicPr>
          <p:nvPr/>
        </p:nvPicPr>
        <p:blipFill>
          <a:blip r:embed="rId4" cstate="print"/>
          <a:srcRect r="80686" b="80449"/>
          <a:stretch>
            <a:fillRect/>
          </a:stretch>
        </p:blipFill>
        <p:spPr bwMode="auto">
          <a:xfrm>
            <a:off x="533400" y="3105150"/>
            <a:ext cx="3962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rrowheads="1"/>
          </p:cNvPicPr>
          <p:nvPr/>
        </p:nvPicPr>
        <p:blipFill>
          <a:blip r:embed="rId5" cstate="print"/>
          <a:srcRect r="80217" b="80114"/>
          <a:stretch>
            <a:fillRect/>
          </a:stretch>
        </p:blipFill>
        <p:spPr bwMode="auto">
          <a:xfrm>
            <a:off x="4914900" y="285750"/>
            <a:ext cx="4000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rrowheads="1"/>
          </p:cNvPicPr>
          <p:nvPr/>
        </p:nvPicPr>
        <p:blipFill>
          <a:blip r:embed="rId6" cstate="print"/>
          <a:srcRect r="80686" b="80306"/>
          <a:stretch>
            <a:fillRect/>
          </a:stretch>
        </p:blipFill>
        <p:spPr bwMode="auto">
          <a:xfrm>
            <a:off x="571500" y="285750"/>
            <a:ext cx="3771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3552825" y="2359025"/>
            <a:ext cx="619125" cy="6191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659188" y="2514600"/>
            <a:ext cx="4048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7780338" y="2366963"/>
            <a:ext cx="619125" cy="6191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7883525" y="2524125"/>
            <a:ext cx="4032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3554413" y="5205413"/>
            <a:ext cx="619125" cy="6191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654425" y="5365750"/>
            <a:ext cx="4032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7783513" y="5157788"/>
            <a:ext cx="619125" cy="6191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7885113" y="5308600"/>
            <a:ext cx="4032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1143000" y="5969000"/>
            <a:ext cx="69342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Official Placing: 1 - 4 - 2 - 3</a:t>
            </a:r>
          </a:p>
          <a:p>
            <a:r>
              <a:rPr lang="en-US" dirty="0">
                <a:solidFill>
                  <a:srgbClr val="FFFF00"/>
                </a:solidFill>
              </a:rPr>
              <a:t>			  Cuts:     5 - 2 - 5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8462963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Slide 28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2255838"/>
            <a:ext cx="8110537" cy="2597150"/>
          </a:xfrm>
          <a:noFill/>
          <a:ln/>
        </p:spPr>
        <p:txBody>
          <a:bodyPr lIns="0" tIns="0" rIns="0" bIns="0" anchor="t"/>
          <a:lstStyle/>
          <a:p>
            <a:r>
              <a:rPr lang="en-US" sz="9600" b="1">
                <a:solidFill>
                  <a:srgbClr val="FFFFFF"/>
                </a:solidFill>
                <a:latin typeface="Agency FB" pitchFamily="34" charset="0"/>
              </a:rPr>
              <a:t>Example Beef Heifer Class II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8462963" y="100013"/>
            <a:ext cx="755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800">
                <a:solidFill>
                  <a:srgbClr val="FFCC00"/>
                </a:solidFill>
              </a:rPr>
              <a:t>Slide29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rrowheads="1"/>
          </p:cNvPicPr>
          <p:nvPr/>
        </p:nvPicPr>
        <p:blipFill>
          <a:blip r:embed="rId3" cstate="print"/>
          <a:srcRect r="80453" b="82723"/>
          <a:stretch>
            <a:fillRect/>
          </a:stretch>
        </p:blipFill>
        <p:spPr bwMode="auto">
          <a:xfrm>
            <a:off x="569913" y="3200400"/>
            <a:ext cx="37734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rrowheads="1"/>
          </p:cNvPicPr>
          <p:nvPr/>
        </p:nvPicPr>
        <p:blipFill>
          <a:blip r:embed="rId4" cstate="print"/>
          <a:srcRect r="77838" b="79892"/>
          <a:stretch>
            <a:fillRect/>
          </a:stretch>
        </p:blipFill>
        <p:spPr bwMode="auto">
          <a:xfrm>
            <a:off x="4572000" y="32004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rrowheads="1"/>
          </p:cNvPicPr>
          <p:nvPr/>
        </p:nvPicPr>
        <p:blipFill>
          <a:blip r:embed="rId5" cstate="print"/>
          <a:srcRect r="80353" b="81913"/>
          <a:stretch>
            <a:fillRect/>
          </a:stretch>
        </p:blipFill>
        <p:spPr bwMode="auto">
          <a:xfrm>
            <a:off x="571500" y="342900"/>
            <a:ext cx="37719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/>
          <p:cNvPicPr>
            <a:picLocks noChangeArrowheads="1"/>
          </p:cNvPicPr>
          <p:nvPr/>
        </p:nvPicPr>
        <p:blipFill>
          <a:blip r:embed="rId6" cstate="print"/>
          <a:srcRect r="77584" b="81882"/>
          <a:stretch>
            <a:fillRect/>
          </a:stretch>
        </p:blipFill>
        <p:spPr bwMode="auto">
          <a:xfrm>
            <a:off x="4570413" y="342900"/>
            <a:ext cx="41925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3568700" y="2416175"/>
            <a:ext cx="619125" cy="6191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676650" y="2460625"/>
            <a:ext cx="4032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7796213" y="2424113"/>
            <a:ext cx="619125" cy="6191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7899400" y="2460625"/>
            <a:ext cx="4032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3571875" y="5324475"/>
            <a:ext cx="619125" cy="6191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3654425" y="5410200"/>
            <a:ext cx="4032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7915275" y="5324475"/>
            <a:ext cx="619125" cy="6191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8001000" y="5356225"/>
            <a:ext cx="4032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228600" y="5965825"/>
            <a:ext cx="8305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Official Placing: 1 - 3 - 4 - 2</a:t>
            </a:r>
          </a:p>
          <a:p>
            <a:r>
              <a:rPr lang="en-US" sz="2800">
                <a:solidFill>
                  <a:srgbClr val="FFFF00"/>
                </a:solidFill>
              </a:rPr>
              <a:t>			  Cuts:     3 - 5 - 4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8462963" y="100013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800">
                <a:solidFill>
                  <a:srgbClr val="FFCC00"/>
                </a:solidFill>
              </a:rPr>
              <a:t>Slide 30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and Identify Steps and Techniques  Judging Beef Heifers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4690722-7A41-419B-B27B-481CFF7392D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50825"/>
            <a:ext cx="8261350" cy="736600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Ranking of Traits for Beef Heifers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81000" y="1944688"/>
            <a:ext cx="82296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1.   Soundness and structural correctness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2.  Capacity or volume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3.  Style and balance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4.  Degree of muscling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5.  Femininity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462963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Slide 2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136525"/>
            <a:ext cx="8829675" cy="1479550"/>
          </a:xfrm>
          <a:noFill/>
          <a:ln/>
        </p:spPr>
        <p:txBody>
          <a:bodyPr lIns="0" tIns="0" rIns="0" bIns="0" anchor="t"/>
          <a:lstStyle/>
          <a:p>
            <a:r>
              <a:rPr lang="en-US" sz="5400" b="1">
                <a:solidFill>
                  <a:srgbClr val="FFFFFF"/>
                </a:solidFill>
                <a:latin typeface="Agency FB" pitchFamily="34" charset="0"/>
              </a:rPr>
              <a:t>Evaluating Soundness and</a:t>
            </a:r>
            <a:br>
              <a:rPr lang="en-US" sz="54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5400" b="1">
                <a:solidFill>
                  <a:srgbClr val="FFFFFF"/>
                </a:solidFill>
                <a:latin typeface="Agency FB" pitchFamily="34" charset="0"/>
              </a:rPr>
              <a:t>Structural Correctness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9750" y="1865313"/>
            <a:ext cx="817880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When evaluating structure and soundness, attention should be given to the following areas: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1.   Feet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2.  Pasterns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3.  Hocks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4.  Knees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5.  Rump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6.  Shoulder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305800" y="100013"/>
            <a:ext cx="693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600">
                <a:solidFill>
                  <a:srgbClr val="FFCC00"/>
                </a:solidFill>
              </a:rPr>
              <a:t>Slide 3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142875"/>
            <a:ext cx="8734425" cy="1285875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Soundness/Correctness</a:t>
            </a:r>
            <a:br>
              <a:rPr lang="en-US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3200" b="1">
                <a:solidFill>
                  <a:srgbClr val="FFFFFF"/>
                </a:solidFill>
                <a:latin typeface="Agency FB" pitchFamily="34" charset="0"/>
              </a:rPr>
              <a:t>- Feet -</a:t>
            </a:r>
          </a:p>
        </p:txBody>
      </p:sp>
      <p:pic>
        <p:nvPicPr>
          <p:cNvPr id="12291" name="Picture 3"/>
          <p:cNvPicPr>
            <a:picLocks noChangeArrowheads="1"/>
          </p:cNvPicPr>
          <p:nvPr/>
        </p:nvPicPr>
        <p:blipFill>
          <a:blip r:embed="rId3" cstate="print"/>
          <a:srcRect r="76115" b="74130"/>
          <a:stretch>
            <a:fillRect/>
          </a:stretch>
        </p:blipFill>
        <p:spPr bwMode="auto">
          <a:xfrm>
            <a:off x="114300" y="3030538"/>
            <a:ext cx="4457700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803275" y="1601788"/>
            <a:ext cx="2905125" cy="11906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90600" y="1798638"/>
            <a:ext cx="23622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Feet turned out (not square)</a:t>
            </a:r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1225550" y="5907088"/>
            <a:ext cx="183673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6" y="0"/>
              </a:cxn>
            </a:cxnLst>
            <a:rect l="0" t="0" r="r" b="b"/>
            <a:pathLst>
              <a:path w="1157" h="1">
                <a:moveTo>
                  <a:pt x="0" y="0"/>
                </a:moveTo>
                <a:lnTo>
                  <a:pt x="1156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295" name="Picture 7"/>
          <p:cNvPicPr>
            <a:picLocks noChangeArrowheads="1"/>
          </p:cNvPicPr>
          <p:nvPr/>
        </p:nvPicPr>
        <p:blipFill>
          <a:blip r:embed="rId4" cstate="print"/>
          <a:srcRect r="75279" b="74027"/>
          <a:stretch>
            <a:fillRect/>
          </a:stretch>
        </p:blipFill>
        <p:spPr bwMode="auto">
          <a:xfrm>
            <a:off x="4513263" y="3030538"/>
            <a:ext cx="4402137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5322888" y="1614488"/>
            <a:ext cx="2905125" cy="11906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830888" y="1814513"/>
            <a:ext cx="198596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Poor depth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of heel</a:t>
            </a:r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6115050" y="6229350"/>
            <a:ext cx="6873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0"/>
              </a:cxn>
            </a:cxnLst>
            <a:rect l="0" t="0" r="r" b="b"/>
            <a:pathLst>
              <a:path w="433" h="1">
                <a:moveTo>
                  <a:pt x="0" y="0"/>
                </a:moveTo>
                <a:lnTo>
                  <a:pt x="432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400800" y="5451475"/>
            <a:ext cx="276383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Hoof-skin junction too close to ground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8462963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Slide 4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42875"/>
            <a:ext cx="8732838" cy="1285875"/>
          </a:xfrm>
          <a:noFill/>
          <a:ln/>
        </p:spPr>
        <p:txBody>
          <a:bodyPr lIns="0" tIns="0" rIns="0" bIns="0" anchor="t"/>
          <a:lstStyle/>
          <a:p>
            <a:r>
              <a:rPr lang="en-US" sz="4000" b="1">
                <a:solidFill>
                  <a:srgbClr val="FFFFFF"/>
                </a:solidFill>
                <a:latin typeface="Agency FB" pitchFamily="34" charset="0"/>
              </a:rPr>
              <a:t>Evaluating Soundness/Correctness</a:t>
            </a:r>
            <a:br>
              <a:rPr lang="en-US" sz="40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2800" b="1">
                <a:solidFill>
                  <a:srgbClr val="FFFFFF"/>
                </a:solidFill>
                <a:latin typeface="Agency FB" pitchFamily="34" charset="0"/>
              </a:rPr>
              <a:t>- Feet -</a:t>
            </a:r>
          </a:p>
        </p:txBody>
      </p:sp>
      <p:pic>
        <p:nvPicPr>
          <p:cNvPr id="14339" name="Picture 3"/>
          <p:cNvPicPr>
            <a:picLocks noChangeArrowheads="1"/>
          </p:cNvPicPr>
          <p:nvPr/>
        </p:nvPicPr>
        <p:blipFill>
          <a:blip r:embed="rId3" cstate="print"/>
          <a:srcRect r="72067" b="65346"/>
          <a:stretch>
            <a:fillRect/>
          </a:stretch>
        </p:blipFill>
        <p:spPr bwMode="auto">
          <a:xfrm>
            <a:off x="228600" y="1485900"/>
            <a:ext cx="5181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Freeform 4"/>
          <p:cNvSpPr>
            <a:spLocks/>
          </p:cNvSpPr>
          <p:nvPr/>
        </p:nvSpPr>
        <p:spPr bwMode="auto">
          <a:xfrm>
            <a:off x="5943600" y="2174875"/>
            <a:ext cx="3011488" cy="2451100"/>
          </a:xfrm>
          <a:custGeom>
            <a:avLst/>
            <a:gdLst/>
            <a:ahLst/>
            <a:cxnLst>
              <a:cxn ang="0">
                <a:pos x="948" y="415"/>
              </a:cxn>
              <a:cxn ang="0">
                <a:pos x="733" y="165"/>
              </a:cxn>
              <a:cxn ang="0">
                <a:pos x="641" y="452"/>
              </a:cxn>
              <a:cxn ang="0">
                <a:pos x="32" y="165"/>
              </a:cxn>
              <a:cxn ang="0">
                <a:pos x="405" y="544"/>
              </a:cxn>
              <a:cxn ang="0">
                <a:pos x="0" y="616"/>
              </a:cxn>
              <a:cxn ang="0">
                <a:pos x="326" y="840"/>
              </a:cxn>
              <a:cxn ang="0">
                <a:pos x="11" y="1042"/>
              </a:cxn>
              <a:cxn ang="0">
                <a:pos x="497" y="995"/>
              </a:cxn>
              <a:cxn ang="0">
                <a:pos x="418" y="1259"/>
              </a:cxn>
              <a:cxn ang="0">
                <a:pos x="676" y="1116"/>
              </a:cxn>
              <a:cxn ang="0">
                <a:pos x="745" y="1543"/>
              </a:cxn>
              <a:cxn ang="0">
                <a:pos x="924" y="1067"/>
              </a:cxn>
              <a:cxn ang="0">
                <a:pos x="1162" y="1410"/>
              </a:cxn>
              <a:cxn ang="0">
                <a:pos x="1231" y="1032"/>
              </a:cxn>
              <a:cxn ang="0">
                <a:pos x="1592" y="1292"/>
              </a:cxn>
              <a:cxn ang="0">
                <a:pos x="1477" y="924"/>
              </a:cxn>
              <a:cxn ang="0">
                <a:pos x="1896" y="949"/>
              </a:cxn>
              <a:cxn ang="0">
                <a:pos x="1546" y="749"/>
              </a:cxn>
              <a:cxn ang="0">
                <a:pos x="1851" y="582"/>
              </a:cxn>
              <a:cxn ang="0">
                <a:pos x="1466" y="524"/>
              </a:cxn>
              <a:cxn ang="0">
                <a:pos x="1613" y="319"/>
              </a:cxn>
              <a:cxn ang="0">
                <a:pos x="1242" y="381"/>
              </a:cxn>
              <a:cxn ang="0">
                <a:pos x="1274" y="0"/>
              </a:cxn>
              <a:cxn ang="0">
                <a:pos x="948" y="415"/>
              </a:cxn>
            </a:cxnLst>
            <a:rect l="0" t="0" r="r" b="b"/>
            <a:pathLst>
              <a:path w="1897" h="1544">
                <a:moveTo>
                  <a:pt x="948" y="415"/>
                </a:moveTo>
                <a:lnTo>
                  <a:pt x="733" y="165"/>
                </a:lnTo>
                <a:lnTo>
                  <a:pt x="641" y="452"/>
                </a:lnTo>
                <a:lnTo>
                  <a:pt x="32" y="165"/>
                </a:lnTo>
                <a:lnTo>
                  <a:pt x="405" y="544"/>
                </a:lnTo>
                <a:lnTo>
                  <a:pt x="0" y="616"/>
                </a:lnTo>
                <a:lnTo>
                  <a:pt x="326" y="840"/>
                </a:lnTo>
                <a:lnTo>
                  <a:pt x="11" y="1042"/>
                </a:lnTo>
                <a:lnTo>
                  <a:pt x="497" y="995"/>
                </a:lnTo>
                <a:lnTo>
                  <a:pt x="418" y="1259"/>
                </a:lnTo>
                <a:lnTo>
                  <a:pt x="676" y="1116"/>
                </a:lnTo>
                <a:lnTo>
                  <a:pt x="745" y="1543"/>
                </a:lnTo>
                <a:lnTo>
                  <a:pt x="924" y="1067"/>
                </a:lnTo>
                <a:lnTo>
                  <a:pt x="1162" y="1410"/>
                </a:lnTo>
                <a:lnTo>
                  <a:pt x="1231" y="1032"/>
                </a:lnTo>
                <a:lnTo>
                  <a:pt x="1592" y="1292"/>
                </a:lnTo>
                <a:lnTo>
                  <a:pt x="1477" y="924"/>
                </a:lnTo>
                <a:lnTo>
                  <a:pt x="1896" y="949"/>
                </a:lnTo>
                <a:lnTo>
                  <a:pt x="1546" y="749"/>
                </a:lnTo>
                <a:lnTo>
                  <a:pt x="1851" y="582"/>
                </a:lnTo>
                <a:lnTo>
                  <a:pt x="1466" y="524"/>
                </a:lnTo>
                <a:lnTo>
                  <a:pt x="1613" y="319"/>
                </a:lnTo>
                <a:lnTo>
                  <a:pt x="1242" y="381"/>
                </a:lnTo>
                <a:lnTo>
                  <a:pt x="1274" y="0"/>
                </a:lnTo>
                <a:lnTo>
                  <a:pt x="948" y="415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515100" y="2987675"/>
            <a:ext cx="177641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Excellent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foot</a:t>
            </a:r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227013" y="3200400"/>
            <a:ext cx="1944687" cy="91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4" y="0"/>
              </a:cxn>
              <a:cxn ang="0">
                <a:pos x="1224" y="576"/>
              </a:cxn>
              <a:cxn ang="0">
                <a:pos x="0" y="576"/>
              </a:cxn>
              <a:cxn ang="0">
                <a:pos x="0" y="0"/>
              </a:cxn>
            </a:cxnLst>
            <a:rect l="0" t="0" r="r" b="b"/>
            <a:pathLst>
              <a:path w="1225" h="577">
                <a:moveTo>
                  <a:pt x="0" y="0"/>
                </a:moveTo>
                <a:lnTo>
                  <a:pt x="1224" y="0"/>
                </a:lnTo>
                <a:lnTo>
                  <a:pt x="1224" y="576"/>
                </a:lnTo>
                <a:lnTo>
                  <a:pt x="0" y="576"/>
                </a:lnTo>
                <a:lnTo>
                  <a:pt x="0" y="0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84163" y="3281363"/>
            <a:ext cx="1849437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2000">
                <a:solidFill>
                  <a:srgbClr val="FFFF00"/>
                </a:solidFill>
              </a:rPr>
              <a:t>Good foot size that is square</a:t>
            </a: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1230313" y="4137025"/>
            <a:ext cx="712787" cy="950913"/>
          </a:xfrm>
          <a:custGeom>
            <a:avLst/>
            <a:gdLst/>
            <a:ahLst/>
            <a:cxnLst>
              <a:cxn ang="0">
                <a:pos x="448" y="598"/>
              </a:cxn>
              <a:cxn ang="0">
                <a:pos x="0" y="0"/>
              </a:cxn>
            </a:cxnLst>
            <a:rect l="0" t="0" r="r" b="b"/>
            <a:pathLst>
              <a:path w="449" h="599">
                <a:moveTo>
                  <a:pt x="448" y="598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1025525" y="6230938"/>
            <a:ext cx="3487738" cy="515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96" y="0"/>
              </a:cxn>
              <a:cxn ang="0">
                <a:pos x="2196" y="324"/>
              </a:cxn>
              <a:cxn ang="0">
                <a:pos x="0" y="324"/>
              </a:cxn>
              <a:cxn ang="0">
                <a:pos x="0" y="0"/>
              </a:cxn>
            </a:cxnLst>
            <a:rect l="0" t="0" r="r" b="b"/>
            <a:pathLst>
              <a:path w="2197" h="325">
                <a:moveTo>
                  <a:pt x="0" y="0"/>
                </a:moveTo>
                <a:lnTo>
                  <a:pt x="2196" y="0"/>
                </a:lnTo>
                <a:lnTo>
                  <a:pt x="2196" y="324"/>
                </a:lnTo>
                <a:lnTo>
                  <a:pt x="0" y="324"/>
                </a:lnTo>
                <a:lnTo>
                  <a:pt x="0" y="0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141413" y="6315075"/>
            <a:ext cx="44862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2000">
                <a:solidFill>
                  <a:srgbClr val="FFFF00"/>
                </a:solidFill>
              </a:rPr>
              <a:t>Foot sits flatly on surface</a:t>
            </a:r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5195888" y="5145088"/>
            <a:ext cx="1716087" cy="915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0" y="0"/>
              </a:cxn>
              <a:cxn ang="0">
                <a:pos x="1080" y="576"/>
              </a:cxn>
              <a:cxn ang="0">
                <a:pos x="0" y="576"/>
              </a:cxn>
              <a:cxn ang="0">
                <a:pos x="0" y="0"/>
              </a:cxn>
            </a:cxnLst>
            <a:rect l="0" t="0" r="r" b="b"/>
            <a:pathLst>
              <a:path w="1081" h="577">
                <a:moveTo>
                  <a:pt x="0" y="0"/>
                </a:moveTo>
                <a:lnTo>
                  <a:pt x="1080" y="0"/>
                </a:lnTo>
                <a:lnTo>
                  <a:pt x="1080" y="576"/>
                </a:lnTo>
                <a:lnTo>
                  <a:pt x="0" y="576"/>
                </a:lnTo>
                <a:lnTo>
                  <a:pt x="0" y="0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876800" y="5299075"/>
            <a:ext cx="211613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Good depth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of heel</a:t>
            </a:r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4057650" y="5257800"/>
            <a:ext cx="1087438" cy="287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4" y="180"/>
              </a:cxn>
            </a:cxnLst>
            <a:rect l="0" t="0" r="r" b="b"/>
            <a:pathLst>
              <a:path w="685" h="181">
                <a:moveTo>
                  <a:pt x="0" y="0"/>
                </a:moveTo>
                <a:lnTo>
                  <a:pt x="684" y="18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8462963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200">
                <a:solidFill>
                  <a:srgbClr val="FFCC00"/>
                </a:solidFill>
              </a:rPr>
              <a:t>Slide 5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42875"/>
            <a:ext cx="8734425" cy="1285875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Soundness/Correctness</a:t>
            </a:r>
            <a:br>
              <a:rPr lang="en-US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3200" b="1">
                <a:solidFill>
                  <a:srgbClr val="FFFFFF"/>
                </a:solidFill>
                <a:latin typeface="Agency FB" pitchFamily="34" charset="0"/>
              </a:rPr>
              <a:t>- Pasterns -</a:t>
            </a:r>
          </a:p>
        </p:txBody>
      </p:sp>
      <p:pic>
        <p:nvPicPr>
          <p:cNvPr id="16387" name="Picture 3"/>
          <p:cNvPicPr>
            <a:picLocks noChangeArrowheads="1"/>
          </p:cNvPicPr>
          <p:nvPr/>
        </p:nvPicPr>
        <p:blipFill>
          <a:blip r:embed="rId3" cstate="print"/>
          <a:srcRect r="82362" b="72222"/>
          <a:stretch>
            <a:fillRect/>
          </a:stretch>
        </p:blipFill>
        <p:spPr bwMode="auto">
          <a:xfrm>
            <a:off x="800100" y="2914650"/>
            <a:ext cx="28575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803275" y="1601788"/>
            <a:ext cx="2905125" cy="11906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311275" y="1798638"/>
            <a:ext cx="207327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Pastern too weak</a:t>
            </a:r>
          </a:p>
        </p:txBody>
      </p:sp>
      <p:sp>
        <p:nvSpPr>
          <p:cNvPr id="16390" name="Freeform 6"/>
          <p:cNvSpPr>
            <a:spLocks/>
          </p:cNvSpPr>
          <p:nvPr/>
        </p:nvSpPr>
        <p:spPr bwMode="auto">
          <a:xfrm>
            <a:off x="1943100" y="4686300"/>
            <a:ext cx="401638" cy="630238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0" y="396"/>
              </a:cxn>
            </a:cxnLst>
            <a:rect l="0" t="0" r="r" b="b"/>
            <a:pathLst>
              <a:path w="253" h="397">
                <a:moveTo>
                  <a:pt x="252" y="0"/>
                </a:moveTo>
                <a:lnTo>
                  <a:pt x="0" y="396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6391" name="Picture 7"/>
          <p:cNvPicPr>
            <a:picLocks noChangeArrowheads="1"/>
          </p:cNvPicPr>
          <p:nvPr/>
        </p:nvPicPr>
        <p:blipFill>
          <a:blip r:embed="rId4" cstate="print"/>
          <a:srcRect r="82971" b="72253"/>
          <a:stretch>
            <a:fillRect/>
          </a:stretch>
        </p:blipFill>
        <p:spPr bwMode="auto">
          <a:xfrm>
            <a:off x="5143500" y="2916238"/>
            <a:ext cx="2781300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5322888" y="1614488"/>
            <a:ext cx="2905125" cy="11906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830888" y="1814513"/>
            <a:ext cx="207327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Pastern too straight</a:t>
            </a:r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5886450" y="4400550"/>
            <a:ext cx="1588" cy="1087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4"/>
              </a:cxn>
            </a:cxnLst>
            <a:rect l="0" t="0" r="r" b="b"/>
            <a:pathLst>
              <a:path w="1" h="685">
                <a:moveTo>
                  <a:pt x="0" y="0"/>
                </a:moveTo>
                <a:lnTo>
                  <a:pt x="0" y="684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8229600" y="100013"/>
            <a:ext cx="693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Slide 6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42875"/>
            <a:ext cx="8732838" cy="1285875"/>
          </a:xfrm>
          <a:noFill/>
          <a:ln/>
        </p:spPr>
        <p:txBody>
          <a:bodyPr lIns="0" tIns="0" rIns="0" bIns="0" anchor="t"/>
          <a:lstStyle/>
          <a:p>
            <a:r>
              <a:rPr lang="en-US" sz="4000" b="1">
                <a:solidFill>
                  <a:srgbClr val="FFFFFF"/>
                </a:solidFill>
                <a:latin typeface="Agency FB" pitchFamily="34" charset="0"/>
              </a:rPr>
              <a:t>Evaluating Soundness/Correctness</a:t>
            </a:r>
            <a:br>
              <a:rPr lang="en-US" sz="40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2800" b="1">
                <a:solidFill>
                  <a:srgbClr val="FFFFFF"/>
                </a:solidFill>
                <a:latin typeface="Agency FB" pitchFamily="34" charset="0"/>
              </a:rPr>
              <a:t>- Pasterns -</a:t>
            </a: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3" cstate="print"/>
          <a:srcRect r="82328" b="64571"/>
          <a:stretch>
            <a:fillRect/>
          </a:stretch>
        </p:blipFill>
        <p:spPr bwMode="auto">
          <a:xfrm>
            <a:off x="171450" y="1657350"/>
            <a:ext cx="33337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rrowheads="1"/>
          </p:cNvPicPr>
          <p:nvPr/>
        </p:nvPicPr>
        <p:blipFill>
          <a:blip r:embed="rId4" cstate="print"/>
          <a:srcRect r="70269" b="81040"/>
          <a:stretch>
            <a:fillRect/>
          </a:stretch>
        </p:blipFill>
        <p:spPr bwMode="auto">
          <a:xfrm>
            <a:off x="3659188" y="4173538"/>
            <a:ext cx="5484812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Freeform 5"/>
          <p:cNvSpPr>
            <a:spLocks/>
          </p:cNvSpPr>
          <p:nvPr/>
        </p:nvSpPr>
        <p:spPr bwMode="auto">
          <a:xfrm>
            <a:off x="5486400" y="1317625"/>
            <a:ext cx="3011488" cy="2451100"/>
          </a:xfrm>
          <a:custGeom>
            <a:avLst/>
            <a:gdLst/>
            <a:ahLst/>
            <a:cxnLst>
              <a:cxn ang="0">
                <a:pos x="948" y="415"/>
              </a:cxn>
              <a:cxn ang="0">
                <a:pos x="733" y="165"/>
              </a:cxn>
              <a:cxn ang="0">
                <a:pos x="641" y="452"/>
              </a:cxn>
              <a:cxn ang="0">
                <a:pos x="32" y="165"/>
              </a:cxn>
              <a:cxn ang="0">
                <a:pos x="405" y="544"/>
              </a:cxn>
              <a:cxn ang="0">
                <a:pos x="0" y="616"/>
              </a:cxn>
              <a:cxn ang="0">
                <a:pos x="326" y="841"/>
              </a:cxn>
              <a:cxn ang="0">
                <a:pos x="11" y="1043"/>
              </a:cxn>
              <a:cxn ang="0">
                <a:pos x="497" y="996"/>
              </a:cxn>
              <a:cxn ang="0">
                <a:pos x="418" y="1260"/>
              </a:cxn>
              <a:cxn ang="0">
                <a:pos x="676" y="1117"/>
              </a:cxn>
              <a:cxn ang="0">
                <a:pos x="745" y="1543"/>
              </a:cxn>
              <a:cxn ang="0">
                <a:pos x="924" y="1068"/>
              </a:cxn>
              <a:cxn ang="0">
                <a:pos x="1162" y="1410"/>
              </a:cxn>
              <a:cxn ang="0">
                <a:pos x="1231" y="1033"/>
              </a:cxn>
              <a:cxn ang="0">
                <a:pos x="1592" y="1293"/>
              </a:cxn>
              <a:cxn ang="0">
                <a:pos x="1477" y="925"/>
              </a:cxn>
              <a:cxn ang="0">
                <a:pos x="1896" y="950"/>
              </a:cxn>
              <a:cxn ang="0">
                <a:pos x="1546" y="749"/>
              </a:cxn>
              <a:cxn ang="0">
                <a:pos x="1851" y="582"/>
              </a:cxn>
              <a:cxn ang="0">
                <a:pos x="1466" y="524"/>
              </a:cxn>
              <a:cxn ang="0">
                <a:pos x="1613" y="319"/>
              </a:cxn>
              <a:cxn ang="0">
                <a:pos x="1242" y="381"/>
              </a:cxn>
              <a:cxn ang="0">
                <a:pos x="1274" y="0"/>
              </a:cxn>
              <a:cxn ang="0">
                <a:pos x="948" y="415"/>
              </a:cxn>
            </a:cxnLst>
            <a:rect l="0" t="0" r="r" b="b"/>
            <a:pathLst>
              <a:path w="1897" h="1544">
                <a:moveTo>
                  <a:pt x="948" y="415"/>
                </a:moveTo>
                <a:lnTo>
                  <a:pt x="733" y="165"/>
                </a:lnTo>
                <a:lnTo>
                  <a:pt x="641" y="452"/>
                </a:lnTo>
                <a:lnTo>
                  <a:pt x="32" y="165"/>
                </a:lnTo>
                <a:lnTo>
                  <a:pt x="405" y="544"/>
                </a:lnTo>
                <a:lnTo>
                  <a:pt x="0" y="616"/>
                </a:lnTo>
                <a:lnTo>
                  <a:pt x="326" y="841"/>
                </a:lnTo>
                <a:lnTo>
                  <a:pt x="11" y="1043"/>
                </a:lnTo>
                <a:lnTo>
                  <a:pt x="497" y="996"/>
                </a:lnTo>
                <a:lnTo>
                  <a:pt x="418" y="1260"/>
                </a:lnTo>
                <a:lnTo>
                  <a:pt x="676" y="1117"/>
                </a:lnTo>
                <a:lnTo>
                  <a:pt x="745" y="1543"/>
                </a:lnTo>
                <a:lnTo>
                  <a:pt x="924" y="1068"/>
                </a:lnTo>
                <a:lnTo>
                  <a:pt x="1162" y="1410"/>
                </a:lnTo>
                <a:lnTo>
                  <a:pt x="1231" y="1033"/>
                </a:lnTo>
                <a:lnTo>
                  <a:pt x="1592" y="1293"/>
                </a:lnTo>
                <a:lnTo>
                  <a:pt x="1477" y="925"/>
                </a:lnTo>
                <a:lnTo>
                  <a:pt x="1896" y="950"/>
                </a:lnTo>
                <a:lnTo>
                  <a:pt x="1546" y="749"/>
                </a:lnTo>
                <a:lnTo>
                  <a:pt x="1851" y="582"/>
                </a:lnTo>
                <a:lnTo>
                  <a:pt x="1466" y="524"/>
                </a:lnTo>
                <a:lnTo>
                  <a:pt x="1613" y="319"/>
                </a:lnTo>
                <a:lnTo>
                  <a:pt x="1242" y="381"/>
                </a:lnTo>
                <a:lnTo>
                  <a:pt x="1274" y="0"/>
                </a:lnTo>
                <a:lnTo>
                  <a:pt x="948" y="415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057900" y="2138363"/>
            <a:ext cx="17748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Excellent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pasterns</a:t>
            </a: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2400300" y="3152775"/>
            <a:ext cx="2457450" cy="514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47" y="0"/>
              </a:cxn>
              <a:cxn ang="0">
                <a:pos x="1547" y="323"/>
              </a:cxn>
              <a:cxn ang="0">
                <a:pos x="0" y="323"/>
              </a:cxn>
              <a:cxn ang="0">
                <a:pos x="0" y="0"/>
              </a:cxn>
            </a:cxnLst>
            <a:rect l="0" t="0" r="r" b="b"/>
            <a:pathLst>
              <a:path w="1548" h="324">
                <a:moveTo>
                  <a:pt x="0" y="0"/>
                </a:moveTo>
                <a:lnTo>
                  <a:pt x="1547" y="0"/>
                </a:lnTo>
                <a:lnTo>
                  <a:pt x="1547" y="323"/>
                </a:lnTo>
                <a:lnTo>
                  <a:pt x="0" y="323"/>
                </a:lnTo>
                <a:lnTo>
                  <a:pt x="0" y="0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506663" y="3227388"/>
            <a:ext cx="31607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2000">
                <a:solidFill>
                  <a:srgbClr val="FFFF00"/>
                </a:solidFill>
              </a:rPr>
              <a:t>Flex with strength</a:t>
            </a:r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2286000" y="3714750"/>
            <a:ext cx="1030288" cy="744538"/>
          </a:xfrm>
          <a:custGeom>
            <a:avLst/>
            <a:gdLst/>
            <a:ahLst/>
            <a:cxnLst>
              <a:cxn ang="0">
                <a:pos x="0" y="468"/>
              </a:cxn>
              <a:cxn ang="0">
                <a:pos x="648" y="0"/>
              </a:cxn>
            </a:cxnLst>
            <a:rect l="0" t="0" r="r" b="b"/>
            <a:pathLst>
              <a:path w="649" h="469">
                <a:moveTo>
                  <a:pt x="0" y="468"/>
                </a:moveTo>
                <a:lnTo>
                  <a:pt x="648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8120063" y="6057900"/>
            <a:ext cx="65246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0" y="0"/>
              </a:cxn>
            </a:cxnLst>
            <a:rect l="0" t="0" r="r" b="b"/>
            <a:pathLst>
              <a:path w="411" h="1">
                <a:moveTo>
                  <a:pt x="0" y="0"/>
                </a:moveTo>
                <a:lnTo>
                  <a:pt x="41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5106988" y="5913438"/>
            <a:ext cx="6540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1" y="0"/>
              </a:cxn>
            </a:cxnLst>
            <a:rect l="0" t="0" r="r" b="b"/>
            <a:pathLst>
              <a:path w="412" h="1">
                <a:moveTo>
                  <a:pt x="0" y="0"/>
                </a:moveTo>
                <a:lnTo>
                  <a:pt x="411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4365625" y="6145213"/>
            <a:ext cx="65246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0" y="0"/>
              </a:cxn>
            </a:cxnLst>
            <a:rect l="0" t="0" r="r" b="b"/>
            <a:pathLst>
              <a:path w="411" h="1">
                <a:moveTo>
                  <a:pt x="0" y="0"/>
                </a:moveTo>
                <a:lnTo>
                  <a:pt x="41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4799013" y="6288088"/>
            <a:ext cx="2859087" cy="515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00" y="0"/>
              </a:cxn>
              <a:cxn ang="0">
                <a:pos x="1800" y="324"/>
              </a:cxn>
              <a:cxn ang="0">
                <a:pos x="0" y="324"/>
              </a:cxn>
              <a:cxn ang="0">
                <a:pos x="0" y="0"/>
              </a:cxn>
            </a:cxnLst>
            <a:rect l="0" t="0" r="r" b="b"/>
            <a:pathLst>
              <a:path w="1801" h="325">
                <a:moveTo>
                  <a:pt x="0" y="0"/>
                </a:moveTo>
                <a:lnTo>
                  <a:pt x="1800" y="0"/>
                </a:lnTo>
                <a:lnTo>
                  <a:pt x="1800" y="324"/>
                </a:lnTo>
                <a:lnTo>
                  <a:pt x="0" y="324"/>
                </a:lnTo>
                <a:lnTo>
                  <a:pt x="0" y="0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4910138" y="6365875"/>
            <a:ext cx="35814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2000">
                <a:solidFill>
                  <a:srgbClr val="FFFF00"/>
                </a:solidFill>
              </a:rPr>
              <a:t>Nice set to pasterns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462963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200">
                <a:solidFill>
                  <a:srgbClr val="FFCC00"/>
                </a:solidFill>
              </a:rPr>
              <a:t>Slide 7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82</TotalTime>
  <Words>900</Words>
  <Application>Microsoft Macintosh PowerPoint</Application>
  <PresentationFormat>On-screen Show (4:3)</PresentationFormat>
  <Paragraphs>192</Paragraphs>
  <Slides>33</Slides>
  <Notes>31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Blank Presentation</vt:lpstr>
      <vt:lpstr>Slide 1</vt:lpstr>
      <vt:lpstr>Objectives </vt:lpstr>
      <vt:lpstr>Steps to Judging Beef Heifers</vt:lpstr>
      <vt:lpstr>Ranking of Traits for Beef Heifers</vt:lpstr>
      <vt:lpstr>Evaluating Soundness and Structural Correctness</vt:lpstr>
      <vt:lpstr>Evaluating Soundness/Correctness - Feet -</vt:lpstr>
      <vt:lpstr>Evaluating Soundness/Correctness - Feet -</vt:lpstr>
      <vt:lpstr>Evaluating Soundness/Correctness - Pasterns -</vt:lpstr>
      <vt:lpstr>Evaluating Soundness/Correctness - Pasterns -</vt:lpstr>
      <vt:lpstr>Evaluating Soundness/Correctness - Hocks -</vt:lpstr>
      <vt:lpstr>Evaluating Soundness/Correctness - Hocks -</vt:lpstr>
      <vt:lpstr>Evaluating Soundness/Correctness - Rump -</vt:lpstr>
      <vt:lpstr>Evaluating Soundness/Correctness - Rump -</vt:lpstr>
      <vt:lpstr>Evaluating Soundness/Correctness - Shoulder -</vt:lpstr>
      <vt:lpstr>Evaluating Soundness/Correctness - Shoulder -</vt:lpstr>
      <vt:lpstr>Evaluating Capacity or Volume</vt:lpstr>
      <vt:lpstr>Evaluating Capacity or Volume</vt:lpstr>
      <vt:lpstr>Evaluating Capacity or Volume</vt:lpstr>
      <vt:lpstr>Evaluating Style and Balance</vt:lpstr>
      <vt:lpstr>Evaluating Style and Balance </vt:lpstr>
      <vt:lpstr>Evaluating Style and Balance</vt:lpstr>
      <vt:lpstr>Evaluating Degree of Muscling</vt:lpstr>
      <vt:lpstr>Evaluating Degree of Muscling </vt:lpstr>
      <vt:lpstr>Evaluating Degree of Muscling</vt:lpstr>
      <vt:lpstr>Evaluating Femininity</vt:lpstr>
      <vt:lpstr>Evaluating Femininity </vt:lpstr>
      <vt:lpstr>Evaluating Femininity </vt:lpstr>
      <vt:lpstr>Evaluating Femininity</vt:lpstr>
      <vt:lpstr>Example Beef Heifer Class I</vt:lpstr>
      <vt:lpstr>Slide 30</vt:lpstr>
      <vt:lpstr>Example Beef Heifer Class II</vt:lpstr>
      <vt:lpstr>Slide 32</vt:lpstr>
      <vt:lpstr>Review Objectives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/>
  <cp:lastModifiedBy>Charolette Atkinson</cp:lastModifiedBy>
  <cp:revision>13</cp:revision>
  <dcterms:created xsi:type="dcterms:W3CDTF">2010-09-23T17:12:34Z</dcterms:created>
  <dcterms:modified xsi:type="dcterms:W3CDTF">2010-09-23T17:36:18Z</dcterms:modified>
</cp:coreProperties>
</file>