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8" r:id="rId1"/>
  </p:sldMasterIdLst>
  <p:notesMasterIdLst>
    <p:notesMasterId r:id="rId18"/>
  </p:notesMasterIdLst>
  <p:sldIdLst>
    <p:sldId id="256" r:id="rId2"/>
    <p:sldId id="280" r:id="rId3"/>
    <p:sldId id="267" r:id="rId4"/>
    <p:sldId id="257" r:id="rId5"/>
    <p:sldId id="264" r:id="rId6"/>
    <p:sldId id="262" r:id="rId7"/>
    <p:sldId id="288" r:id="rId8"/>
    <p:sldId id="282" r:id="rId9"/>
    <p:sldId id="285" r:id="rId10"/>
    <p:sldId id="283" r:id="rId11"/>
    <p:sldId id="286" r:id="rId12"/>
    <p:sldId id="289" r:id="rId13"/>
    <p:sldId id="290" r:id="rId14"/>
    <p:sldId id="291" r:id="rId15"/>
    <p:sldId id="292" r:id="rId16"/>
    <p:sldId id="28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B4A862-195A-4048-B23F-BB0EFBBF990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D9A7A5-9538-4C9F-8289-085EA14D7EA6}">
      <dgm:prSet phldrT="[Text]"/>
      <dgm:spPr/>
      <dgm:t>
        <a:bodyPr/>
        <a:lstStyle/>
        <a:p>
          <a:r>
            <a:rPr lang="en-US" dirty="0" smtClean="0"/>
            <a:t>Planning , Programming, and Assessment</a:t>
          </a:r>
          <a:endParaRPr lang="en-US" dirty="0"/>
        </a:p>
      </dgm:t>
    </dgm:pt>
    <dgm:pt modelId="{4CE62674-ABBF-434A-8CFB-46E3A85E2BF7}" type="parTrans" cxnId="{0604CFB2-07A8-405A-BFFB-F4D8416DC160}">
      <dgm:prSet/>
      <dgm:spPr/>
      <dgm:t>
        <a:bodyPr/>
        <a:lstStyle/>
        <a:p>
          <a:endParaRPr lang="en-US"/>
        </a:p>
      </dgm:t>
    </dgm:pt>
    <dgm:pt modelId="{B16AD95F-8211-4371-8075-8F3474B3ECF2}" type="sibTrans" cxnId="{0604CFB2-07A8-405A-BFFB-F4D8416DC160}">
      <dgm:prSet/>
      <dgm:spPr/>
      <dgm:t>
        <a:bodyPr/>
        <a:lstStyle/>
        <a:p>
          <a:endParaRPr lang="en-US"/>
        </a:p>
      </dgm:t>
    </dgm:pt>
    <dgm:pt modelId="{4FB8DC1D-23A5-4CEC-ADD6-2C1EB2973B26}">
      <dgm:prSet phldrT="[Text]"/>
      <dgm:spPr/>
      <dgm:t>
        <a:bodyPr/>
        <a:lstStyle/>
        <a:p>
          <a:r>
            <a:rPr lang="en-US" dirty="0" smtClean="0"/>
            <a:t>Budgeting and Fiscal Operations</a:t>
          </a:r>
          <a:endParaRPr lang="en-US" dirty="0"/>
        </a:p>
      </dgm:t>
    </dgm:pt>
    <dgm:pt modelId="{74D92B09-94A2-4E07-B66E-7B1112EE2CF6}" type="parTrans" cxnId="{80FC8461-B8CF-4456-BB51-C9B4D3FC348D}">
      <dgm:prSet/>
      <dgm:spPr/>
      <dgm:t>
        <a:bodyPr/>
        <a:lstStyle/>
        <a:p>
          <a:endParaRPr lang="en-US"/>
        </a:p>
      </dgm:t>
    </dgm:pt>
    <dgm:pt modelId="{D0D439D8-3EB4-4DD3-9E2B-85D2197869CB}" type="sibTrans" cxnId="{80FC8461-B8CF-4456-BB51-C9B4D3FC348D}">
      <dgm:prSet/>
      <dgm:spPr/>
      <dgm:t>
        <a:bodyPr/>
        <a:lstStyle/>
        <a:p>
          <a:endParaRPr lang="en-US"/>
        </a:p>
      </dgm:t>
    </dgm:pt>
    <dgm:pt modelId="{A44AD6C1-20DE-4664-B1F0-F3F390FFCC48}">
      <dgm:prSet phldrT="[Text]"/>
      <dgm:spPr/>
      <dgm:t>
        <a:bodyPr/>
        <a:lstStyle/>
        <a:p>
          <a:r>
            <a:rPr lang="en-US" dirty="0" smtClean="0"/>
            <a:t>External Parameters</a:t>
          </a:r>
          <a:endParaRPr lang="en-US" dirty="0"/>
        </a:p>
      </dgm:t>
    </dgm:pt>
    <dgm:pt modelId="{6F4AC547-8F99-47D8-8933-32324BDA66C2}" type="parTrans" cxnId="{EAFC5A95-5256-4472-B81C-FDE432EAB4CC}">
      <dgm:prSet/>
      <dgm:spPr/>
      <dgm:t>
        <a:bodyPr/>
        <a:lstStyle/>
        <a:p>
          <a:endParaRPr lang="en-US"/>
        </a:p>
      </dgm:t>
    </dgm:pt>
    <dgm:pt modelId="{83BD7803-9E03-462B-B9AB-4335436DB153}" type="sibTrans" cxnId="{EAFC5A95-5256-4472-B81C-FDE432EAB4CC}">
      <dgm:prSet/>
      <dgm:spPr/>
      <dgm:t>
        <a:bodyPr/>
        <a:lstStyle/>
        <a:p>
          <a:endParaRPr lang="en-US"/>
        </a:p>
      </dgm:t>
    </dgm:pt>
    <dgm:pt modelId="{C628088E-F656-4130-90C3-DC0DD8C1B584}">
      <dgm:prSet phldrT="[Text]"/>
      <dgm:spPr/>
      <dgm:t>
        <a:bodyPr/>
        <a:lstStyle/>
        <a:p>
          <a:r>
            <a:rPr lang="en-US" dirty="0" smtClean="0"/>
            <a:t>Enrollment Management</a:t>
          </a:r>
          <a:endParaRPr lang="en-US" dirty="0"/>
        </a:p>
      </dgm:t>
    </dgm:pt>
    <dgm:pt modelId="{87E1A25E-B931-4159-ACD5-7BD686B2436C}" type="parTrans" cxnId="{445FCEB8-4868-4BD1-94BA-4B728E83D696}">
      <dgm:prSet/>
      <dgm:spPr/>
      <dgm:t>
        <a:bodyPr/>
        <a:lstStyle/>
        <a:p>
          <a:endParaRPr lang="en-US"/>
        </a:p>
      </dgm:t>
    </dgm:pt>
    <dgm:pt modelId="{3C3C0B54-ACD2-4C21-9DBA-B64BDD331A99}" type="sibTrans" cxnId="{445FCEB8-4868-4BD1-94BA-4B728E83D696}">
      <dgm:prSet/>
      <dgm:spPr/>
      <dgm:t>
        <a:bodyPr/>
        <a:lstStyle/>
        <a:p>
          <a:endParaRPr lang="en-US"/>
        </a:p>
      </dgm:t>
    </dgm:pt>
    <dgm:pt modelId="{DC454A9F-B08D-41C9-B003-AC86F90E8829}" type="pres">
      <dgm:prSet presAssocID="{BEB4A862-195A-4048-B23F-BB0EFBBF9906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984629-6D49-4C9C-A251-25C33FC4DC53}" type="pres">
      <dgm:prSet presAssocID="{C0D9A7A5-9538-4C9F-8289-085EA14D7EA6}" presName="circ1" presStyleLbl="vennNode1" presStyleIdx="0" presStyleCnt="4" custScaleY="84857" custLinFactNeighborX="-481" custLinFactNeighborY="5289"/>
      <dgm:spPr/>
      <dgm:t>
        <a:bodyPr/>
        <a:lstStyle/>
        <a:p>
          <a:endParaRPr lang="en-US"/>
        </a:p>
      </dgm:t>
    </dgm:pt>
    <dgm:pt modelId="{029BDAA4-0CD6-495B-A422-6A7CE3C97F73}" type="pres">
      <dgm:prSet presAssocID="{C0D9A7A5-9538-4C9F-8289-085EA14D7EA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F69540-A04B-4E9E-9949-18927FD8482D}" type="pres">
      <dgm:prSet presAssocID="{4FB8DC1D-23A5-4CEC-ADD6-2C1EB2973B26}" presName="circ2" presStyleLbl="vennNode1" presStyleIdx="1" presStyleCnt="4" custScaleY="83054"/>
      <dgm:spPr/>
      <dgm:t>
        <a:bodyPr/>
        <a:lstStyle/>
        <a:p>
          <a:endParaRPr lang="en-US"/>
        </a:p>
      </dgm:t>
    </dgm:pt>
    <dgm:pt modelId="{A30EF793-DDD9-47F7-88A5-B9BD4D6DCADF}" type="pres">
      <dgm:prSet presAssocID="{4FB8DC1D-23A5-4CEC-ADD6-2C1EB2973B2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75BA78-2E8C-45E3-83A5-D1092F5E3884}" type="pres">
      <dgm:prSet presAssocID="{A44AD6C1-20DE-4664-B1F0-F3F390FFCC48}" presName="circ3" presStyleLbl="vennNode1" presStyleIdx="2" presStyleCnt="4" custScaleY="87019"/>
      <dgm:spPr/>
      <dgm:t>
        <a:bodyPr/>
        <a:lstStyle/>
        <a:p>
          <a:endParaRPr lang="en-US"/>
        </a:p>
      </dgm:t>
    </dgm:pt>
    <dgm:pt modelId="{BFB7CC2F-ECF4-4621-A85D-E106286122DC}" type="pres">
      <dgm:prSet presAssocID="{A44AD6C1-20DE-4664-B1F0-F3F390FFCC4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4FD023-4A6C-4C28-9FE2-D48BD73461D8}" type="pres">
      <dgm:prSet presAssocID="{C628088E-F656-4130-90C3-DC0DD8C1B584}" presName="circ4" presStyleLbl="vennNode1" presStyleIdx="3" presStyleCnt="4" custScaleX="99038" custScaleY="83054"/>
      <dgm:spPr/>
      <dgm:t>
        <a:bodyPr/>
        <a:lstStyle/>
        <a:p>
          <a:endParaRPr lang="en-US"/>
        </a:p>
      </dgm:t>
    </dgm:pt>
    <dgm:pt modelId="{6D694498-A430-47B1-9747-5431FFA79238}" type="pres">
      <dgm:prSet presAssocID="{C628088E-F656-4130-90C3-DC0DD8C1B584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D3CC3B-86ED-4D53-9C91-BC0070F3CA99}" type="presOf" srcId="{BEB4A862-195A-4048-B23F-BB0EFBBF9906}" destId="{DC454A9F-B08D-41C9-B003-AC86F90E8829}" srcOrd="0" destOrd="0" presId="urn:microsoft.com/office/officeart/2005/8/layout/venn1"/>
    <dgm:cxn modelId="{EAFC5A95-5256-4472-B81C-FDE432EAB4CC}" srcId="{BEB4A862-195A-4048-B23F-BB0EFBBF9906}" destId="{A44AD6C1-20DE-4664-B1F0-F3F390FFCC48}" srcOrd="2" destOrd="0" parTransId="{6F4AC547-8F99-47D8-8933-32324BDA66C2}" sibTransId="{83BD7803-9E03-462B-B9AB-4335436DB153}"/>
    <dgm:cxn modelId="{51983F8B-C16E-4455-BDB5-06CAFC790935}" type="presOf" srcId="{4FB8DC1D-23A5-4CEC-ADD6-2C1EB2973B26}" destId="{5FF69540-A04B-4E9E-9949-18927FD8482D}" srcOrd="0" destOrd="0" presId="urn:microsoft.com/office/officeart/2005/8/layout/venn1"/>
    <dgm:cxn modelId="{75A81291-4964-47CF-9CFB-D0081DBEBCDE}" type="presOf" srcId="{C628088E-F656-4130-90C3-DC0DD8C1B584}" destId="{CE4FD023-4A6C-4C28-9FE2-D48BD73461D8}" srcOrd="0" destOrd="0" presId="urn:microsoft.com/office/officeart/2005/8/layout/venn1"/>
    <dgm:cxn modelId="{B74C24B4-5939-4FCE-B16C-8BB48F0B52FB}" type="presOf" srcId="{C0D9A7A5-9538-4C9F-8289-085EA14D7EA6}" destId="{029BDAA4-0CD6-495B-A422-6A7CE3C97F73}" srcOrd="1" destOrd="0" presId="urn:microsoft.com/office/officeart/2005/8/layout/venn1"/>
    <dgm:cxn modelId="{99163BF5-E9C9-407F-86B6-BFD88206C941}" type="presOf" srcId="{C0D9A7A5-9538-4C9F-8289-085EA14D7EA6}" destId="{C0984629-6D49-4C9C-A251-25C33FC4DC53}" srcOrd="0" destOrd="0" presId="urn:microsoft.com/office/officeart/2005/8/layout/venn1"/>
    <dgm:cxn modelId="{097E9517-1930-4B43-B59F-552AFDEFA6A3}" type="presOf" srcId="{C628088E-F656-4130-90C3-DC0DD8C1B584}" destId="{6D694498-A430-47B1-9747-5431FFA79238}" srcOrd="1" destOrd="0" presId="urn:microsoft.com/office/officeart/2005/8/layout/venn1"/>
    <dgm:cxn modelId="{80FC8461-B8CF-4456-BB51-C9B4D3FC348D}" srcId="{BEB4A862-195A-4048-B23F-BB0EFBBF9906}" destId="{4FB8DC1D-23A5-4CEC-ADD6-2C1EB2973B26}" srcOrd="1" destOrd="0" parTransId="{74D92B09-94A2-4E07-B66E-7B1112EE2CF6}" sibTransId="{D0D439D8-3EB4-4DD3-9E2B-85D2197869CB}"/>
    <dgm:cxn modelId="{9C5290FB-00A7-4CCF-A685-4B68AE715A01}" type="presOf" srcId="{A44AD6C1-20DE-4664-B1F0-F3F390FFCC48}" destId="{BFB7CC2F-ECF4-4621-A85D-E106286122DC}" srcOrd="1" destOrd="0" presId="urn:microsoft.com/office/officeart/2005/8/layout/venn1"/>
    <dgm:cxn modelId="{0604CFB2-07A8-405A-BFFB-F4D8416DC160}" srcId="{BEB4A862-195A-4048-B23F-BB0EFBBF9906}" destId="{C0D9A7A5-9538-4C9F-8289-085EA14D7EA6}" srcOrd="0" destOrd="0" parTransId="{4CE62674-ABBF-434A-8CFB-46E3A85E2BF7}" sibTransId="{B16AD95F-8211-4371-8075-8F3474B3ECF2}"/>
    <dgm:cxn modelId="{DA567828-B176-42DD-9A9D-EC8B72172BB2}" type="presOf" srcId="{A44AD6C1-20DE-4664-B1F0-F3F390FFCC48}" destId="{9875BA78-2E8C-45E3-83A5-D1092F5E3884}" srcOrd="0" destOrd="0" presId="urn:microsoft.com/office/officeart/2005/8/layout/venn1"/>
    <dgm:cxn modelId="{E0F39F62-936D-418E-808A-BB33EFE52415}" type="presOf" srcId="{4FB8DC1D-23A5-4CEC-ADD6-2C1EB2973B26}" destId="{A30EF793-DDD9-47F7-88A5-B9BD4D6DCADF}" srcOrd="1" destOrd="0" presId="urn:microsoft.com/office/officeart/2005/8/layout/venn1"/>
    <dgm:cxn modelId="{445FCEB8-4868-4BD1-94BA-4B728E83D696}" srcId="{BEB4A862-195A-4048-B23F-BB0EFBBF9906}" destId="{C628088E-F656-4130-90C3-DC0DD8C1B584}" srcOrd="3" destOrd="0" parTransId="{87E1A25E-B931-4159-ACD5-7BD686B2436C}" sibTransId="{3C3C0B54-ACD2-4C21-9DBA-B64BDD331A99}"/>
    <dgm:cxn modelId="{459E495C-571B-4883-8B25-3C742FE5409B}" type="presParOf" srcId="{DC454A9F-B08D-41C9-B003-AC86F90E8829}" destId="{C0984629-6D49-4C9C-A251-25C33FC4DC53}" srcOrd="0" destOrd="0" presId="urn:microsoft.com/office/officeart/2005/8/layout/venn1"/>
    <dgm:cxn modelId="{3E5B4F59-B621-401D-8240-2D237CE0AE1E}" type="presParOf" srcId="{DC454A9F-B08D-41C9-B003-AC86F90E8829}" destId="{029BDAA4-0CD6-495B-A422-6A7CE3C97F73}" srcOrd="1" destOrd="0" presId="urn:microsoft.com/office/officeart/2005/8/layout/venn1"/>
    <dgm:cxn modelId="{A12BA914-E198-4B08-B4A6-AB29FD3402F8}" type="presParOf" srcId="{DC454A9F-B08D-41C9-B003-AC86F90E8829}" destId="{5FF69540-A04B-4E9E-9949-18927FD8482D}" srcOrd="2" destOrd="0" presId="urn:microsoft.com/office/officeart/2005/8/layout/venn1"/>
    <dgm:cxn modelId="{EEF19AB8-9004-49E6-AE10-EA9643CDFE9C}" type="presParOf" srcId="{DC454A9F-B08D-41C9-B003-AC86F90E8829}" destId="{A30EF793-DDD9-47F7-88A5-B9BD4D6DCADF}" srcOrd="3" destOrd="0" presId="urn:microsoft.com/office/officeart/2005/8/layout/venn1"/>
    <dgm:cxn modelId="{9B712D72-716D-4EF7-BD10-A418217363B5}" type="presParOf" srcId="{DC454A9F-B08D-41C9-B003-AC86F90E8829}" destId="{9875BA78-2E8C-45E3-83A5-D1092F5E3884}" srcOrd="4" destOrd="0" presId="urn:microsoft.com/office/officeart/2005/8/layout/venn1"/>
    <dgm:cxn modelId="{9930EA8A-4BF3-4DFC-A04C-D020BCDBBA75}" type="presParOf" srcId="{DC454A9F-B08D-41C9-B003-AC86F90E8829}" destId="{BFB7CC2F-ECF4-4621-A85D-E106286122DC}" srcOrd="5" destOrd="0" presId="urn:microsoft.com/office/officeart/2005/8/layout/venn1"/>
    <dgm:cxn modelId="{0642A146-0BB3-4092-A9B4-4822BCDBA917}" type="presParOf" srcId="{DC454A9F-B08D-41C9-B003-AC86F90E8829}" destId="{CE4FD023-4A6C-4C28-9FE2-D48BD73461D8}" srcOrd="6" destOrd="0" presId="urn:microsoft.com/office/officeart/2005/8/layout/venn1"/>
    <dgm:cxn modelId="{8B80A9F1-D2F0-49E2-A2EB-5BE16CA65718}" type="presParOf" srcId="{DC454A9F-B08D-41C9-B003-AC86F90E8829}" destId="{6D694498-A430-47B1-9747-5431FFA79238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84629-6D49-4C9C-A251-25C33FC4DC53}">
      <dsp:nvSpPr>
        <dsp:cNvPr id="0" name=""/>
        <dsp:cNvSpPr/>
      </dsp:nvSpPr>
      <dsp:spPr>
        <a:xfrm>
          <a:off x="1976112" y="300996"/>
          <a:ext cx="2113280" cy="179326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Planning , Programming, and Assessment</a:t>
          </a:r>
          <a:endParaRPr lang="en-US" sz="1100" kern="1200" dirty="0"/>
        </a:p>
      </dsp:txBody>
      <dsp:txXfrm>
        <a:off x="2219952" y="542397"/>
        <a:ext cx="1625600" cy="569017"/>
      </dsp:txXfrm>
    </dsp:sp>
    <dsp:sp modelId="{5FF69540-A04B-4E9E-9949-18927FD8482D}">
      <dsp:nvSpPr>
        <dsp:cNvPr id="0" name=""/>
        <dsp:cNvSpPr/>
      </dsp:nvSpPr>
      <dsp:spPr>
        <a:xfrm>
          <a:off x="2920997" y="1142995"/>
          <a:ext cx="2113280" cy="17551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Budgeting and Fiscal Operations</a:t>
          </a:r>
          <a:endParaRPr lang="en-US" sz="1100" kern="1200" dirty="0"/>
        </a:p>
      </dsp:txBody>
      <dsp:txXfrm>
        <a:off x="4058917" y="1345514"/>
        <a:ext cx="812800" cy="1350125"/>
      </dsp:txXfrm>
    </dsp:sp>
    <dsp:sp modelId="{9875BA78-2E8C-45E3-83A5-D1092F5E3884}">
      <dsp:nvSpPr>
        <dsp:cNvPr id="0" name=""/>
        <dsp:cNvSpPr/>
      </dsp:nvSpPr>
      <dsp:spPr>
        <a:xfrm>
          <a:off x="1986277" y="2035820"/>
          <a:ext cx="2113280" cy="183895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External Parameters</a:t>
          </a:r>
          <a:endParaRPr lang="en-US" sz="1100" kern="1200" dirty="0"/>
        </a:p>
      </dsp:txBody>
      <dsp:txXfrm>
        <a:off x="2230117" y="3043709"/>
        <a:ext cx="1625600" cy="583514"/>
      </dsp:txXfrm>
    </dsp:sp>
    <dsp:sp modelId="{CE4FD023-4A6C-4C28-9FE2-D48BD73461D8}">
      <dsp:nvSpPr>
        <dsp:cNvPr id="0" name=""/>
        <dsp:cNvSpPr/>
      </dsp:nvSpPr>
      <dsp:spPr>
        <a:xfrm>
          <a:off x="1061722" y="1142995"/>
          <a:ext cx="2092950" cy="17551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Enrollment Management</a:t>
          </a:r>
          <a:endParaRPr lang="en-US" sz="1100" kern="1200" dirty="0"/>
        </a:p>
      </dsp:txBody>
      <dsp:txXfrm>
        <a:off x="1222718" y="1345514"/>
        <a:ext cx="804980" cy="13501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042C35E-B752-446E-B30A-4DDC41680615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01329FB-3AAD-4643-BE12-380D71E45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25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329FB-3AAD-4643-BE12-380D71E454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11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329FB-3AAD-4643-BE12-380D71E454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5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37"/>
            <a:fld id="{E0A52C14-11FA-4477-899B-8BA2FF4AEEBB}" type="slidenum">
              <a:rPr lang="en-US">
                <a:solidFill>
                  <a:prstClr val="black"/>
                </a:solidFill>
              </a:rPr>
              <a:pPr defTabSz="928637"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1441" indent="-171441">
              <a:buFont typeface="Wingdings" pitchFamily="2" charset="2"/>
              <a:buChar char="v"/>
            </a:pPr>
            <a:r>
              <a:rPr lang="en-US" dirty="0" smtClean="0"/>
              <a:t>In 2010, we identified</a:t>
            </a:r>
            <a:r>
              <a:rPr lang="en-US" baseline="0" dirty="0" smtClean="0"/>
              <a:t> key areas where progress lagged.</a:t>
            </a:r>
          </a:p>
          <a:p>
            <a:pPr marL="171441" indent="-171441">
              <a:buFont typeface="Wingdings" pitchFamily="2" charset="2"/>
              <a:buChar char="v"/>
            </a:pPr>
            <a:r>
              <a:rPr lang="en-US" baseline="0" dirty="0" smtClean="0"/>
              <a:t>We have focused on these areas with a variety of initiatives and investments (where possible) to accelerate progress.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55A7A4-29F0-4ECC-A050-A283B6A47ED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04800" y="4267202"/>
            <a:ext cx="6477000" cy="4804410"/>
          </a:xfrm>
        </p:spPr>
        <p:txBody>
          <a:bodyPr>
            <a:noAutofit/>
          </a:bodyPr>
          <a:lstStyle/>
          <a:p>
            <a:pPr marL="171407" indent="-171407">
              <a:buFont typeface="Wingdings" pitchFamily="2" charset="2"/>
              <a:buChar char="v"/>
            </a:pPr>
            <a:r>
              <a:rPr lang="en-US" dirty="0" smtClean="0"/>
              <a:t>We are working on a number of key initiatives that are highlighted</a:t>
            </a:r>
            <a:r>
              <a:rPr lang="en-US" baseline="0" dirty="0" smtClean="0"/>
              <a:t> in this slide and I will briefly discuss.</a:t>
            </a:r>
          </a:p>
          <a:p>
            <a:pPr marL="171407" indent="-171407">
              <a:buFont typeface="Wingdings" pitchFamily="2" charset="2"/>
              <a:buChar char="v"/>
            </a:pPr>
            <a:r>
              <a:rPr lang="en-US" b="1" baseline="0" dirty="0" smtClean="0">
                <a:solidFill>
                  <a:srgbClr val="C00000"/>
                </a:solidFill>
              </a:rPr>
              <a:t>FIRST, </a:t>
            </a:r>
            <a:r>
              <a:rPr lang="en-US" baseline="0" dirty="0" smtClean="0"/>
              <a:t>we must continue to expand access to higher education.</a:t>
            </a:r>
          </a:p>
          <a:p>
            <a:pPr marL="171407" indent="-171407">
              <a:buFont typeface="Wingdings" pitchFamily="2" charset="2"/>
              <a:buChar char="v"/>
            </a:pPr>
            <a:r>
              <a:rPr lang="en-US" baseline="0" dirty="0" smtClean="0"/>
              <a:t>One of the main obstacles to access is cost and we must have a comprehensive strategy to address this issue.</a:t>
            </a:r>
          </a:p>
          <a:p>
            <a:pPr marL="171407" indent="-171407">
              <a:buFont typeface="Wingdings" pitchFamily="2" charset="2"/>
              <a:buChar char="v"/>
            </a:pPr>
            <a:r>
              <a:rPr lang="en-US" baseline="0" dirty="0" smtClean="0"/>
              <a:t>In 2010, the Coordinating Board adopted a series of recommendations and strategies to improve cost-efficiency at our public institutions.</a:t>
            </a:r>
          </a:p>
          <a:p>
            <a:pPr marL="171407" indent="-171407">
              <a:buFont typeface="Wingdings" pitchFamily="2" charset="2"/>
              <a:buChar char="v"/>
            </a:pPr>
            <a:r>
              <a:rPr lang="en-US" baseline="0" dirty="0" smtClean="0"/>
              <a:t>The goal was to identify ways to bend the cost curve in higher education without sacrificing quality.</a:t>
            </a:r>
          </a:p>
          <a:p>
            <a:pPr marL="171407" indent="-171407">
              <a:buFont typeface="Wingdings" pitchFamily="2" charset="2"/>
              <a:buChar char="v"/>
            </a:pPr>
            <a:r>
              <a:rPr lang="en-US" baseline="0" dirty="0" smtClean="0"/>
              <a:t>Many of these initiatives are currently being implemented by institutions around the state and the Governor recently requested the Coordinating Board to survey institutions as to their progress.  </a:t>
            </a:r>
          </a:p>
          <a:p>
            <a:pPr marL="171407" indent="-171407">
              <a:buFont typeface="Wingdings" pitchFamily="2" charset="2"/>
              <a:buChar char="v"/>
            </a:pPr>
            <a:r>
              <a:rPr lang="en-US" baseline="0" dirty="0" smtClean="0"/>
              <a:t>Higher education, like all other facets of government and private industry, must help control costs.</a:t>
            </a:r>
          </a:p>
          <a:p>
            <a:pPr marL="171407" indent="-171407">
              <a:buFont typeface="Wingdings" pitchFamily="2" charset="2"/>
              <a:buChar char="v"/>
            </a:pPr>
            <a:r>
              <a:rPr lang="en-US" baseline="0" dirty="0" smtClean="0"/>
              <a:t>In addition to controlling costs, the Coordinating Board has been looking at ways to stretch limited financial aid dollars further.</a:t>
            </a:r>
          </a:p>
          <a:p>
            <a:pPr marL="171407" indent="-171407">
              <a:buFont typeface="Wingdings" pitchFamily="2" charset="2"/>
              <a:buChar char="v"/>
            </a:pPr>
            <a:r>
              <a:rPr lang="en-US" baseline="0" dirty="0" smtClean="0"/>
              <a:t>While the state has significantly increased financial aid appropriations, demand is far outpacing resources.</a:t>
            </a:r>
          </a:p>
          <a:p>
            <a:pPr marL="171407" indent="-171407">
              <a:buFont typeface="Wingdings" pitchFamily="2" charset="2"/>
              <a:buChar char="v"/>
            </a:pPr>
            <a:r>
              <a:rPr lang="en-US" baseline="0" dirty="0" smtClean="0"/>
              <a:t>The old system of financial aid that maximizes dollars to a few and provides little incentive for students to complete on time and with as few credits as possible is no longer feasible.</a:t>
            </a:r>
          </a:p>
          <a:p>
            <a:pPr marL="171407" indent="-171407">
              <a:buFont typeface="Wingdings" pitchFamily="2" charset="2"/>
              <a:buChar char="v"/>
            </a:pPr>
            <a:r>
              <a:rPr lang="en-US" baseline="0" dirty="0" smtClean="0"/>
              <a:t>Finally, we are working aggressively with institutions across the state to realize the challenge by the Governor to provide pathways for a $10k degree.</a:t>
            </a:r>
          </a:p>
          <a:p>
            <a:pPr marL="171407" indent="-171407">
              <a:buFont typeface="Wingdings" pitchFamily="2" charset="2"/>
              <a:buChar char="v"/>
            </a:pPr>
            <a:r>
              <a:rPr lang="en-US" baseline="0" dirty="0" smtClean="0"/>
              <a:t>Not all degrees and not all institutions can meet this challenge, but we must find innovative approaches to provide a less expensive pathway to postsecondary education, particularly for our non-traditional student </a:t>
            </a:r>
            <a:r>
              <a:rPr lang="en-US" baseline="0" smtClean="0"/>
              <a:t>population.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0A8B17-F1B0-4109-80DF-0B1A07E5AE2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468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04800" y="4267202"/>
            <a:ext cx="6477000" cy="4804410"/>
          </a:xfrm>
        </p:spPr>
        <p:txBody>
          <a:bodyPr>
            <a:noAutofit/>
          </a:bodyPr>
          <a:lstStyle/>
          <a:p>
            <a:pPr marL="171407" indent="-171407">
              <a:buFont typeface="Wingdings" pitchFamily="2" charset="2"/>
              <a:buChar char="v"/>
            </a:pPr>
            <a:r>
              <a:rPr lang="en-US" dirty="0" smtClean="0"/>
              <a:t>We are working on a number of key initiatives that are highlighted</a:t>
            </a:r>
            <a:r>
              <a:rPr lang="en-US" baseline="0" dirty="0" smtClean="0"/>
              <a:t> in this slide and I will briefly discuss.</a:t>
            </a:r>
          </a:p>
          <a:p>
            <a:pPr marL="171407" indent="-171407">
              <a:buFont typeface="Wingdings" pitchFamily="2" charset="2"/>
              <a:buChar char="v"/>
            </a:pPr>
            <a:r>
              <a:rPr lang="en-US" b="1" baseline="0" dirty="0" smtClean="0">
                <a:solidFill>
                  <a:srgbClr val="C00000"/>
                </a:solidFill>
              </a:rPr>
              <a:t>FIRST, </a:t>
            </a:r>
            <a:r>
              <a:rPr lang="en-US" baseline="0" dirty="0" smtClean="0"/>
              <a:t>we must continue to expand access to higher education.</a:t>
            </a:r>
          </a:p>
          <a:p>
            <a:pPr marL="171407" indent="-171407">
              <a:buFont typeface="Wingdings" pitchFamily="2" charset="2"/>
              <a:buChar char="v"/>
            </a:pPr>
            <a:r>
              <a:rPr lang="en-US" baseline="0" dirty="0" smtClean="0"/>
              <a:t>One of the main obstacles to access is cost and we must have a comprehensive strategy to address this issue.</a:t>
            </a:r>
          </a:p>
          <a:p>
            <a:pPr marL="171407" indent="-171407">
              <a:buFont typeface="Wingdings" pitchFamily="2" charset="2"/>
              <a:buChar char="v"/>
            </a:pPr>
            <a:r>
              <a:rPr lang="en-US" baseline="0" dirty="0" smtClean="0"/>
              <a:t>In 2010, the Coordinating Board adopted a series of recommendations and strategies to improve cost-efficiency at our public institutions.</a:t>
            </a:r>
          </a:p>
          <a:p>
            <a:pPr marL="171407" indent="-171407">
              <a:buFont typeface="Wingdings" pitchFamily="2" charset="2"/>
              <a:buChar char="v"/>
            </a:pPr>
            <a:r>
              <a:rPr lang="en-US" baseline="0" dirty="0" smtClean="0"/>
              <a:t>The goal was to identify ways to bend the cost curve in higher education without sacrificing quality.</a:t>
            </a:r>
          </a:p>
          <a:p>
            <a:pPr marL="171407" indent="-171407">
              <a:buFont typeface="Wingdings" pitchFamily="2" charset="2"/>
              <a:buChar char="v"/>
            </a:pPr>
            <a:r>
              <a:rPr lang="en-US" baseline="0" dirty="0" smtClean="0"/>
              <a:t>Many of these initiatives are currently being implemented by institutions around the state and the Governor recently requested the Coordinating Board to survey institutions as to their progress.  </a:t>
            </a:r>
          </a:p>
          <a:p>
            <a:pPr marL="171407" indent="-171407">
              <a:buFont typeface="Wingdings" pitchFamily="2" charset="2"/>
              <a:buChar char="v"/>
            </a:pPr>
            <a:r>
              <a:rPr lang="en-US" baseline="0" dirty="0" smtClean="0"/>
              <a:t>Higher education, like all other facets of government and private industry, must help control costs.</a:t>
            </a:r>
          </a:p>
          <a:p>
            <a:pPr marL="171407" indent="-171407">
              <a:buFont typeface="Wingdings" pitchFamily="2" charset="2"/>
              <a:buChar char="v"/>
            </a:pPr>
            <a:r>
              <a:rPr lang="en-US" baseline="0" dirty="0" smtClean="0"/>
              <a:t>In addition to controlling costs, the Coordinating Board has been looking at ways to stretch limited financial aid dollars further.</a:t>
            </a:r>
          </a:p>
          <a:p>
            <a:pPr marL="171407" indent="-171407">
              <a:buFont typeface="Wingdings" pitchFamily="2" charset="2"/>
              <a:buChar char="v"/>
            </a:pPr>
            <a:r>
              <a:rPr lang="en-US" baseline="0" dirty="0" smtClean="0"/>
              <a:t>While the state has significantly increased financial aid appropriations, demand is far outpacing resources.</a:t>
            </a:r>
          </a:p>
          <a:p>
            <a:pPr marL="171407" indent="-171407">
              <a:buFont typeface="Wingdings" pitchFamily="2" charset="2"/>
              <a:buChar char="v"/>
            </a:pPr>
            <a:r>
              <a:rPr lang="en-US" baseline="0" dirty="0" smtClean="0"/>
              <a:t>The old system of financial aid that maximizes dollars to a few and provides little incentive for students to complete on time and with as few credits as possible is no longer feasible.</a:t>
            </a:r>
          </a:p>
          <a:p>
            <a:pPr marL="171407" indent="-171407">
              <a:buFont typeface="Wingdings" pitchFamily="2" charset="2"/>
              <a:buChar char="v"/>
            </a:pPr>
            <a:r>
              <a:rPr lang="en-US" baseline="0" dirty="0" smtClean="0"/>
              <a:t>Finally, we are working aggressively with institutions across the state to realize the challenge by the Governor to provide pathways for a $10k degree.</a:t>
            </a:r>
          </a:p>
          <a:p>
            <a:pPr marL="171407" indent="-171407">
              <a:buFont typeface="Wingdings" pitchFamily="2" charset="2"/>
              <a:buChar char="v"/>
            </a:pPr>
            <a:r>
              <a:rPr lang="en-US" baseline="0" dirty="0" smtClean="0"/>
              <a:t>Not all degrees and not all institutions can meet this challenge, but we must find innovative approaches to provide a less expensive pathway to postsecondary education, particularly for our non-traditional student </a:t>
            </a:r>
            <a:r>
              <a:rPr lang="en-US" baseline="0" smtClean="0"/>
              <a:t>population.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0A8B17-F1B0-4109-80DF-0B1A07E5AE2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468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0CD2-7312-482E-BF4C-90D71D88DAD4}" type="datetimeFigureOut">
              <a:rPr lang="en-US" smtClean="0">
                <a:solidFill>
                  <a:srgbClr val="323232"/>
                </a:solidFill>
              </a:rPr>
              <a:pPr/>
              <a:t>3/12/2013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B47B-E107-41DB-BB76-E70DE7F336EC}" type="slidenum">
              <a:rPr lang="en-US" smtClean="0">
                <a:solidFill>
                  <a:srgbClr val="323232"/>
                </a:solidFill>
              </a:rPr>
              <a:pPr/>
              <a:t>‹#›</a:t>
            </a:fld>
            <a:endParaRPr lang="en-US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171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0CD2-7312-482E-BF4C-90D71D88DAD4}" type="datetimeFigureOut">
              <a:rPr lang="en-US" smtClean="0">
                <a:solidFill>
                  <a:srgbClr val="323232"/>
                </a:solidFill>
              </a:rPr>
              <a:pPr/>
              <a:t>3/12/2013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B47B-E107-41DB-BB76-E70DE7F336EC}" type="slidenum">
              <a:rPr lang="en-US" smtClean="0">
                <a:solidFill>
                  <a:srgbClr val="323232"/>
                </a:solidFill>
              </a:rPr>
              <a:pPr/>
              <a:t>‹#›</a:t>
            </a:fld>
            <a:endParaRPr lang="en-US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205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0CD2-7312-482E-BF4C-90D71D88DAD4}" type="datetimeFigureOut">
              <a:rPr lang="en-US" smtClean="0">
                <a:solidFill>
                  <a:srgbClr val="323232"/>
                </a:solidFill>
              </a:rPr>
              <a:pPr/>
              <a:t>3/12/2013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B47B-E107-41DB-BB76-E70DE7F336EC}" type="slidenum">
              <a:rPr lang="en-US" smtClean="0">
                <a:solidFill>
                  <a:srgbClr val="323232"/>
                </a:solidFill>
              </a:rPr>
              <a:pPr/>
              <a:t>‹#›</a:t>
            </a:fld>
            <a:endParaRPr lang="en-US">
              <a:solidFill>
                <a:srgbClr val="323232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1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9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THECB 10/2009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BB22D-21B2-456C-BACD-374D6471BF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951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0CD2-7312-482E-BF4C-90D71D88DAD4}" type="datetimeFigureOut">
              <a:rPr lang="en-US" smtClean="0">
                <a:solidFill>
                  <a:srgbClr val="323232"/>
                </a:solidFill>
              </a:rPr>
              <a:pPr/>
              <a:t>3/12/2013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B47B-E107-41DB-BB76-E70DE7F336EC}" type="slidenum">
              <a:rPr lang="en-US" smtClean="0">
                <a:solidFill>
                  <a:srgbClr val="323232"/>
                </a:solidFill>
              </a:rPr>
              <a:pPr/>
              <a:t>‹#›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386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9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9" y="4087563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5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6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6" y="1437449"/>
            <a:ext cx="6417735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0CD2-7312-482E-BF4C-90D71D88DAD4}" type="datetimeFigureOut">
              <a:rPr lang="en-US" smtClean="0">
                <a:solidFill>
                  <a:srgbClr val="323232"/>
                </a:solidFill>
              </a:rPr>
              <a:pPr/>
              <a:t>3/12/2013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B47B-E107-41DB-BB76-E70DE7F336EC}" type="slidenum">
              <a:rPr lang="en-US" smtClean="0">
                <a:solidFill>
                  <a:srgbClr val="323232"/>
                </a:solidFill>
              </a:rPr>
              <a:pPr/>
              <a:t>‹#›</a:t>
            </a:fld>
            <a:endParaRPr lang="en-US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842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0CD2-7312-482E-BF4C-90D71D88DAD4}" type="datetimeFigureOut">
              <a:rPr lang="en-US" smtClean="0">
                <a:solidFill>
                  <a:srgbClr val="323232"/>
                </a:solidFill>
              </a:rPr>
              <a:pPr/>
              <a:t>3/12/2013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B47B-E107-41DB-BB76-E70DE7F336EC}" type="slidenum">
              <a:rPr lang="en-US" smtClean="0">
                <a:solidFill>
                  <a:srgbClr val="323232"/>
                </a:solidFill>
              </a:rPr>
              <a:pPr/>
              <a:t>‹#›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33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4" y="3429001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1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0CD2-7312-482E-BF4C-90D71D88DAD4}" type="datetimeFigureOut">
              <a:rPr lang="en-US" smtClean="0">
                <a:solidFill>
                  <a:srgbClr val="323232"/>
                </a:solidFill>
              </a:rPr>
              <a:pPr/>
              <a:t>3/12/2013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B47B-E107-41DB-BB76-E70DE7F336EC}" type="slidenum">
              <a:rPr lang="en-US" smtClean="0">
                <a:solidFill>
                  <a:srgbClr val="323232"/>
                </a:solidFill>
              </a:rPr>
              <a:pPr/>
              <a:t>‹#›</a:t>
            </a:fld>
            <a:endParaRPr lang="en-US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78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0CD2-7312-482E-BF4C-90D71D88DAD4}" type="datetimeFigureOut">
              <a:rPr lang="en-US" smtClean="0">
                <a:solidFill>
                  <a:srgbClr val="323232"/>
                </a:solidFill>
              </a:rPr>
              <a:pPr/>
              <a:t>3/12/2013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B47B-E107-41DB-BB76-E70DE7F336EC}" type="slidenum">
              <a:rPr lang="en-US" smtClean="0">
                <a:solidFill>
                  <a:srgbClr val="323232"/>
                </a:solidFill>
              </a:rPr>
              <a:pPr/>
              <a:t>‹#›</a:t>
            </a:fld>
            <a:endParaRPr lang="en-US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25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2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0CD2-7312-482E-BF4C-90D71D88DAD4}" type="datetimeFigureOut">
              <a:rPr lang="en-US" smtClean="0">
                <a:solidFill>
                  <a:srgbClr val="323232"/>
                </a:solidFill>
              </a:rPr>
              <a:pPr/>
              <a:t>3/12/2013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B47B-E107-41DB-BB76-E70DE7F336EC}" type="slidenum">
              <a:rPr lang="en-US" smtClean="0">
                <a:solidFill>
                  <a:srgbClr val="323232"/>
                </a:solidFill>
              </a:rPr>
              <a:pPr/>
              <a:t>‹#›</a:t>
            </a:fld>
            <a:endParaRPr lang="en-US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18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0CD2-7312-482E-BF4C-90D71D88DAD4}" type="datetimeFigureOut">
              <a:rPr lang="en-US" smtClean="0">
                <a:solidFill>
                  <a:srgbClr val="323232"/>
                </a:solidFill>
              </a:rPr>
              <a:pPr/>
              <a:t>3/12/2013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B47B-E107-41DB-BB76-E70DE7F336EC}" type="slidenum">
              <a:rPr lang="en-US" smtClean="0">
                <a:solidFill>
                  <a:srgbClr val="323232"/>
                </a:solidFill>
              </a:rPr>
              <a:pPr/>
              <a:t>‹#›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1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3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736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4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0CD2-7312-482E-BF4C-90D71D88DAD4}" type="datetimeFigureOut">
              <a:rPr lang="en-US" smtClean="0">
                <a:solidFill>
                  <a:srgbClr val="323232"/>
                </a:solidFill>
              </a:rPr>
              <a:pPr/>
              <a:t>3/12/2013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B47B-E107-41DB-BB76-E70DE7F336EC}" type="slidenum">
              <a:rPr lang="en-US" smtClean="0">
                <a:solidFill>
                  <a:srgbClr val="323232"/>
                </a:solidFill>
              </a:rPr>
              <a:pPr/>
              <a:t>‹#›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97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30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5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DB70CD2-7312-482E-BF4C-90D71D88DAD4}" type="datetimeFigureOut">
              <a:rPr lang="en-US" smtClean="0">
                <a:solidFill>
                  <a:srgbClr val="323232"/>
                </a:solidFill>
              </a:rPr>
              <a:pPr/>
              <a:t>3/12/2013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9" y="6250165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32323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4"/>
            <a:ext cx="1161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32DB47B-E107-41DB-BB76-E70DE7F336EC}" type="slidenum">
              <a:rPr lang="en-US" smtClean="0">
                <a:solidFill>
                  <a:srgbClr val="323232"/>
                </a:solidFill>
              </a:rPr>
              <a:pPr/>
              <a:t>‹#›</a:t>
            </a:fld>
            <a:endParaRPr lang="en-US">
              <a:solidFill>
                <a:srgbClr val="32323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774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  <p:sldLayoutId id="214748392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D8B5B.86ED8410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7.xml"/><Relationship Id="rId13" Type="http://schemas.openxmlformats.org/officeDocument/2006/relationships/tags" Target="../tags/tag12.xml"/><Relationship Id="rId18" Type="http://schemas.openxmlformats.org/officeDocument/2006/relationships/oleObject" Target="../embeddings/oleObject1.bin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12" Type="http://schemas.openxmlformats.org/officeDocument/2006/relationships/tags" Target="../tags/tag11.xml"/><Relationship Id="rId17" Type="http://schemas.openxmlformats.org/officeDocument/2006/relationships/notesSlide" Target="../notesSlides/notesSlide3.xml"/><Relationship Id="rId2" Type="http://schemas.openxmlformats.org/officeDocument/2006/relationships/tags" Target="../tags/tag1.xml"/><Relationship Id="rId16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11" Type="http://schemas.openxmlformats.org/officeDocument/2006/relationships/tags" Target="../tags/tag10.xml"/><Relationship Id="rId5" Type="http://schemas.openxmlformats.org/officeDocument/2006/relationships/tags" Target="../tags/tag4.xml"/><Relationship Id="rId15" Type="http://schemas.openxmlformats.org/officeDocument/2006/relationships/tags" Target="../tags/tag14.xml"/><Relationship Id="rId10" Type="http://schemas.openxmlformats.org/officeDocument/2006/relationships/tags" Target="../tags/tag9.xml"/><Relationship Id="rId4" Type="http://schemas.openxmlformats.org/officeDocument/2006/relationships/tags" Target="../tags/tag3.xml"/><Relationship Id="rId9" Type="http://schemas.openxmlformats.org/officeDocument/2006/relationships/tags" Target="../tags/tag8.xml"/><Relationship Id="rId14" Type="http://schemas.openxmlformats.org/officeDocument/2006/relationships/tags" Target="../tags/tag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Planning and Visioning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Team Approach to Integrating Strategic Planning, Budgeting, and External Parameters to Frame the University 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2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Institutional Strategic Planning Process</a:t>
            </a:r>
            <a:br>
              <a:rPr lang="en-US" sz="3600" dirty="0" smtClean="0"/>
            </a:br>
            <a:r>
              <a:rPr lang="en-US" sz="1800" dirty="0" smtClean="0"/>
              <a:t>Communicate and Develop Inter-divisional Strengths</a:t>
            </a:r>
            <a:endParaRPr lang="en-US" sz="1800" dirty="0"/>
          </a:p>
        </p:txBody>
      </p:sp>
      <p:sp>
        <p:nvSpPr>
          <p:cNvPr id="6" name="Rounded Rectangle 5"/>
          <p:cNvSpPr/>
          <p:nvPr/>
        </p:nvSpPr>
        <p:spPr>
          <a:xfrm>
            <a:off x="564997" y="3105150"/>
            <a:ext cx="12192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External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64997" y="4324350"/>
            <a:ext cx="12192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SEM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483002" y="3409950"/>
            <a:ext cx="140319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Institutional Goals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343400" y="4724400"/>
            <a:ext cx="1641088" cy="723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Institutional Initiatives 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343400" y="2283510"/>
            <a:ext cx="1641088" cy="723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Division Goals 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934200" y="3540644"/>
            <a:ext cx="1371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Department Goals</a:t>
            </a:r>
            <a:endParaRPr lang="en-US" sz="1600" dirty="0"/>
          </a:p>
        </p:txBody>
      </p:sp>
      <p:cxnSp>
        <p:nvCxnSpPr>
          <p:cNvPr id="29" name="Elbow Connector 28"/>
          <p:cNvCxnSpPr>
            <a:stCxn id="6" idx="3"/>
            <a:endCxn id="8" idx="1"/>
          </p:cNvCxnSpPr>
          <p:nvPr/>
        </p:nvCxnSpPr>
        <p:spPr>
          <a:xfrm>
            <a:off x="1784197" y="3257550"/>
            <a:ext cx="698805" cy="609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7" idx="3"/>
            <a:endCxn id="8" idx="1"/>
          </p:cNvCxnSpPr>
          <p:nvPr/>
        </p:nvCxnSpPr>
        <p:spPr>
          <a:xfrm flipV="1">
            <a:off x="1784197" y="3867150"/>
            <a:ext cx="698805" cy="609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8" idx="3"/>
            <a:endCxn id="12" idx="1"/>
          </p:cNvCxnSpPr>
          <p:nvPr/>
        </p:nvCxnSpPr>
        <p:spPr>
          <a:xfrm flipV="1">
            <a:off x="3886197" y="2645460"/>
            <a:ext cx="457203" cy="122169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8" idx="3"/>
            <a:endCxn id="11" idx="1"/>
          </p:cNvCxnSpPr>
          <p:nvPr/>
        </p:nvCxnSpPr>
        <p:spPr>
          <a:xfrm>
            <a:off x="3886197" y="3867150"/>
            <a:ext cx="457203" cy="12192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12" idx="3"/>
            <a:endCxn id="13" idx="1"/>
          </p:cNvCxnSpPr>
          <p:nvPr/>
        </p:nvCxnSpPr>
        <p:spPr>
          <a:xfrm>
            <a:off x="5984488" y="2645460"/>
            <a:ext cx="949712" cy="135238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11" idx="3"/>
            <a:endCxn id="13" idx="1"/>
          </p:cNvCxnSpPr>
          <p:nvPr/>
        </p:nvCxnSpPr>
        <p:spPr>
          <a:xfrm flipV="1">
            <a:off x="5984488" y="3997844"/>
            <a:ext cx="949712" cy="108850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ounded Rectangle 67"/>
          <p:cNvSpPr/>
          <p:nvPr/>
        </p:nvSpPr>
        <p:spPr>
          <a:xfrm>
            <a:off x="4572000" y="3007410"/>
            <a:ext cx="1752600" cy="14476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/>
              <a:t>Academic Plan</a:t>
            </a:r>
          </a:p>
          <a:p>
            <a:r>
              <a:rPr lang="en-US" sz="1000" dirty="0" smtClean="0"/>
              <a:t>Retention Plan</a:t>
            </a:r>
          </a:p>
          <a:p>
            <a:r>
              <a:rPr lang="en-US" sz="1000" dirty="0" smtClean="0"/>
              <a:t>Budget Plan</a:t>
            </a:r>
          </a:p>
          <a:p>
            <a:r>
              <a:rPr lang="en-US" sz="1000" dirty="0" smtClean="0"/>
              <a:t>Marketing/Recruiting Plan</a:t>
            </a:r>
          </a:p>
          <a:p>
            <a:r>
              <a:rPr lang="en-US" sz="1000" dirty="0" smtClean="0"/>
              <a:t>Student Services Plan</a:t>
            </a:r>
          </a:p>
          <a:p>
            <a:r>
              <a:rPr lang="en-US" sz="1000" dirty="0" smtClean="0"/>
              <a:t>Advancement Plan</a:t>
            </a:r>
          </a:p>
          <a:p>
            <a:r>
              <a:rPr lang="en-US" sz="1000" dirty="0" smtClean="0"/>
              <a:t>Technology Plan</a:t>
            </a:r>
          </a:p>
          <a:p>
            <a:pPr algn="ctr"/>
            <a:endParaRPr lang="en-US" dirty="0"/>
          </a:p>
        </p:txBody>
      </p:sp>
      <p:cxnSp>
        <p:nvCxnSpPr>
          <p:cNvPr id="74" name="Elbow Connector 73"/>
          <p:cNvCxnSpPr>
            <a:endCxn id="68" idx="1"/>
          </p:cNvCxnSpPr>
          <p:nvPr/>
        </p:nvCxnSpPr>
        <p:spPr>
          <a:xfrm rot="16200000" flipH="1">
            <a:off x="4171993" y="3331220"/>
            <a:ext cx="723816" cy="7619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ight Arrow 96"/>
          <p:cNvSpPr/>
          <p:nvPr/>
        </p:nvSpPr>
        <p:spPr>
          <a:xfrm>
            <a:off x="8382000" y="3755528"/>
            <a:ext cx="6858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ight Arrow 97"/>
          <p:cNvSpPr/>
          <p:nvPr/>
        </p:nvSpPr>
        <p:spPr>
          <a:xfrm>
            <a:off x="184946" y="362483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ounded Rectangle 100"/>
          <p:cNvSpPr/>
          <p:nvPr/>
        </p:nvSpPr>
        <p:spPr>
          <a:xfrm>
            <a:off x="4572000" y="5448300"/>
            <a:ext cx="2438400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/>
              <a:t>Recruitment and Retention Committee</a:t>
            </a:r>
          </a:p>
          <a:p>
            <a:r>
              <a:rPr lang="en-US" sz="1000" dirty="0" smtClean="0"/>
              <a:t>Inter-divisional Initiatives</a:t>
            </a:r>
          </a:p>
        </p:txBody>
      </p:sp>
      <p:cxnSp>
        <p:nvCxnSpPr>
          <p:cNvPr id="103" name="Elbow Connector 102"/>
          <p:cNvCxnSpPr>
            <a:endCxn id="101" idx="1"/>
          </p:cNvCxnSpPr>
          <p:nvPr/>
        </p:nvCxnSpPr>
        <p:spPr>
          <a:xfrm rot="16200000" flipH="1">
            <a:off x="4371976" y="5572126"/>
            <a:ext cx="323850" cy="7619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98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bg1">
                <a:tint val="94000"/>
                <a:shade val="94000"/>
                <a:alpha val="100000"/>
                <a:satMod val="114000"/>
                <a:lumMod val="114000"/>
              </a:schemeClr>
            </a:gs>
            <a:gs pos="100000">
              <a:schemeClr val="bg1">
                <a:tint val="94000"/>
                <a:shade val="94000"/>
                <a:satMod val="128000"/>
                <a:lumMod val="100000"/>
              </a:schemeClr>
            </a:gs>
            <a:gs pos="100000">
              <a:schemeClr val="bg1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Institutional Strategic Planning </a:t>
            </a:r>
            <a:r>
              <a:rPr lang="en-US" sz="3200" dirty="0" smtClean="0"/>
              <a:t>Philosophy</a:t>
            </a:r>
            <a:br>
              <a:rPr lang="en-US" sz="3200" dirty="0" smtClean="0"/>
            </a:br>
            <a:r>
              <a:rPr lang="en-US" sz="1800" dirty="0" smtClean="0"/>
              <a:t>Every Facet of the Mission is Critical</a:t>
            </a:r>
            <a:endParaRPr lang="en-US" sz="1800" dirty="0"/>
          </a:p>
        </p:txBody>
      </p:sp>
      <p:pic>
        <p:nvPicPr>
          <p:cNvPr id="4" name="Picture 3" descr="S:\My Documents\Strategic Planning for Dana Gibson\InstitutionalWhe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667000"/>
            <a:ext cx="4724400" cy="3886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735766" y="2570356"/>
            <a:ext cx="3200400" cy="3020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36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Pulling Together with Purpose</a:t>
            </a:r>
            <a:br>
              <a:rPr lang="en-US" sz="3200" dirty="0" smtClean="0"/>
            </a:br>
            <a:r>
              <a:rPr lang="en-US" sz="1800" dirty="0" smtClean="0"/>
              <a:t>Maintaining a High Performance Team Concept</a:t>
            </a:r>
            <a:endParaRPr 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685800" y="6400800"/>
            <a:ext cx="4840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Note: “Pulling Together with Purpose” </a:t>
            </a:r>
            <a:r>
              <a:rPr lang="en-US" sz="1200" b="1" dirty="0" smtClean="0"/>
              <a:t>Business Officer </a:t>
            </a:r>
            <a:r>
              <a:rPr lang="en-US" sz="1200" dirty="0" smtClean="0"/>
              <a:t>September 2011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134547" y="2133600"/>
            <a:ext cx="78534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Balance in Purpose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Focus on accomplishing tasks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Maintain </a:t>
            </a:r>
            <a:r>
              <a:rPr lang="en-US" dirty="0" smtClean="0"/>
              <a:t>healthy </a:t>
            </a:r>
            <a:r>
              <a:rPr lang="en-US" dirty="0" smtClean="0"/>
              <a:t>work relationships and awareness of greater purpose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4724400"/>
            <a:ext cx="363112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Communicate</a:t>
            </a:r>
            <a:endParaRPr lang="en-US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Engage colleagues</a:t>
            </a:r>
            <a:endParaRPr lang="en-US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Collaborate with colleagues</a:t>
            </a:r>
            <a:endParaRPr lang="en-US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Develop action plans</a:t>
            </a:r>
            <a:endParaRPr lang="en-US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Assess and improve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34547" y="3200400"/>
            <a:ext cx="349486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Understand the Obstacles</a:t>
            </a:r>
            <a:endParaRPr lang="en-US" b="1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Changing demographics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Decreasing budgets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Changing business models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Increasing workloads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6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Pulling Together with Purpose</a:t>
            </a:r>
            <a:br>
              <a:rPr lang="en-US" sz="3200" dirty="0" smtClean="0"/>
            </a:br>
            <a:r>
              <a:rPr lang="en-US" sz="1800" dirty="0" smtClean="0"/>
              <a:t>Being an Effective Team Member</a:t>
            </a:r>
            <a:endParaRPr 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685800" y="6400800"/>
            <a:ext cx="4840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Note: “Pulling Together with Purpose” </a:t>
            </a:r>
            <a:r>
              <a:rPr lang="en-US" sz="1200" b="1" dirty="0" smtClean="0"/>
              <a:t>Business Officer </a:t>
            </a:r>
            <a:r>
              <a:rPr lang="en-US" sz="1200" dirty="0" smtClean="0"/>
              <a:t>September 2011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134547" y="2133600"/>
            <a:ext cx="35868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Engender Trust Among Colleagues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Integrity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Authenticity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Compassion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34547" y="3333929"/>
            <a:ext cx="59554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Respect Your Team Members</a:t>
            </a:r>
            <a:endParaRPr lang="en-US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Recognition of task accomplishments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Emphasize importance of professional relationships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30576" y="4257259"/>
            <a:ext cx="39469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Commit to the Mission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Purpose is bigger than yourself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Leave room for disagreement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96399" y="5198484"/>
            <a:ext cx="57871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Manage Conflict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Do not personalize work conflicts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The conflict does not matter, it’s how it is handled</a:t>
            </a:r>
          </a:p>
        </p:txBody>
      </p:sp>
    </p:spTree>
    <p:extLst>
      <p:ext uri="{BB962C8B-B14F-4D97-AF65-F5344CB8AC3E}">
        <p14:creationId xmlns:p14="http://schemas.microsoft.com/office/powerpoint/2010/main" val="72015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Pulling Together with Purpose</a:t>
            </a:r>
            <a:br>
              <a:rPr lang="en-US" sz="3200" dirty="0" smtClean="0"/>
            </a:br>
            <a:r>
              <a:rPr lang="en-US" sz="1800" dirty="0" smtClean="0"/>
              <a:t>Being an Effective Team Member</a:t>
            </a:r>
            <a:endParaRPr 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685800" y="6400800"/>
            <a:ext cx="4840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Note: “Pulling Together with Purpose” </a:t>
            </a:r>
            <a:r>
              <a:rPr lang="en-US" sz="1200" b="1" dirty="0" smtClean="0"/>
              <a:t>Business Officer </a:t>
            </a:r>
            <a:r>
              <a:rPr lang="en-US" sz="1200" dirty="0" smtClean="0"/>
              <a:t>September 2011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134547" y="2679976"/>
            <a:ext cx="28809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Focus on Results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Individual successes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Team </a:t>
            </a:r>
            <a:r>
              <a:rPr lang="en-US" dirty="0" smtClean="0"/>
              <a:t>successes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990598" y="3886200"/>
            <a:ext cx="43281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Assessment and Accountability</a:t>
            </a:r>
            <a:endParaRPr lang="en-US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Self evaluation as a team member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Improving the total outcome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We win together, we lose together</a:t>
            </a:r>
          </a:p>
        </p:txBody>
      </p:sp>
    </p:spTree>
    <p:extLst>
      <p:ext uri="{BB962C8B-B14F-4D97-AF65-F5344CB8AC3E}">
        <p14:creationId xmlns:p14="http://schemas.microsoft.com/office/powerpoint/2010/main" val="154797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Pulling Together with Purpose</a:t>
            </a:r>
            <a:br>
              <a:rPr lang="en-US" sz="3200" dirty="0" smtClean="0"/>
            </a:br>
            <a:r>
              <a:rPr lang="en-US" sz="1800" dirty="0" smtClean="0"/>
              <a:t>Being an Effective Team Member</a:t>
            </a:r>
            <a:endParaRPr 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685800" y="6400800"/>
            <a:ext cx="48045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Note: Lou Holtz, Former college football coach and ESPN commentator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3352800"/>
            <a:ext cx="3962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Ability </a:t>
            </a:r>
            <a:r>
              <a:rPr lang="en-US" dirty="0" smtClean="0"/>
              <a:t>is what we are capable of doing</a:t>
            </a:r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Motivation</a:t>
            </a:r>
            <a:r>
              <a:rPr lang="en-US" dirty="0" smtClean="0"/>
              <a:t> determines what you do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Attitude </a:t>
            </a:r>
            <a:r>
              <a:rPr lang="en-US" dirty="0" smtClean="0"/>
              <a:t>determines how well you do it</a:t>
            </a:r>
            <a:endParaRPr lang="en-US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888794" y="3396734"/>
            <a:ext cx="2520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Individual Task </a:t>
            </a:r>
            <a:r>
              <a:rPr lang="en-US" dirty="0" smtClean="0"/>
              <a:t>Oriented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94399" y="4985266"/>
            <a:ext cx="2415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Team Mission </a:t>
            </a:r>
            <a:r>
              <a:rPr lang="en-US" dirty="0" smtClean="0"/>
              <a:t>Oriented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6814650" y="4060060"/>
            <a:ext cx="484632" cy="6168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/>
          <p:cNvSpPr/>
          <p:nvPr/>
        </p:nvSpPr>
        <p:spPr>
          <a:xfrm>
            <a:off x="5181600" y="3503777"/>
            <a:ext cx="77724" cy="1752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7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University Vision and Goals</a:t>
            </a:r>
            <a:endParaRPr lang="en-US" dirty="0"/>
          </a:p>
        </p:txBody>
      </p:sp>
      <p:pic>
        <p:nvPicPr>
          <p:cNvPr id="4" name="Content Placeholder 3" descr="cid:image001.png@01CD8B5B.86ED8410"/>
          <p:cNvPicPr>
            <a:picLocks noGrp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2514600"/>
            <a:ext cx="5091168" cy="34512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724400" y="2514600"/>
            <a:ext cx="4114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dirty="0"/>
              <a:t>Foster a lifelong learning environment in support of a diverse faculty and staff who are excellent scholars, educators, and professionals</a:t>
            </a:r>
            <a:r>
              <a:rPr lang="en-US" sz="1200" dirty="0" smtClean="0"/>
              <a:t>.</a:t>
            </a:r>
          </a:p>
          <a:p>
            <a:pPr lvl="0"/>
            <a:endParaRPr lang="en-US" sz="1200" dirty="0"/>
          </a:p>
          <a:p>
            <a:pPr lvl="0"/>
            <a:r>
              <a:rPr lang="en-US" sz="1200" dirty="0"/>
              <a:t>Promote a stimulating learning environment through the integration of academic settings, campus culture and service</a:t>
            </a:r>
            <a:r>
              <a:rPr lang="en-US" sz="1200" dirty="0" smtClean="0"/>
              <a:t>.</a:t>
            </a:r>
          </a:p>
          <a:p>
            <a:pPr lvl="0"/>
            <a:endParaRPr lang="en-US" sz="1200" dirty="0"/>
          </a:p>
          <a:p>
            <a:pPr lvl="0"/>
            <a:r>
              <a:rPr lang="en-US" sz="1200" dirty="0"/>
              <a:t>Increase and develop university resources and infrastructures that support the intellectual transformation of students.</a:t>
            </a:r>
          </a:p>
          <a:p>
            <a:pPr lvl="0"/>
            <a:endParaRPr lang="en-US" sz="1200" dirty="0" smtClean="0"/>
          </a:p>
          <a:p>
            <a:pPr lvl="0"/>
            <a:r>
              <a:rPr lang="en-US" sz="1200" dirty="0" smtClean="0"/>
              <a:t>Enhance </a:t>
            </a:r>
            <a:r>
              <a:rPr lang="en-US" sz="1200" dirty="0"/>
              <a:t>marketing outreach and visibility to include academic and scholarly activities through consistent and integrated messaging while optimizing communication channels.</a:t>
            </a:r>
          </a:p>
          <a:p>
            <a:pPr lvl="0"/>
            <a:endParaRPr lang="en-US" sz="1200" dirty="0" smtClean="0"/>
          </a:p>
          <a:p>
            <a:pPr lvl="0"/>
            <a:r>
              <a:rPr lang="en-US" sz="1200" dirty="0" smtClean="0"/>
              <a:t>Promote </a:t>
            </a:r>
            <a:r>
              <a:rPr lang="en-US" sz="1200" dirty="0"/>
              <a:t>efficient data driven decision making through the integration of centralized data analysis, review and dissemination.</a:t>
            </a:r>
          </a:p>
          <a:p>
            <a:pPr lvl="0"/>
            <a:endParaRPr lang="en-US" sz="1200" dirty="0" smtClean="0"/>
          </a:p>
          <a:p>
            <a:pPr lvl="0"/>
            <a:r>
              <a:rPr lang="en-US" sz="1200" dirty="0" smtClean="0"/>
              <a:t>Cultivate </a:t>
            </a:r>
            <a:r>
              <a:rPr lang="en-US" sz="1200" dirty="0"/>
              <a:t>a continually sensitive and proactive response to the ever-changing needs of our constituents.</a:t>
            </a:r>
          </a:p>
        </p:txBody>
      </p:sp>
    </p:spTree>
    <p:extLst>
      <p:ext uri="{BB962C8B-B14F-4D97-AF65-F5344CB8AC3E}">
        <p14:creationId xmlns:p14="http://schemas.microsoft.com/office/powerpoint/2010/main" val="8312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Strategic Components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82153068"/>
              </p:ext>
            </p:extLst>
          </p:nvPr>
        </p:nvGraphicFramePr>
        <p:xfrm>
          <a:off x="1066800" y="2362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657600" y="4267200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itchFamily="18" charset="0"/>
              </a:rPr>
              <a:t>VISION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42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14" y="2584398"/>
            <a:ext cx="8229600" cy="4121201"/>
          </a:xfrm>
          <a:solidFill>
            <a:schemeClr val="accent1">
              <a:lumMod val="40000"/>
              <a:lumOff val="60000"/>
            </a:schemeClr>
          </a:solidFill>
          <a:ln w="38100">
            <a:noFill/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600" b="1" dirty="0" smtClean="0"/>
              <a:t> SHSU </a:t>
            </a:r>
            <a:r>
              <a:rPr lang="en-US" sz="1600" b="1" dirty="0"/>
              <a:t>Strategic Planning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 algn="ctr">
              <a:buNone/>
            </a:pPr>
            <a:r>
              <a:rPr lang="en-US" sz="1600" dirty="0"/>
              <a:t> </a:t>
            </a:r>
            <a:r>
              <a:rPr lang="en-US" sz="1600" b="1" dirty="0" smtClean="0"/>
              <a:t>Strategic </a:t>
            </a:r>
            <a:r>
              <a:rPr lang="en-US" sz="1600" b="1" dirty="0"/>
              <a:t>Enrollment Planning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 </a:t>
            </a:r>
          </a:p>
          <a:p>
            <a:pPr marL="0" indent="0">
              <a:buNone/>
              <a:tabLst>
                <a:tab pos="1030288" algn="l"/>
                <a:tab pos="4060825" algn="ctr"/>
                <a:tab pos="5540375" algn="l"/>
              </a:tabLst>
            </a:pPr>
            <a:r>
              <a:rPr lang="en-US" sz="1600" b="1" dirty="0" smtClean="0"/>
              <a:t>Physical</a:t>
            </a:r>
            <a:r>
              <a:rPr lang="en-US" sz="1600" dirty="0"/>
              <a:t>	</a:t>
            </a:r>
            <a:r>
              <a:rPr lang="en-US" sz="1600" b="1" dirty="0" smtClean="0"/>
              <a:t>Marketing</a:t>
            </a:r>
            <a:r>
              <a:rPr lang="en-US" sz="1600" b="1" dirty="0"/>
              <a:t>, </a:t>
            </a:r>
            <a:r>
              <a:rPr lang="en-US" sz="1600" b="1" dirty="0" smtClean="0"/>
              <a:t>                                                                                                               Student</a:t>
            </a:r>
            <a:r>
              <a:rPr lang="en-US" sz="1600" dirty="0" smtClean="0">
                <a:effectLst/>
              </a:rPr>
              <a:t/>
            </a:r>
            <a:br>
              <a:rPr lang="en-US" sz="1600" dirty="0" smtClean="0">
                <a:effectLst/>
              </a:rPr>
            </a:br>
            <a:r>
              <a:rPr lang="en-US" sz="1600" b="1" dirty="0" smtClean="0">
                <a:effectLst/>
              </a:rPr>
              <a:t>Plan</a:t>
            </a:r>
            <a:r>
              <a:rPr lang="en-US" sz="1600" dirty="0" smtClean="0">
                <a:effectLst/>
              </a:rPr>
              <a:t>	</a:t>
            </a:r>
            <a:r>
              <a:rPr lang="en-US" sz="1600" b="1" dirty="0" smtClean="0"/>
              <a:t>Recruitment Plan</a:t>
            </a:r>
            <a:r>
              <a:rPr lang="en-US" sz="1600" b="1" dirty="0"/>
              <a:t>	</a:t>
            </a:r>
            <a:r>
              <a:rPr lang="en-US" sz="1600" b="1" dirty="0" smtClean="0"/>
              <a:t>Academic Plan    Budget </a:t>
            </a:r>
            <a:r>
              <a:rPr lang="en-US" sz="1600" b="1" dirty="0" smtClean="0"/>
              <a:t>Plan</a:t>
            </a:r>
            <a:r>
              <a:rPr lang="en-US" sz="1600" b="1" dirty="0"/>
              <a:t>	</a:t>
            </a:r>
            <a:r>
              <a:rPr lang="en-US" sz="1600" b="1" dirty="0" smtClean="0"/>
              <a:t>Retention </a:t>
            </a:r>
            <a:r>
              <a:rPr lang="en-US" sz="1600" b="1" dirty="0" smtClean="0"/>
              <a:t>Plan   Service Plan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 </a:t>
            </a:r>
          </a:p>
          <a:p>
            <a:pPr marL="0" indent="0" algn="ctr">
              <a:buNone/>
            </a:pPr>
            <a:r>
              <a:rPr lang="en-US" sz="1600" b="1" dirty="0" smtClean="0"/>
              <a:t>Clear </a:t>
            </a:r>
            <a:r>
              <a:rPr lang="en-US" sz="1600" b="1" dirty="0"/>
              <a:t>Goals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 </a:t>
            </a:r>
          </a:p>
          <a:p>
            <a:pPr marL="0" indent="0" algn="ctr">
              <a:buNone/>
            </a:pPr>
            <a:endParaRPr lang="en-US" sz="1600" b="1" dirty="0" smtClean="0"/>
          </a:p>
          <a:p>
            <a:pPr marL="0" indent="0" algn="ctr">
              <a:buNone/>
            </a:pPr>
            <a:r>
              <a:rPr lang="en-US" sz="1600" b="1" dirty="0" smtClean="0"/>
              <a:t>Strategies</a:t>
            </a:r>
            <a:endParaRPr lang="en-US" sz="1600" dirty="0"/>
          </a:p>
          <a:p>
            <a:pPr marL="0" indent="0" algn="ctr">
              <a:buNone/>
            </a:pPr>
            <a:r>
              <a:rPr lang="en-US" sz="1600" dirty="0"/>
              <a:t> </a:t>
            </a:r>
            <a:r>
              <a:rPr lang="en-US" sz="1600" b="1" dirty="0" smtClean="0"/>
              <a:t> </a:t>
            </a:r>
          </a:p>
          <a:p>
            <a:pPr marL="0" indent="0" algn="ctr">
              <a:buNone/>
            </a:pPr>
            <a:r>
              <a:rPr lang="en-US" sz="1600" b="1" dirty="0" smtClean="0"/>
              <a:t> Detailed </a:t>
            </a:r>
            <a:r>
              <a:rPr lang="en-US" sz="1600" b="1" dirty="0"/>
              <a:t>Action Plans</a:t>
            </a:r>
            <a:endParaRPr lang="en-US" sz="1600" dirty="0"/>
          </a:p>
          <a:p>
            <a:pPr marL="0" indent="0" algn="ctr">
              <a:buNone/>
            </a:pPr>
            <a:r>
              <a:rPr lang="en-US" sz="1600" dirty="0" smtClean="0"/>
              <a:t>    Objectives</a:t>
            </a:r>
            <a:r>
              <a:rPr lang="en-US" sz="1600" dirty="0"/>
              <a:t>, </a:t>
            </a:r>
            <a:r>
              <a:rPr lang="en-US" sz="1600" dirty="0" smtClean="0"/>
              <a:t>Timetables, Responsibility</a:t>
            </a:r>
            <a:r>
              <a:rPr lang="en-US" sz="1600" dirty="0"/>
              <a:t>, </a:t>
            </a:r>
            <a:r>
              <a:rPr lang="en-US" sz="1600" dirty="0" smtClean="0"/>
              <a:t>Budgets, Evaluation for Continuous Improvement</a:t>
            </a:r>
            <a:endParaRPr lang="en-US" sz="1600" dirty="0"/>
          </a:p>
          <a:p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b="1" dirty="0" smtClean="0"/>
              <a:t>Strategic Planning Process</a:t>
            </a:r>
            <a:r>
              <a:rPr lang="en-US" sz="3100" b="1" dirty="0"/>
              <a:t> </a:t>
            </a:r>
            <a:r>
              <a:rPr lang="en-US" sz="3100" b="1" dirty="0" smtClean="0"/>
              <a:t>Flow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594671" y="2895600"/>
            <a:ext cx="0" cy="3048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774058" y="3502366"/>
            <a:ext cx="1219200" cy="5334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4191000" y="3464266"/>
            <a:ext cx="381000" cy="6096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188058" y="3474972"/>
            <a:ext cx="1212742" cy="4572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5188058" y="4419600"/>
            <a:ext cx="1212742" cy="3048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888358" y="4419600"/>
            <a:ext cx="1104900" cy="3048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8557" y="1743154"/>
            <a:ext cx="2133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Competitive Environment</a:t>
            </a:r>
          </a:p>
          <a:p>
            <a:pPr algn="ctr"/>
            <a:r>
              <a:rPr lang="en-US" sz="1400" dirty="0" smtClean="0"/>
              <a:t>(CC, Private, Public, For-Profit)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2690931" y="1819354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Legislative Initiatives</a:t>
            </a:r>
          </a:p>
          <a:p>
            <a:pPr algn="ctr"/>
            <a:r>
              <a:rPr lang="en-US" sz="1400" dirty="0" smtClean="0"/>
              <a:t>(Federal and State)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36235" y="1819354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Texas State University 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13157" y="1850876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Texas Higher Education Coordinating Board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86515" y="1520221"/>
            <a:ext cx="175260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External Factors</a:t>
            </a:r>
            <a:endParaRPr lang="en-US" sz="1600" b="1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912557" y="2307342"/>
            <a:ext cx="1478658" cy="359658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000815" y="2307342"/>
            <a:ext cx="273942" cy="28345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5112957" y="2307342"/>
            <a:ext cx="304800" cy="28345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6103557" y="2307342"/>
            <a:ext cx="1524000" cy="43585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696222" y="3474972"/>
            <a:ext cx="491836" cy="598894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191000" y="4296796"/>
            <a:ext cx="273942" cy="291575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4827840" y="4309707"/>
            <a:ext cx="228600" cy="291575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4572000" y="4876800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572000" y="5715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88556" y="1743154"/>
            <a:ext cx="2174065" cy="73866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Competitive Environment</a:t>
            </a:r>
          </a:p>
          <a:p>
            <a:pPr algn="ctr"/>
            <a:r>
              <a:rPr lang="en-US" sz="1400" dirty="0" smtClean="0"/>
              <a:t>(CC, Private, Public, For-Profit)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2562622" y="1826316"/>
            <a:ext cx="2133600" cy="5232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Legislative Initiatives</a:t>
            </a:r>
          </a:p>
          <a:p>
            <a:pPr algn="ctr"/>
            <a:r>
              <a:rPr lang="en-US" sz="1400" dirty="0" smtClean="0"/>
              <a:t>(Federal and State)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636235" y="1819354"/>
            <a:ext cx="2133600" cy="5232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THECB and TSUS Offices</a:t>
            </a:r>
          </a:p>
          <a:p>
            <a:pPr algn="ctr"/>
            <a:endParaRPr lang="en-US" sz="1400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6769835" y="1718594"/>
            <a:ext cx="2133600" cy="73866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President’s Circle and other university advisory boards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371600" y="3464266"/>
            <a:ext cx="1828800" cy="3048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639115" y="4419600"/>
            <a:ext cx="2285685" cy="3048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838200" y="4309707"/>
            <a:ext cx="2791222" cy="414693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11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Rectangle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think-cell Slide" r:id="rId18" imgW="0" imgH="0" progId="">
                  <p:embed/>
                </p:oleObj>
              </mc:Choice>
              <mc:Fallback>
                <p:oleObj name="think-cell Slide" r:id="rId18" imgW="0" imgH="0" progId="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69888" y="1727200"/>
            <a:ext cx="3308350" cy="3946525"/>
          </a:xfrm>
          <a:prstGeom prst="rect">
            <a:avLst/>
          </a:prstGeom>
          <a:solidFill>
            <a:srgbClr val="D9D0C1">
              <a:alpha val="3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 b="1" i="1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35393" y="685800"/>
            <a:ext cx="8712200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Georgia" pitchFamily="18" charset="0"/>
                <a:cs typeface="+mn-cs"/>
              </a:rPr>
              <a:t>The THECB has </a:t>
            </a:r>
            <a:r>
              <a:rPr lang="en-US" sz="2000" dirty="0">
                <a:solidFill>
                  <a:schemeClr val="bg1"/>
                </a:solidFill>
                <a:latin typeface="Georgia" pitchFamily="18" charset="0"/>
                <a:cs typeface="+mn-cs"/>
              </a:rPr>
              <a:t>h</a:t>
            </a:r>
            <a:r>
              <a:rPr lang="en-US" sz="2000" dirty="0" smtClean="0">
                <a:solidFill>
                  <a:schemeClr val="bg1"/>
                </a:solidFill>
                <a:latin typeface="Georgia" pitchFamily="18" charset="0"/>
                <a:cs typeface="+mn-cs"/>
              </a:rPr>
              <a:t>eightened its focus on four areas where Texas is well below its 2015 Target</a:t>
            </a:r>
          </a:p>
        </p:txBody>
      </p:sp>
      <p:sp>
        <p:nvSpPr>
          <p:cNvPr id="4102" name="Title 1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4098925" y="2290763"/>
            <a:ext cx="3525838" cy="522287"/>
          </a:xfrm>
          <a:prstGeom prst="roundRect">
            <a:avLst>
              <a:gd name="adj" fmla="val 16667"/>
            </a:avLst>
          </a:prstGeom>
          <a:solidFill>
            <a:schemeClr val="accent2">
              <a:alpha val="89803"/>
            </a:schemeClr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tIns="0" bIns="0" anchor="ctr" anchorCtr="1"/>
          <a:lstStyle/>
          <a:p>
            <a:pPr marL="231775" indent="-231775" algn="ctr"/>
            <a:r>
              <a:rPr lang="en-US" sz="1300" b="1" i="1" dirty="0" smtClean="0">
                <a:solidFill>
                  <a:srgbClr val="000000"/>
                </a:solidFill>
              </a:rPr>
              <a:t>Participation of Hispanic Students and African American Male Students</a:t>
            </a:r>
            <a:endParaRPr lang="en-US" sz="1300" i="1" dirty="0" smtClean="0">
              <a:solidFill>
                <a:srgbClr val="000000"/>
              </a:solidFill>
            </a:endParaRPr>
          </a:p>
        </p:txBody>
      </p:sp>
      <p:sp>
        <p:nvSpPr>
          <p:cNvPr id="4103" name="Rectangle 1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47700" y="2397125"/>
            <a:ext cx="2698750" cy="508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300" b="1" smtClean="0">
                <a:solidFill>
                  <a:srgbClr val="000000"/>
                </a:solidFill>
                <a:cs typeface="+mn-cs"/>
              </a:rPr>
              <a:t>Close the Gaps in Participation</a:t>
            </a:r>
          </a:p>
        </p:txBody>
      </p:sp>
      <p:sp>
        <p:nvSpPr>
          <p:cNvPr id="4104" name="Rectangle 1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7700" y="3954463"/>
            <a:ext cx="2698750" cy="508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300" b="1" smtClean="0">
                <a:solidFill>
                  <a:srgbClr val="000000"/>
                </a:solidFill>
                <a:cs typeface="+mn-cs"/>
              </a:rPr>
              <a:t>Close the Gaps in Excellence</a:t>
            </a:r>
          </a:p>
        </p:txBody>
      </p:sp>
      <p:sp>
        <p:nvSpPr>
          <p:cNvPr id="4105" name="Rectangle 1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47700" y="4702175"/>
            <a:ext cx="2698750" cy="508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300" b="1" smtClean="0">
                <a:solidFill>
                  <a:srgbClr val="000000"/>
                </a:solidFill>
                <a:cs typeface="+mn-cs"/>
              </a:rPr>
              <a:t>Close the Gaps in Research</a:t>
            </a:r>
          </a:p>
        </p:txBody>
      </p:sp>
      <p:sp>
        <p:nvSpPr>
          <p:cNvPr id="4106" name="Text Box 16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69913" y="1566863"/>
            <a:ext cx="2908300" cy="520700"/>
          </a:xfrm>
          <a:prstGeom prst="rect">
            <a:avLst/>
          </a:prstGeom>
          <a:solidFill>
            <a:schemeClr val="bg1"/>
          </a:solidFill>
          <a:ln w="57150">
            <a:solidFill>
              <a:schemeClr val="folHlink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sz="1500" b="1" i="1" dirty="0" smtClean="0">
                <a:solidFill>
                  <a:srgbClr val="000000"/>
                </a:solidFill>
                <a:cs typeface="+mn-cs"/>
              </a:rPr>
              <a:t>CLOSING THE GAPS GOALS</a:t>
            </a:r>
          </a:p>
        </p:txBody>
      </p:sp>
      <p:sp>
        <p:nvSpPr>
          <p:cNvPr id="4107" name="Rectangle 17"/>
          <p:cNvSpPr>
            <a:spLocks noChangeArrowheads="1"/>
          </p:cNvSpPr>
          <p:nvPr/>
        </p:nvSpPr>
        <p:spPr bwMode="auto">
          <a:xfrm>
            <a:off x="113304" y="6063886"/>
            <a:ext cx="90058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While nursing awards and research funding are also below CTG targets, these areas already have legislative support and momentum.</a:t>
            </a:r>
          </a:p>
        </p:txBody>
      </p:sp>
      <p:sp>
        <p:nvSpPr>
          <p:cNvPr id="4108" name="Text Box 1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992563" y="1566863"/>
            <a:ext cx="3743325" cy="520700"/>
          </a:xfrm>
          <a:prstGeom prst="rect">
            <a:avLst/>
          </a:prstGeom>
          <a:solidFill>
            <a:schemeClr val="bg1"/>
          </a:solidFill>
          <a:ln w="57150">
            <a:solidFill>
              <a:schemeClr val="folHlink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sz="1500" b="1" i="1" dirty="0" smtClean="0">
                <a:solidFill>
                  <a:srgbClr val="000000"/>
                </a:solidFill>
                <a:cs typeface="+mn-cs"/>
              </a:rPr>
              <a:t>Closing the Gaps</a:t>
            </a:r>
            <a:r>
              <a:rPr lang="en-US" sz="15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1500" b="1" dirty="0" smtClean="0">
                <a:solidFill>
                  <a:srgbClr val="000000"/>
                </a:solidFill>
                <a:cs typeface="+mn-cs"/>
              </a:rPr>
              <a:t>Areas Well </a:t>
            </a:r>
          </a:p>
          <a:p>
            <a:pPr algn="ctr"/>
            <a:r>
              <a:rPr lang="en-US" sz="1500" b="1" dirty="0" smtClean="0">
                <a:solidFill>
                  <a:srgbClr val="000000"/>
                </a:solidFill>
                <a:cs typeface="+mn-cs"/>
              </a:rPr>
              <a:t>Below Target</a:t>
            </a:r>
            <a:endParaRPr lang="en-US" sz="1500" b="1" i="1" dirty="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4109" name="Title 1"/>
          <p:cNvSpPr>
            <a:spLocks/>
          </p:cNvSpPr>
          <p:nvPr/>
        </p:nvSpPr>
        <p:spPr bwMode="auto">
          <a:xfrm>
            <a:off x="4100513" y="3462338"/>
            <a:ext cx="3524250" cy="527050"/>
          </a:xfrm>
          <a:prstGeom prst="roundRect">
            <a:avLst>
              <a:gd name="adj" fmla="val 16667"/>
            </a:avLst>
          </a:prstGeom>
          <a:solidFill>
            <a:schemeClr val="accent1">
              <a:alpha val="89803"/>
            </a:schemeClr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tIns="0" bIns="0" anchor="ctr" anchorCtr="1"/>
          <a:lstStyle/>
          <a:p>
            <a:pPr marL="231775" indent="-231775" algn="ctr"/>
            <a:r>
              <a:rPr lang="en-US" sz="1300" b="1" i="1" smtClean="0">
                <a:solidFill>
                  <a:srgbClr val="FFFFFF"/>
                </a:solidFill>
              </a:rPr>
              <a:t>STEM Degrees</a:t>
            </a:r>
          </a:p>
        </p:txBody>
      </p:sp>
      <p:sp>
        <p:nvSpPr>
          <p:cNvPr id="4110" name="Title 1"/>
          <p:cNvSpPr>
            <a:spLocks/>
          </p:cNvSpPr>
          <p:nvPr/>
        </p:nvSpPr>
        <p:spPr bwMode="auto">
          <a:xfrm>
            <a:off x="4100513" y="4052888"/>
            <a:ext cx="3524250" cy="527050"/>
          </a:xfrm>
          <a:prstGeom prst="roundRect">
            <a:avLst>
              <a:gd name="adj" fmla="val 16667"/>
            </a:avLst>
          </a:prstGeom>
          <a:solidFill>
            <a:schemeClr val="hlink">
              <a:alpha val="70195"/>
            </a:schemeClr>
          </a:solidFill>
          <a:ln w="9525">
            <a:solidFill>
              <a:srgbClr val="FFE161"/>
            </a:solidFill>
            <a:round/>
            <a:headEnd/>
            <a:tailEnd/>
          </a:ln>
        </p:spPr>
        <p:txBody>
          <a:bodyPr tIns="0" bIns="0" anchor="ctr" anchorCtr="1"/>
          <a:lstStyle/>
          <a:p>
            <a:pPr marL="231775" indent="-231775" algn="ctr"/>
            <a:r>
              <a:rPr lang="en-US" sz="1300" b="1" i="1" smtClean="0">
                <a:solidFill>
                  <a:srgbClr val="000000"/>
                </a:solidFill>
              </a:rPr>
              <a:t>Teachers Certificates and Effectiveness</a:t>
            </a:r>
          </a:p>
        </p:txBody>
      </p:sp>
      <p:sp>
        <p:nvSpPr>
          <p:cNvPr id="4111" name="Title 1"/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4098925" y="2876550"/>
            <a:ext cx="3525838" cy="522288"/>
          </a:xfrm>
          <a:prstGeom prst="roundRect">
            <a:avLst>
              <a:gd name="adj" fmla="val 16667"/>
            </a:avLst>
          </a:prstGeom>
          <a:solidFill>
            <a:schemeClr val="bg2">
              <a:alpha val="59999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tIns="0" bIns="0" anchor="ctr" anchorCtr="1"/>
          <a:lstStyle/>
          <a:p>
            <a:pPr marL="231775" indent="-231775" algn="ctr"/>
            <a:r>
              <a:rPr lang="en-US" sz="1300" b="1" i="1" smtClean="0">
                <a:solidFill>
                  <a:srgbClr val="000000"/>
                </a:solidFill>
              </a:rPr>
              <a:t>Success of Hispanic and African American Students</a:t>
            </a:r>
          </a:p>
        </p:txBody>
      </p:sp>
      <p:sp>
        <p:nvSpPr>
          <p:cNvPr id="4112" name="Rectangle 1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7700" y="3133725"/>
            <a:ext cx="2698750" cy="508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300" b="1" smtClean="0">
                <a:solidFill>
                  <a:srgbClr val="000000"/>
                </a:solidFill>
                <a:cs typeface="+mn-cs"/>
              </a:rPr>
              <a:t>Close the Gaps in Success</a:t>
            </a:r>
          </a:p>
        </p:txBody>
      </p:sp>
      <p:sp>
        <p:nvSpPr>
          <p:cNvPr id="4113" name="Title 1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4100513" y="4719638"/>
            <a:ext cx="3524250" cy="439737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6350">
            <a:solidFill>
              <a:srgbClr val="C0C0C0"/>
            </a:solidFill>
            <a:round/>
            <a:headEnd/>
            <a:tailEnd/>
          </a:ln>
        </p:spPr>
        <p:txBody>
          <a:bodyPr tIns="0" bIns="0" anchor="ctr" anchorCtr="1"/>
          <a:lstStyle/>
          <a:p>
            <a:pPr marL="231775" indent="-231775" algn="ctr"/>
            <a:r>
              <a:rPr lang="en-US" sz="1300" b="1" i="1" smtClean="0">
                <a:solidFill>
                  <a:srgbClr val="5F5F5F"/>
                </a:solidFill>
              </a:rPr>
              <a:t>Nursing Awards</a:t>
            </a:r>
          </a:p>
        </p:txBody>
      </p:sp>
      <p:sp>
        <p:nvSpPr>
          <p:cNvPr id="4114" name="Title 1"/>
          <p:cNvSpPr>
            <a:spLocks/>
          </p:cNvSpPr>
          <p:nvPr>
            <p:custDataLst>
              <p:tags r:id="rId14"/>
            </p:custDataLst>
          </p:nvPr>
        </p:nvSpPr>
        <p:spPr bwMode="auto">
          <a:xfrm>
            <a:off x="4100513" y="5235575"/>
            <a:ext cx="3524250" cy="439738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6350">
            <a:solidFill>
              <a:srgbClr val="C0C0C0"/>
            </a:solidFill>
            <a:round/>
            <a:headEnd/>
            <a:tailEnd/>
          </a:ln>
        </p:spPr>
        <p:txBody>
          <a:bodyPr tIns="0" bIns="0" anchor="ctr" anchorCtr="1"/>
          <a:lstStyle/>
          <a:p>
            <a:pPr marL="231775" indent="-231775" algn="ctr"/>
            <a:r>
              <a:rPr lang="en-US" sz="1300" b="1" i="1" smtClean="0">
                <a:solidFill>
                  <a:srgbClr val="5F5F5F"/>
                </a:solidFill>
              </a:rPr>
              <a:t>Research Funding</a:t>
            </a:r>
          </a:p>
        </p:txBody>
      </p:sp>
      <p:sp>
        <p:nvSpPr>
          <p:cNvPr id="4115" name="Text Box 3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866063" y="3160713"/>
            <a:ext cx="1239837" cy="5207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sz="1300" b="1" i="1" smtClean="0">
                <a:solidFill>
                  <a:srgbClr val="000000"/>
                </a:solidFill>
                <a:cs typeface="+mn-cs"/>
              </a:rPr>
              <a:t>Accelerated Plan Focus Areas</a:t>
            </a:r>
          </a:p>
        </p:txBody>
      </p:sp>
      <p:sp>
        <p:nvSpPr>
          <p:cNvPr id="4116" name="AutoShape 34"/>
          <p:cNvSpPr>
            <a:spLocks/>
          </p:cNvSpPr>
          <p:nvPr/>
        </p:nvSpPr>
        <p:spPr bwMode="auto">
          <a:xfrm>
            <a:off x="7678738" y="2228850"/>
            <a:ext cx="225425" cy="2443163"/>
          </a:xfrm>
          <a:prstGeom prst="rightBrace">
            <a:avLst>
              <a:gd name="adj1" fmla="val 903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600" b="1" i="1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91450" y="6463995"/>
            <a:ext cx="1143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THECB – Aug 2012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8461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1534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bg1"/>
                </a:solidFill>
                <a:latin typeface="Georgia" pitchFamily="18" charset="0"/>
                <a:cs typeface="Tahoma" pitchFamily="34" charset="0"/>
              </a:rPr>
              <a:t>Outcomes-Based Funding for Universities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  <a:cs typeface="Tahoma" pitchFamily="34" charset="0"/>
              </a:rPr>
              <a:t/>
            </a:r>
            <a:b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  <a:cs typeface="Tahoma" pitchFamily="34" charset="0"/>
              </a:rPr>
            </a:br>
            <a:r>
              <a:rPr lang="en-US" sz="2800" dirty="0" smtClean="0">
                <a:latin typeface="Georgia" pitchFamily="18" charset="0"/>
                <a:cs typeface="Tahoma" pitchFamily="34" charset="0"/>
              </a:rPr>
              <a:t>Metrics for Measuring Student Success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1940" y="3124200"/>
            <a:ext cx="4191000" cy="931024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buClr>
                <a:srgbClr val="C00000"/>
              </a:buClr>
              <a:defRPr/>
            </a:pPr>
            <a:r>
              <a:rPr lang="en-US" sz="185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Total Undergraduate Degrees</a:t>
            </a:r>
            <a:endParaRPr lang="en-US" sz="1850" b="1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Clr>
                <a:srgbClr val="C00000"/>
              </a:buClr>
              <a:defRPr/>
            </a:pPr>
            <a:r>
              <a:rPr lang="en-US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Total </a:t>
            </a:r>
            <a:r>
              <a:rPr lang="en-US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Bachelor’s Degrees awarded at the institution</a:t>
            </a:r>
            <a:endParaRPr lang="en-US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8590" y="3124200"/>
            <a:ext cx="4191000" cy="946413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buClr>
                <a:srgbClr val="C00000"/>
              </a:buClr>
              <a:defRPr/>
            </a:pPr>
            <a:r>
              <a:rPr lang="en-US" sz="1850" b="1" u="sng" dirty="0" smtClean="0">
                <a:latin typeface="Arial" pitchFamily="34" charset="0"/>
                <a:cs typeface="Arial" pitchFamily="34" charset="0"/>
              </a:rPr>
              <a:t>Institutional Mission </a:t>
            </a:r>
          </a:p>
          <a:p>
            <a:pPr algn="ctr">
              <a:buClr>
                <a:srgbClr val="C00000"/>
              </a:buClr>
              <a:defRPr/>
            </a:pPr>
            <a:r>
              <a:rPr lang="en-US" sz="185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Bachelor’s Degrees awarded per 100 full time student equivalents (FTSE)</a:t>
            </a:r>
            <a:endParaRPr lang="en-US" sz="1850" b="1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1940" y="5562600"/>
            <a:ext cx="4191000" cy="931024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buClr>
                <a:srgbClr val="C00000"/>
              </a:buClr>
              <a:defRPr/>
            </a:pPr>
            <a:r>
              <a:rPr lang="en-US" sz="185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Time-to-Degree </a:t>
            </a:r>
            <a:endParaRPr lang="en-US" sz="1850" b="1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Clr>
                <a:srgbClr val="C00000"/>
              </a:buClr>
              <a:defRPr/>
            </a:pPr>
            <a:r>
              <a:rPr lang="en-US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Bachelor’s Degrees awarded times the institution’s six-year graduation rate</a:t>
            </a:r>
            <a:endParaRPr lang="en-US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28590" y="5562600"/>
            <a:ext cx="4191000" cy="946413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buClr>
                <a:srgbClr val="C00000"/>
              </a:buClr>
              <a:defRPr/>
            </a:pPr>
            <a:r>
              <a:rPr lang="en-US" sz="185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Cost-to-Degree </a:t>
            </a:r>
          </a:p>
          <a:p>
            <a:pPr algn="ctr">
              <a:buClr>
                <a:srgbClr val="C00000"/>
              </a:buClr>
              <a:defRPr/>
            </a:pPr>
            <a:r>
              <a:rPr lang="en-US" sz="185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Bachelor’s Degrees awarded adjusted for instructional costs</a:t>
            </a:r>
            <a:endParaRPr lang="en-US" sz="185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02480" y="4251960"/>
            <a:ext cx="4191000" cy="1208023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buClr>
                <a:srgbClr val="C00000"/>
              </a:buClr>
              <a:defRPr/>
            </a:pPr>
            <a:r>
              <a:rPr lang="en-US" sz="185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At-Risk Student </a:t>
            </a:r>
            <a:endParaRPr lang="en-US" sz="1850" b="1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Clr>
                <a:srgbClr val="C00000"/>
              </a:buClr>
              <a:defRPr/>
            </a:pPr>
            <a:r>
              <a:rPr lang="en-US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Degrees </a:t>
            </a:r>
            <a:r>
              <a:rPr lang="en-US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awarded to students who meet </a:t>
            </a:r>
            <a:r>
              <a:rPr lang="en-US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federal criteria for being at high risk of dropping out.</a:t>
            </a:r>
            <a:endParaRPr lang="en-US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1940" y="4191000"/>
            <a:ext cx="4191000" cy="1208023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buClr>
                <a:srgbClr val="C00000"/>
              </a:buClr>
              <a:defRPr/>
            </a:pPr>
            <a:r>
              <a:rPr lang="en-US" sz="185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Persistence </a:t>
            </a:r>
            <a:endParaRPr lang="en-US" sz="1850" b="1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Clr>
                <a:srgbClr val="C00000"/>
              </a:buClr>
              <a:defRPr/>
            </a:pPr>
            <a:r>
              <a:rPr lang="en-US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Points awarded for students who complete their 30th, 60th, or 90th hour at the institution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935480" y="2057400"/>
            <a:ext cx="4953000" cy="931024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buClr>
                <a:srgbClr val="C00000"/>
              </a:buClr>
              <a:defRPr/>
            </a:pPr>
            <a:r>
              <a:rPr lang="en-US" sz="185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Critical Workforce Needs (Double Weight)</a:t>
            </a:r>
            <a:endParaRPr lang="en-US" sz="1850" b="1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Clr>
                <a:srgbClr val="C00000"/>
              </a:buClr>
              <a:defRPr/>
            </a:pPr>
            <a:r>
              <a:rPr lang="en-US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Degrees </a:t>
            </a:r>
            <a:r>
              <a:rPr lang="en-US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awarded </a:t>
            </a:r>
            <a:r>
              <a:rPr lang="en-US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 fields identified as critical workforce needs.</a:t>
            </a:r>
            <a:endParaRPr lang="en-US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91450" y="6511752"/>
            <a:ext cx="1143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THECB – Aug 2012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750421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66899" y="1905000"/>
            <a:ext cx="3019301" cy="4343400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Expanding Access to Higher Education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Restructuring Financial Aid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Low-cost degrees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Institutionalizing LEAN culture of continuous improvement</a:t>
            </a: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Strengthening Community Colleges</a:t>
            </a:r>
          </a:p>
          <a:p>
            <a:pPr marL="457200" lvl="1" indent="0">
              <a:spcAft>
                <a:spcPts val="1200"/>
              </a:spcAft>
              <a:buNone/>
            </a:pP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(Including improving transfer and aligning outcomes with workforce needs)</a:t>
            </a:r>
          </a:p>
          <a:p>
            <a:pPr marL="457200" lvl="1" indent="0">
              <a:spcAft>
                <a:spcPts val="1200"/>
              </a:spcAft>
              <a:buNone/>
            </a:pPr>
            <a:endParaRPr lang="en-US" sz="15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Sustaining collaboration with P-12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College Readiness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Professional Development for Teachers</a:t>
            </a:r>
          </a:p>
          <a:p>
            <a:pPr marL="0" indent="0">
              <a:buNone/>
            </a:pP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245" y="533400"/>
            <a:ext cx="3925245" cy="1143000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THECB Key Strategies and Initiatives 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20" name="Picture 4" descr="TBHEst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97563"/>
            <a:ext cx="762000" cy="96043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638438" y="607081"/>
            <a:ext cx="392524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SHSU Strategic Enrollment Management Planning Goals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876800" y="2099908"/>
            <a:ext cx="3620445" cy="4681892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sz="3500" dirty="0" smtClean="0"/>
              <a:t>Goal 1:  	Increase the size, </a:t>
            </a:r>
            <a:r>
              <a:rPr lang="en-US" sz="3500" b="1" dirty="0" smtClean="0"/>
              <a:t>diversity</a:t>
            </a:r>
            <a:r>
              <a:rPr lang="en-US" sz="3500" dirty="0" smtClean="0"/>
              <a:t>, 	</a:t>
            </a:r>
            <a:r>
              <a:rPr lang="en-US" sz="3500" b="1" dirty="0" smtClean="0"/>
              <a:t>quality</a:t>
            </a:r>
            <a:r>
              <a:rPr lang="en-US" sz="3500" dirty="0" smtClean="0"/>
              <a:t>, and success of the 	Total </a:t>
            </a:r>
            <a:r>
              <a:rPr lang="en-US" sz="3500" b="1" dirty="0" smtClean="0"/>
              <a:t>Undergraduate</a:t>
            </a:r>
            <a:r>
              <a:rPr lang="en-US" sz="3500" dirty="0" smtClean="0"/>
              <a:t> Student 	Body</a:t>
            </a:r>
          </a:p>
          <a:p>
            <a:pPr marL="0" lvl="0" indent="0">
              <a:buNone/>
            </a:pPr>
            <a:endParaRPr lang="en-US" sz="3500" dirty="0" smtClean="0"/>
          </a:p>
          <a:p>
            <a:pPr marL="0" indent="0">
              <a:buNone/>
            </a:pPr>
            <a:r>
              <a:rPr lang="en-US" sz="3500" dirty="0" smtClean="0"/>
              <a:t>Goal 2:	Increase the size, </a:t>
            </a:r>
            <a:r>
              <a:rPr lang="en-US" sz="3500" b="1" dirty="0" smtClean="0"/>
              <a:t>diversity</a:t>
            </a:r>
            <a:r>
              <a:rPr lang="en-US" sz="3500" dirty="0" smtClean="0"/>
              <a:t>, 	</a:t>
            </a:r>
            <a:r>
              <a:rPr lang="en-US" sz="3500" b="1" dirty="0" smtClean="0"/>
              <a:t>quality</a:t>
            </a:r>
            <a:r>
              <a:rPr lang="en-US" sz="3500" dirty="0" smtClean="0"/>
              <a:t>, and success of the 	total </a:t>
            </a:r>
            <a:r>
              <a:rPr lang="en-US" sz="3500" b="1" dirty="0" smtClean="0"/>
              <a:t>Graduate</a:t>
            </a:r>
            <a:r>
              <a:rPr lang="en-US" sz="3500" dirty="0" smtClean="0"/>
              <a:t> Student 	Body</a:t>
            </a:r>
          </a:p>
          <a:p>
            <a:pPr marL="0" indent="0">
              <a:buNone/>
            </a:pPr>
            <a:endParaRPr lang="en-US" sz="3500" dirty="0" smtClean="0"/>
          </a:p>
          <a:p>
            <a:pPr marL="0" indent="0">
              <a:buNone/>
            </a:pPr>
            <a:r>
              <a:rPr lang="en-US" sz="3500" dirty="0" smtClean="0"/>
              <a:t>Goal 3:	Provide excellent </a:t>
            </a:r>
            <a:r>
              <a:rPr lang="en-US" sz="3500" b="1" dirty="0" smtClean="0"/>
              <a:t>student 	services </a:t>
            </a:r>
            <a:r>
              <a:rPr lang="en-US" sz="3500" dirty="0" smtClean="0"/>
              <a:t>and programs to 	enhance </a:t>
            </a:r>
            <a:r>
              <a:rPr lang="en-US" sz="3500" b="1" dirty="0" smtClean="0"/>
              <a:t>retention</a:t>
            </a:r>
            <a:r>
              <a:rPr lang="en-US" sz="3500" dirty="0" smtClean="0"/>
              <a:t> for all 	classifications and </a:t>
            </a:r>
            <a:r>
              <a:rPr lang="en-US" sz="3500" b="1" dirty="0" smtClean="0"/>
              <a:t>ethnic  	groups </a:t>
            </a:r>
            <a:r>
              <a:rPr lang="en-US" sz="3500" dirty="0" smtClean="0"/>
              <a:t>(Student Services Plan)</a:t>
            </a:r>
          </a:p>
          <a:p>
            <a:pPr marL="0" indent="0">
              <a:buNone/>
            </a:pPr>
            <a:endParaRPr lang="en-US" sz="3500" dirty="0" smtClean="0"/>
          </a:p>
          <a:p>
            <a:pPr marL="0" indent="0">
              <a:buNone/>
            </a:pPr>
            <a:r>
              <a:rPr lang="en-US" sz="3500" dirty="0" smtClean="0"/>
              <a:t>Goal 4:	Collaborate and coordinate with 	academic departments 	and 	faculty to produce and 	implement the </a:t>
            </a:r>
            <a:r>
              <a:rPr lang="en-US" sz="3500" b="1" dirty="0" smtClean="0"/>
              <a:t>Academic 	Program plan</a:t>
            </a:r>
          </a:p>
          <a:p>
            <a:pPr marL="0" indent="0">
              <a:buNone/>
            </a:pPr>
            <a:endParaRPr lang="en-US" sz="3500" b="1" dirty="0" smtClean="0"/>
          </a:p>
          <a:p>
            <a:pPr marL="0" indent="0">
              <a:buNone/>
            </a:pPr>
            <a:r>
              <a:rPr lang="en-US" sz="3500" dirty="0" smtClean="0"/>
              <a:t>Goal 5:	Enhance and provide timely 	</a:t>
            </a:r>
            <a:r>
              <a:rPr lang="en-US" sz="3500" b="1" dirty="0" smtClean="0"/>
              <a:t>marketing </a:t>
            </a:r>
            <a:r>
              <a:rPr lang="en-US" sz="3500" dirty="0" smtClean="0"/>
              <a:t>and</a:t>
            </a:r>
            <a:r>
              <a:rPr lang="en-US" sz="3500" b="1" dirty="0" smtClean="0"/>
              <a:t> recruiting 	</a:t>
            </a:r>
            <a:r>
              <a:rPr lang="en-US" sz="3500" dirty="0" smtClean="0"/>
              <a:t>initiatives</a:t>
            </a:r>
          </a:p>
          <a:p>
            <a:pPr marL="0" indent="0">
              <a:buNone/>
            </a:pP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Up-Down Arrow 2"/>
          <p:cNvSpPr/>
          <p:nvPr/>
        </p:nvSpPr>
        <p:spPr>
          <a:xfrm rot="5400000">
            <a:off x="4236342" y="2438400"/>
            <a:ext cx="228600" cy="5334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-Down Arrow 9"/>
          <p:cNvSpPr/>
          <p:nvPr/>
        </p:nvSpPr>
        <p:spPr>
          <a:xfrm rot="5400000">
            <a:off x="4242954" y="2933700"/>
            <a:ext cx="228600" cy="5334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-Down Arrow 10"/>
          <p:cNvSpPr/>
          <p:nvPr/>
        </p:nvSpPr>
        <p:spPr>
          <a:xfrm rot="5400000">
            <a:off x="4236342" y="4114800"/>
            <a:ext cx="228600" cy="5334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-Down Arrow 11"/>
          <p:cNvSpPr/>
          <p:nvPr/>
        </p:nvSpPr>
        <p:spPr>
          <a:xfrm rot="5400000">
            <a:off x="4236342" y="4724400"/>
            <a:ext cx="228600" cy="5334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-Down Arrow 12"/>
          <p:cNvSpPr/>
          <p:nvPr/>
        </p:nvSpPr>
        <p:spPr>
          <a:xfrm rot="5400000">
            <a:off x="4229100" y="5410200"/>
            <a:ext cx="228600" cy="5334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-Down Arrow 13"/>
          <p:cNvSpPr/>
          <p:nvPr/>
        </p:nvSpPr>
        <p:spPr>
          <a:xfrm rot="5400000">
            <a:off x="4242954" y="3505200"/>
            <a:ext cx="228600" cy="5334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-Down Arrow 14"/>
          <p:cNvSpPr/>
          <p:nvPr/>
        </p:nvSpPr>
        <p:spPr>
          <a:xfrm rot="5400000">
            <a:off x="4216190" y="1947508"/>
            <a:ext cx="228600" cy="5334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0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66899" y="2590800"/>
            <a:ext cx="3019301" cy="36576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Improving higher education outcomes</a:t>
            </a:r>
            <a:endParaRPr lang="en-US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§"/>
            </a:pPr>
            <a:endParaRPr lang="en-US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Reinventing Developmental Education/ABE</a:t>
            </a:r>
          </a:p>
          <a:p>
            <a:pPr marL="301943" lvl="1" indent="0">
              <a:buNone/>
            </a:pPr>
            <a:endParaRPr lang="en-US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Outcomes-based Funding for Institutions</a:t>
            </a:r>
          </a:p>
          <a:p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245" y="533400"/>
            <a:ext cx="3925245" cy="1143000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THECB Key Strategies and Initiatives 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20" name="Picture 4" descr="TBHEst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97563"/>
            <a:ext cx="762000" cy="96043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638438" y="607081"/>
            <a:ext cx="392524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SHSU Strategic Enrollment Management Planning Goals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849906" y="2438400"/>
            <a:ext cx="3620445" cy="3581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sz="3500" dirty="0" smtClean="0"/>
              <a:t>	</a:t>
            </a:r>
            <a:endParaRPr lang="en-US" sz="2500" dirty="0" smtClean="0"/>
          </a:p>
          <a:p>
            <a:pPr marL="0" indent="0">
              <a:buNone/>
            </a:pPr>
            <a:r>
              <a:rPr lang="en-US" sz="2500" dirty="0"/>
              <a:t>Goal </a:t>
            </a:r>
            <a:r>
              <a:rPr lang="en-US" sz="2500" dirty="0" smtClean="0"/>
              <a:t>4: 	Collaborate </a:t>
            </a:r>
            <a:r>
              <a:rPr lang="en-US" sz="2500" dirty="0"/>
              <a:t>and coordinate with </a:t>
            </a:r>
            <a:r>
              <a:rPr lang="en-US" sz="2500" dirty="0" smtClean="0"/>
              <a:t>	</a:t>
            </a:r>
            <a:r>
              <a:rPr lang="en-US" sz="2500" b="1" dirty="0" smtClean="0"/>
              <a:t>academic departments</a:t>
            </a:r>
            <a:r>
              <a:rPr lang="en-US" sz="2500" dirty="0" smtClean="0"/>
              <a:t>  and  	</a:t>
            </a:r>
            <a:r>
              <a:rPr lang="en-US" sz="2500" b="1" dirty="0" smtClean="0"/>
              <a:t>faculty</a:t>
            </a:r>
            <a:r>
              <a:rPr lang="en-US" sz="2500" dirty="0" smtClean="0"/>
              <a:t> </a:t>
            </a:r>
            <a:r>
              <a:rPr lang="en-US" sz="2500" dirty="0"/>
              <a:t>to produce </a:t>
            </a:r>
            <a:r>
              <a:rPr lang="en-US" sz="2500" dirty="0" smtClean="0"/>
              <a:t>and 	implement </a:t>
            </a:r>
            <a:r>
              <a:rPr lang="en-US" sz="2500" dirty="0"/>
              <a:t>the </a:t>
            </a:r>
            <a:r>
              <a:rPr lang="en-US" sz="2500" b="1" dirty="0"/>
              <a:t>Academic </a:t>
            </a:r>
            <a:r>
              <a:rPr lang="en-US" sz="2500" b="1" dirty="0" smtClean="0"/>
              <a:t>	Program plan</a:t>
            </a:r>
            <a:endParaRPr lang="en-US" sz="2500" b="1" dirty="0"/>
          </a:p>
          <a:p>
            <a:pPr marL="0" indent="0">
              <a:buNone/>
            </a:pPr>
            <a:endParaRPr lang="en-US" sz="2500" b="1" dirty="0"/>
          </a:p>
          <a:p>
            <a:pPr marL="0" indent="0">
              <a:buNone/>
            </a:pPr>
            <a:r>
              <a:rPr lang="en-US" sz="2500" dirty="0"/>
              <a:t>Goal 5:	Enhance and provide timely 	</a:t>
            </a:r>
            <a:r>
              <a:rPr lang="en-US" sz="2500" b="1" dirty="0"/>
              <a:t>marketing </a:t>
            </a:r>
            <a:r>
              <a:rPr lang="en-US" sz="2500" b="1" dirty="0" smtClean="0"/>
              <a:t>	</a:t>
            </a:r>
            <a:r>
              <a:rPr lang="en-US" sz="2500" dirty="0" smtClean="0"/>
              <a:t>and</a:t>
            </a:r>
            <a:r>
              <a:rPr lang="en-US" sz="2500" b="1" dirty="0" smtClean="0"/>
              <a:t> </a:t>
            </a:r>
            <a:r>
              <a:rPr lang="en-US" sz="2500" b="1" dirty="0"/>
              <a:t>recruiting </a:t>
            </a:r>
            <a:r>
              <a:rPr lang="en-US" sz="2500" b="1" dirty="0" smtClean="0"/>
              <a:t>	</a:t>
            </a:r>
            <a:r>
              <a:rPr lang="en-US" sz="2500" dirty="0" smtClean="0"/>
              <a:t>initiatives</a:t>
            </a:r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r>
              <a:rPr lang="en-US" sz="2500" dirty="0" smtClean="0"/>
              <a:t>Goal 6:	Provide quality </a:t>
            </a:r>
            <a:r>
              <a:rPr lang="en-US" sz="2500" b="1" dirty="0" smtClean="0"/>
              <a:t>facilities</a:t>
            </a:r>
            <a:r>
              <a:rPr lang="en-US" sz="2500" dirty="0" smtClean="0"/>
              <a:t> and 	support services </a:t>
            </a:r>
          </a:p>
          <a:p>
            <a:pPr marL="0" indent="0">
              <a:buNone/>
            </a:pPr>
            <a:endParaRPr lang="en-US" sz="2500" dirty="0" smtClean="0"/>
          </a:p>
          <a:p>
            <a:pPr marL="0" indent="0">
              <a:buNone/>
            </a:pPr>
            <a:r>
              <a:rPr lang="en-US" sz="2500" dirty="0" smtClean="0"/>
              <a:t>Goal 7:	Connect the SEM plan to the 	</a:t>
            </a:r>
            <a:r>
              <a:rPr lang="en-US" sz="2500" b="1" dirty="0" smtClean="0"/>
              <a:t>financial plan </a:t>
            </a:r>
            <a:r>
              <a:rPr lang="en-US" sz="2500" dirty="0" smtClean="0"/>
              <a:t>of the institution 	(Finance/Budget Plan)</a:t>
            </a:r>
          </a:p>
          <a:p>
            <a:pPr marL="0" indent="0">
              <a:buNone/>
            </a:pPr>
            <a:endParaRPr lang="en-US" sz="25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Up-Down Arrow 9"/>
          <p:cNvSpPr/>
          <p:nvPr/>
        </p:nvSpPr>
        <p:spPr>
          <a:xfrm rot="5400000">
            <a:off x="4242954" y="2933700"/>
            <a:ext cx="228600" cy="5334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-Down Arrow 10"/>
          <p:cNvSpPr/>
          <p:nvPr/>
        </p:nvSpPr>
        <p:spPr>
          <a:xfrm rot="5400000">
            <a:off x="4236342" y="4114800"/>
            <a:ext cx="228600" cy="5334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-Down Arrow 13"/>
          <p:cNvSpPr/>
          <p:nvPr/>
        </p:nvSpPr>
        <p:spPr>
          <a:xfrm rot="5400000">
            <a:off x="4242954" y="3505200"/>
            <a:ext cx="228600" cy="5334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-Down Arrow 15"/>
          <p:cNvSpPr/>
          <p:nvPr/>
        </p:nvSpPr>
        <p:spPr>
          <a:xfrm rot="5400000">
            <a:off x="4257438" y="4800600"/>
            <a:ext cx="228600" cy="5334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06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0000">
              <a:schemeClr val="bg2"/>
            </a:gs>
            <a:gs pos="74000">
              <a:schemeClr val="bg1">
                <a:tint val="94000"/>
                <a:shade val="94000"/>
                <a:satMod val="128000"/>
                <a:lumMod val="100000"/>
              </a:schemeClr>
            </a:gs>
            <a:gs pos="100000">
              <a:schemeClr val="bg1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304801" y="2209800"/>
            <a:ext cx="3427476" cy="3429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sz="3500" u="sng" dirty="0" smtClean="0"/>
              <a:t>Goal 1</a:t>
            </a:r>
            <a:r>
              <a:rPr lang="en-US" sz="3500" dirty="0" smtClean="0"/>
              <a:t>:  Increase the size, diversity, quality, and success of the Total Undergraduate Student Body</a:t>
            </a:r>
          </a:p>
          <a:p>
            <a:pPr marL="0" lvl="0" indent="0">
              <a:buNone/>
            </a:pPr>
            <a:endParaRPr lang="en-US" sz="3500" dirty="0" smtClean="0"/>
          </a:p>
          <a:p>
            <a:pPr marL="0" indent="0">
              <a:buNone/>
            </a:pPr>
            <a:r>
              <a:rPr lang="en-US" sz="3500" u="sng" dirty="0" smtClean="0"/>
              <a:t>Goal 2</a:t>
            </a:r>
            <a:r>
              <a:rPr lang="en-US" sz="3500" dirty="0" smtClean="0"/>
              <a:t>: Increase the size, diversity, </a:t>
            </a:r>
            <a:r>
              <a:rPr lang="en-US" sz="3500" dirty="0"/>
              <a:t>q</a:t>
            </a:r>
            <a:r>
              <a:rPr lang="en-US" sz="3500" dirty="0" smtClean="0"/>
              <a:t>uality, and success of the total Graduate Student Body</a:t>
            </a:r>
          </a:p>
          <a:p>
            <a:pPr marL="0" indent="0">
              <a:buNone/>
            </a:pPr>
            <a:endParaRPr lang="en-US" sz="3500" dirty="0" smtClean="0"/>
          </a:p>
          <a:p>
            <a:pPr marL="0" indent="0">
              <a:buNone/>
            </a:pPr>
            <a:r>
              <a:rPr lang="en-US" sz="3500" u="sng" dirty="0" smtClean="0"/>
              <a:t>Goal 5</a:t>
            </a:r>
            <a:r>
              <a:rPr lang="en-US" sz="3500" dirty="0" smtClean="0"/>
              <a:t>: Enhance </a:t>
            </a:r>
            <a:r>
              <a:rPr lang="en-US" sz="3500" dirty="0"/>
              <a:t>and provide timely </a:t>
            </a:r>
            <a:r>
              <a:rPr lang="en-US" sz="3500" dirty="0" smtClean="0"/>
              <a:t>marketing </a:t>
            </a:r>
            <a:r>
              <a:rPr lang="en-US" sz="3500" dirty="0"/>
              <a:t>and recruiting </a:t>
            </a:r>
            <a:r>
              <a:rPr lang="en-US" sz="3500" dirty="0" smtClean="0"/>
              <a:t>initiatives</a:t>
            </a:r>
            <a:endParaRPr lang="en-US" sz="3500" dirty="0"/>
          </a:p>
          <a:p>
            <a:pPr marL="0" indent="0">
              <a:buNone/>
            </a:pPr>
            <a:endParaRPr lang="en-US" sz="3500" dirty="0" smtClean="0"/>
          </a:p>
          <a:p>
            <a:pPr marL="0" indent="0">
              <a:buNone/>
            </a:pP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988225"/>
            <a:ext cx="20008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 Goals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4144537" y="189384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34000" y="1893849"/>
            <a:ext cx="3620445" cy="464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sz="3500" dirty="0" smtClean="0"/>
              <a:t>Initiative 1:   </a:t>
            </a:r>
            <a:r>
              <a:rPr lang="en-US" sz="3500" b="1" dirty="0" smtClean="0"/>
              <a:t>International Student 	   	Recruitment Plan</a:t>
            </a:r>
          </a:p>
          <a:p>
            <a:pPr lvl="1"/>
            <a:r>
              <a:rPr lang="en-US" sz="3100" dirty="0" smtClean="0"/>
              <a:t>Identify target populations</a:t>
            </a:r>
          </a:p>
          <a:p>
            <a:pPr lvl="1"/>
            <a:r>
              <a:rPr lang="en-US" sz="3100" dirty="0" smtClean="0"/>
              <a:t>Develop Marketing Plan</a:t>
            </a:r>
          </a:p>
          <a:p>
            <a:pPr lvl="1"/>
            <a:r>
              <a:rPr lang="en-US" sz="3100" dirty="0" smtClean="0"/>
              <a:t>Modify admission processes</a:t>
            </a:r>
            <a:endParaRPr lang="en-US" sz="3100" dirty="0"/>
          </a:p>
          <a:p>
            <a:pPr marL="0" lvl="0" indent="0">
              <a:buNone/>
            </a:pPr>
            <a:endParaRPr lang="en-US" sz="3500" dirty="0" smtClean="0"/>
          </a:p>
          <a:p>
            <a:pPr marL="0" indent="0">
              <a:buNone/>
            </a:pPr>
            <a:r>
              <a:rPr lang="en-US" sz="3500" dirty="0" smtClean="0"/>
              <a:t>Initiative 2:  </a:t>
            </a:r>
            <a:r>
              <a:rPr lang="en-US" sz="3500" b="1" dirty="0" smtClean="0"/>
              <a:t>Student Success Formula</a:t>
            </a:r>
          </a:p>
          <a:p>
            <a:pPr lvl="1"/>
            <a:r>
              <a:rPr lang="en-US" sz="3100" dirty="0" smtClean="0"/>
              <a:t>Create new PREP formula</a:t>
            </a:r>
          </a:p>
          <a:p>
            <a:pPr lvl="1"/>
            <a:r>
              <a:rPr lang="en-US" sz="3100" dirty="0" smtClean="0"/>
              <a:t>Develop predictive model for enrollment projections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r>
              <a:rPr lang="en-US" sz="3500" dirty="0" smtClean="0"/>
              <a:t>Initiative 3:  </a:t>
            </a:r>
            <a:r>
              <a:rPr lang="en-US" sz="3500" b="1" dirty="0" smtClean="0"/>
              <a:t>Transfer Initiative Council</a:t>
            </a:r>
          </a:p>
          <a:p>
            <a:pPr lvl="1"/>
            <a:r>
              <a:rPr lang="en-US" sz="3100" dirty="0" smtClean="0"/>
              <a:t>Identify all transfer enrollment and retention efforts on campus</a:t>
            </a:r>
          </a:p>
          <a:p>
            <a:pPr lvl="1"/>
            <a:r>
              <a:rPr lang="en-US" sz="3100" dirty="0" smtClean="0"/>
              <a:t>Coordinate efforts and develop a Transfer student plan</a:t>
            </a:r>
          </a:p>
          <a:p>
            <a:pPr marL="0" indent="0">
              <a:buNone/>
            </a:pPr>
            <a:endParaRPr lang="en-US" sz="3500" dirty="0" smtClean="0"/>
          </a:p>
          <a:p>
            <a:pPr marL="0" indent="0">
              <a:buNone/>
            </a:pPr>
            <a:r>
              <a:rPr lang="en-US" sz="3500" dirty="0" smtClean="0"/>
              <a:t>Initiative 4:  </a:t>
            </a:r>
            <a:r>
              <a:rPr lang="en-US" sz="3500" b="1" dirty="0" smtClean="0"/>
              <a:t>Retention Plan</a:t>
            </a:r>
          </a:p>
          <a:p>
            <a:pPr lvl="1"/>
            <a:r>
              <a:rPr lang="en-US" sz="3200" dirty="0" smtClean="0">
                <a:latin typeface="Candara" pitchFamily="34" charset="0"/>
                <a:ea typeface="Tahoma" pitchFamily="34" charset="0"/>
                <a:cs typeface="Tahoma" pitchFamily="34" charset="0"/>
              </a:rPr>
              <a:t>Identify and document all retention efforts on campus</a:t>
            </a:r>
            <a:endParaRPr lang="en-US" sz="3200" dirty="0">
              <a:latin typeface="Candara" pitchFamily="34" charset="0"/>
              <a:ea typeface="Tahoma" pitchFamily="34" charset="0"/>
              <a:cs typeface="Tahoma" pitchFamily="34" charset="0"/>
            </a:endParaRPr>
          </a:p>
          <a:p>
            <a:pPr lvl="1"/>
            <a:r>
              <a:rPr lang="en-US" sz="3200" dirty="0" smtClean="0">
                <a:latin typeface="Candara" pitchFamily="34" charset="0"/>
                <a:ea typeface="Tahoma" pitchFamily="34" charset="0"/>
                <a:cs typeface="Tahoma" pitchFamily="34" charset="0"/>
              </a:rPr>
              <a:t>Connect efforts to Career Services and success data tracking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87245" y="849725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Recruitment and Retention Committee Initiatives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ight Brace 11"/>
          <p:cNvSpPr/>
          <p:nvPr/>
        </p:nvSpPr>
        <p:spPr>
          <a:xfrm>
            <a:off x="3732276" y="1811626"/>
            <a:ext cx="230124" cy="276037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4144537" y="3886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4144537" y="294949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Brace 14"/>
          <p:cNvSpPr/>
          <p:nvPr/>
        </p:nvSpPr>
        <p:spPr>
          <a:xfrm>
            <a:off x="3769447" y="5029200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4198041" y="50017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7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98449" y="1905000"/>
            <a:ext cx="3427476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00600" y="1573000"/>
            <a:ext cx="4114800" cy="464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sz="1000" b="1" dirty="0" smtClean="0"/>
              <a:t>Competitive Marketing Team</a:t>
            </a:r>
          </a:p>
          <a:p>
            <a:pPr lvl="1"/>
            <a:r>
              <a:rPr lang="en-US" sz="800" dirty="0" smtClean="0"/>
              <a:t>Optimization of web searches and navigation</a:t>
            </a:r>
          </a:p>
          <a:p>
            <a:pPr lvl="1"/>
            <a:r>
              <a:rPr lang="en-US" sz="800" dirty="0" smtClean="0"/>
              <a:t>Consistency in online information and services</a:t>
            </a:r>
          </a:p>
          <a:p>
            <a:pPr marL="0" lv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1000" b="1" dirty="0" smtClean="0"/>
              <a:t>Undergraduate Program Marketing</a:t>
            </a:r>
          </a:p>
          <a:p>
            <a:pPr lvl="1"/>
            <a:r>
              <a:rPr lang="en-US" sz="800" dirty="0" smtClean="0"/>
              <a:t>Develop formal plans and materials for 12 programs</a:t>
            </a:r>
          </a:p>
          <a:p>
            <a:pPr lvl="1"/>
            <a:r>
              <a:rPr lang="en-US" sz="800" dirty="0" smtClean="0"/>
              <a:t>Provide maintenance funds annually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1000" b="1" dirty="0" smtClean="0"/>
              <a:t>Graduate Hobson’s/Recruiting</a:t>
            </a:r>
          </a:p>
          <a:p>
            <a:pPr lvl="1"/>
            <a:r>
              <a:rPr lang="en-US" sz="800" dirty="0" smtClean="0"/>
              <a:t>Converting graduate prospect database to integrated Hobson’s database</a:t>
            </a:r>
          </a:p>
          <a:p>
            <a:pPr lvl="1"/>
            <a:r>
              <a:rPr lang="en-US" sz="800" dirty="0" smtClean="0"/>
              <a:t>Enhance targeted graduate marketing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1000" b="1" dirty="0" smtClean="0"/>
              <a:t>Office of Institutional Effectiveness</a:t>
            </a:r>
          </a:p>
          <a:p>
            <a:pPr lvl="1"/>
            <a:r>
              <a:rPr lang="en-US" sz="800" dirty="0" smtClean="0">
                <a:latin typeface="Candara" pitchFamily="34" charset="0"/>
                <a:ea typeface="Tahoma" pitchFamily="34" charset="0"/>
                <a:cs typeface="Tahoma" pitchFamily="34" charset="0"/>
              </a:rPr>
              <a:t>Institutional resources data collection and reporting</a:t>
            </a:r>
            <a:endParaRPr lang="en-US" sz="800" dirty="0">
              <a:latin typeface="Candara" pitchFamily="34" charset="0"/>
              <a:ea typeface="Tahoma" pitchFamily="34" charset="0"/>
              <a:cs typeface="Tahoma" pitchFamily="34" charset="0"/>
            </a:endParaRPr>
          </a:p>
          <a:p>
            <a:pPr lvl="1"/>
            <a:r>
              <a:rPr lang="en-US" sz="800" dirty="0" smtClean="0">
                <a:latin typeface="Candara" pitchFamily="34" charset="0"/>
                <a:ea typeface="Tahoma" pitchFamily="34" charset="0"/>
                <a:cs typeface="Tahoma" pitchFamily="34" charset="0"/>
              </a:rPr>
              <a:t>Legislative tracking</a:t>
            </a:r>
          </a:p>
          <a:p>
            <a:pPr lvl="1"/>
            <a:r>
              <a:rPr lang="en-US" sz="800" dirty="0" smtClean="0">
                <a:latin typeface="Candara" pitchFamily="34" charset="0"/>
                <a:ea typeface="Tahoma" pitchFamily="34" charset="0"/>
                <a:cs typeface="Tahoma" pitchFamily="34" charset="0"/>
              </a:rPr>
              <a:t>Administrative assessment</a:t>
            </a:r>
          </a:p>
          <a:p>
            <a:pPr marL="57150" indent="0">
              <a:buNone/>
            </a:pPr>
            <a:endParaRPr lang="en-US" sz="800" dirty="0" smtClean="0">
              <a:latin typeface="Candar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en-US" sz="1000" b="1" dirty="0"/>
              <a:t>Office of </a:t>
            </a:r>
            <a:r>
              <a:rPr lang="en-US" sz="1000" b="1" dirty="0" smtClean="0"/>
              <a:t>Academic Planning and Assessment</a:t>
            </a:r>
          </a:p>
          <a:p>
            <a:pPr lvl="1"/>
            <a:r>
              <a:rPr lang="en-US" sz="800" dirty="0" smtClean="0"/>
              <a:t>Coordination of Academic planning and assessment</a:t>
            </a:r>
          </a:p>
          <a:p>
            <a:pPr lvl="1"/>
            <a:r>
              <a:rPr lang="en-US" sz="800" dirty="0" smtClean="0"/>
              <a:t>Student COGNOS data reporting</a:t>
            </a:r>
          </a:p>
          <a:p>
            <a:pPr marL="457200" lvl="1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1000" b="1" dirty="0" smtClean="0"/>
              <a:t>Space Utilization Analysis</a:t>
            </a:r>
            <a:endParaRPr lang="en-US" sz="1000" b="1" dirty="0"/>
          </a:p>
          <a:p>
            <a:pPr lvl="1"/>
            <a:r>
              <a:rPr lang="en-US" sz="800" dirty="0" smtClean="0"/>
              <a:t>Identify spaces deemed under-utilized by THECB measures</a:t>
            </a:r>
            <a:endParaRPr lang="en-US" sz="800" dirty="0"/>
          </a:p>
          <a:p>
            <a:pPr lvl="1"/>
            <a:r>
              <a:rPr lang="en-US" sz="800" dirty="0" smtClean="0"/>
              <a:t>Optimize THECB score</a:t>
            </a:r>
            <a:endParaRPr lang="en-US" sz="800" dirty="0"/>
          </a:p>
          <a:p>
            <a:pPr marL="57150" indent="0">
              <a:buNone/>
            </a:pPr>
            <a:endParaRPr lang="en-US" sz="800" dirty="0">
              <a:latin typeface="Candar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en-US" sz="1000" b="1" dirty="0" smtClean="0"/>
              <a:t>Efficiency Task Force</a:t>
            </a:r>
            <a:endParaRPr lang="en-US" sz="1000" b="1" dirty="0"/>
          </a:p>
          <a:p>
            <a:pPr lvl="1"/>
            <a:r>
              <a:rPr lang="en-US" sz="800" dirty="0" smtClean="0"/>
              <a:t>Identify operational inefficiencies from staff perspective</a:t>
            </a:r>
            <a:endParaRPr lang="en-US" sz="800" dirty="0"/>
          </a:p>
          <a:p>
            <a:pPr lvl="1"/>
            <a:r>
              <a:rPr lang="en-US" sz="800" dirty="0" smtClean="0"/>
              <a:t>Incorporate efficiency efforts into divisional and institutional initiatives</a:t>
            </a:r>
          </a:p>
          <a:p>
            <a:pPr marL="457200" lvl="1" indent="0">
              <a:buNone/>
            </a:pPr>
            <a:endParaRPr lang="en-US" sz="800" dirty="0">
              <a:latin typeface="Candara" pitchFamily="34" charset="0"/>
              <a:ea typeface="Tahoma" pitchFamily="34" charset="0"/>
              <a:cs typeface="Tahoma" pitchFamily="34" charset="0"/>
            </a:endParaRPr>
          </a:p>
          <a:p>
            <a:pPr marL="57150" indent="0">
              <a:buNone/>
            </a:pPr>
            <a:r>
              <a:rPr lang="en-US" sz="1000" b="1" dirty="0" smtClean="0">
                <a:latin typeface="Candara" pitchFamily="34" charset="0"/>
                <a:ea typeface="Tahoma" pitchFamily="34" charset="0"/>
                <a:cs typeface="Tahoma" pitchFamily="34" charset="0"/>
              </a:rPr>
              <a:t>Campus Master Plan</a:t>
            </a:r>
          </a:p>
        </p:txBody>
      </p:sp>
      <p:sp>
        <p:nvSpPr>
          <p:cNvPr id="6" name="Rectangle 5"/>
          <p:cNvSpPr/>
          <p:nvPr/>
        </p:nvSpPr>
        <p:spPr>
          <a:xfrm>
            <a:off x="315031" y="1981200"/>
            <a:ext cx="348568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u="sng" dirty="0"/>
              <a:t>Goal 3</a:t>
            </a:r>
            <a:r>
              <a:rPr lang="en-US" sz="1400" dirty="0"/>
              <a:t>: Provide excellent student services and programs to enhance retention for all classifications and ethnic  groups (Student Services Plan)</a:t>
            </a:r>
          </a:p>
          <a:p>
            <a:endParaRPr lang="en-US" sz="1400" u="sng" dirty="0" smtClean="0"/>
          </a:p>
          <a:p>
            <a:endParaRPr lang="en-US" sz="1400" u="sng" dirty="0"/>
          </a:p>
          <a:p>
            <a:r>
              <a:rPr lang="en-US" sz="1400" u="sng" dirty="0" smtClean="0"/>
              <a:t>Goal 4</a:t>
            </a:r>
            <a:r>
              <a:rPr lang="en-US" sz="1400" dirty="0" smtClean="0"/>
              <a:t>: Collaborate </a:t>
            </a:r>
            <a:r>
              <a:rPr lang="en-US" sz="1400" dirty="0"/>
              <a:t>and </a:t>
            </a:r>
            <a:r>
              <a:rPr lang="en-US" sz="1400" dirty="0" smtClean="0"/>
              <a:t>coordinate with </a:t>
            </a:r>
            <a:r>
              <a:rPr lang="en-US" sz="1400" dirty="0"/>
              <a:t>academic </a:t>
            </a:r>
            <a:r>
              <a:rPr lang="en-US" sz="1400" dirty="0" smtClean="0"/>
              <a:t>departments and </a:t>
            </a:r>
            <a:r>
              <a:rPr lang="en-US" sz="1400" dirty="0"/>
              <a:t>faculty to produce and </a:t>
            </a:r>
            <a:r>
              <a:rPr lang="en-US" sz="1400" dirty="0" smtClean="0"/>
              <a:t>implement </a:t>
            </a:r>
            <a:r>
              <a:rPr lang="en-US" sz="1400" dirty="0"/>
              <a:t>the Academic </a:t>
            </a:r>
            <a:r>
              <a:rPr lang="en-US" sz="1400" dirty="0" smtClean="0"/>
              <a:t>Program plan</a:t>
            </a:r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u="sng" dirty="0" smtClean="0"/>
              <a:t>Goal 6</a:t>
            </a:r>
            <a:r>
              <a:rPr lang="en-US" sz="1400" dirty="0" smtClean="0"/>
              <a:t>: Provide </a:t>
            </a:r>
            <a:r>
              <a:rPr lang="en-US" sz="1400" dirty="0"/>
              <a:t>quality facilities and </a:t>
            </a:r>
            <a:r>
              <a:rPr lang="en-US" sz="1400" dirty="0" smtClean="0"/>
              <a:t>support </a:t>
            </a:r>
            <a:r>
              <a:rPr lang="en-US" sz="1400" dirty="0"/>
              <a:t>services </a:t>
            </a:r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u="sng" dirty="0"/>
              <a:t>Goal </a:t>
            </a:r>
            <a:r>
              <a:rPr lang="en-US" sz="1400" u="sng" dirty="0" smtClean="0"/>
              <a:t>7</a:t>
            </a:r>
            <a:r>
              <a:rPr lang="en-US" sz="1400" dirty="0" smtClean="0"/>
              <a:t>: Connect </a:t>
            </a:r>
            <a:r>
              <a:rPr lang="en-US" sz="1400" dirty="0"/>
              <a:t>the SEM plan to the </a:t>
            </a:r>
            <a:r>
              <a:rPr lang="en-US" sz="1400" dirty="0" smtClean="0"/>
              <a:t>financial </a:t>
            </a:r>
            <a:r>
              <a:rPr lang="en-US" sz="1400" dirty="0"/>
              <a:t>plan of the institution </a:t>
            </a:r>
            <a:r>
              <a:rPr lang="en-US" sz="1400" dirty="0" smtClean="0"/>
              <a:t>(</a:t>
            </a:r>
            <a:r>
              <a:rPr lang="en-US" sz="1400" dirty="0"/>
              <a:t>Finance/Budget Plan)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4775" y="419363"/>
            <a:ext cx="20008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 Goals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87245" y="449616"/>
            <a:ext cx="426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Inter-divisional Initiatives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Left Brace 9"/>
          <p:cNvSpPr/>
          <p:nvPr/>
        </p:nvSpPr>
        <p:spPr>
          <a:xfrm>
            <a:off x="4648200" y="1676400"/>
            <a:ext cx="237224" cy="4544800"/>
          </a:xfrm>
          <a:prstGeom prst="leftBrace">
            <a:avLst>
              <a:gd name="adj1" fmla="val 8333"/>
              <a:gd name="adj2" fmla="val 5310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/>
          <p:cNvSpPr/>
          <p:nvPr/>
        </p:nvSpPr>
        <p:spPr>
          <a:xfrm>
            <a:off x="3576644" y="2133600"/>
            <a:ext cx="298561" cy="3962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3962400" y="3894553"/>
            <a:ext cx="62059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99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wlMaAV5nEWN3njxzsU9j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A1dJC8CJkyRrgB61VzDN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bFWhwNb90qRIrX2dI2Fk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ouDWKxhgkSR4uQvPYVRK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QBWOnDDkkaKU8efj4c7C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NPdWh5edUaqArMmpuzs4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KIo6JR5zEmraYSYIjJvB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5Ljle4o8E2itOJ4gPPEU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2ibx5Ld7U68iSts29Zn3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R3Zk1otLkqg2Ns25f388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uUwm4NH7U.1YlCbKgiHc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QBWOnDDkkaKU8efj4c7C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QBWOnDDkkaKU8efj4c7CA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2505</TotalTime>
  <Words>1572</Words>
  <Application>Microsoft Office PowerPoint</Application>
  <PresentationFormat>On-screen Show (4:3)</PresentationFormat>
  <Paragraphs>280</Paragraphs>
  <Slides>16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Waveform</vt:lpstr>
      <vt:lpstr>think-cell Slide</vt:lpstr>
      <vt:lpstr>Planning and Visioning</vt:lpstr>
      <vt:lpstr>Major Strategic Components</vt:lpstr>
      <vt:lpstr> Strategic Planning Process Flow </vt:lpstr>
      <vt:lpstr>PowerPoint Presentation</vt:lpstr>
      <vt:lpstr>Outcomes-Based Funding for Universities Metrics for Measuring Student Success</vt:lpstr>
      <vt:lpstr>THECB Key Strategies and Initiatives </vt:lpstr>
      <vt:lpstr>THECB Key Strategies and Initiatives </vt:lpstr>
      <vt:lpstr>PowerPoint Presentation</vt:lpstr>
      <vt:lpstr>PowerPoint Presentation</vt:lpstr>
      <vt:lpstr>Institutional Strategic Planning Process Communicate and Develop Inter-divisional Strengths</vt:lpstr>
      <vt:lpstr>Institutional Strategic Planning Philosophy Every Facet of the Mission is Critical</vt:lpstr>
      <vt:lpstr>Pulling Together with Purpose Maintaining a High Performance Team Concept</vt:lpstr>
      <vt:lpstr>Pulling Together with Purpose Being an Effective Team Member</vt:lpstr>
      <vt:lpstr>Pulling Together with Purpose Being an Effective Team Member</vt:lpstr>
      <vt:lpstr>Pulling Together with Purpose Being an Effective Team Member</vt:lpstr>
      <vt:lpstr>University Vision and Goals</vt:lpstr>
    </vt:vector>
  </TitlesOfParts>
  <Company>Sam Houston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Thielemann, Heather</dc:creator>
  <cp:lastModifiedBy>Hebert, Jaimie</cp:lastModifiedBy>
  <cp:revision>77</cp:revision>
  <cp:lastPrinted>2012-09-21T20:21:57Z</cp:lastPrinted>
  <dcterms:created xsi:type="dcterms:W3CDTF">2012-09-20T13:47:27Z</dcterms:created>
  <dcterms:modified xsi:type="dcterms:W3CDTF">2013-03-12T11:25:07Z</dcterms:modified>
</cp:coreProperties>
</file>